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xml" ContentType="application/vnd.openxmlformats-officedocument.them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media/image39.bin" ContentType="image/x-emf"/>
  <Override PartName="/ppt/theme/theme4.xml" ContentType="application/vnd.openxmlformats-officedocument.theme+xml"/>
  <Override PartName="/ppt/theme/theme5.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notesSlides/notesSlide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04.xml" ContentType="application/vnd.openxmlformats-officedocument.presentationml.tags+xml"/>
  <Override PartName="/ppt/notesSlides/notesSlide5.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6.xml" ContentType="application/vnd.openxmlformats-officedocument.presentationml.notesSlide+xml"/>
  <Override PartName="/ppt/tags/tag109.xml" ContentType="application/vnd.openxmlformats-officedocument.presentationml.tags+xml"/>
  <Override PartName="/ppt/notesSlides/notesSlide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0.xml" ContentType="application/vnd.openxmlformats-officedocument.presentationml.notesSlide+xml"/>
  <Override PartName="/ppt/charts/chart2.xml" ContentType="application/vnd.openxmlformats-officedocument.drawingml.chart+xml"/>
  <Override PartName="/ppt/tags/tag127.xml" ContentType="application/vnd.openxmlformats-officedocument.presentationml.tags+xml"/>
  <Override PartName="/ppt/notesSlides/notesSlide11.xml" ContentType="application/vnd.openxmlformats-officedocument.presentationml.notesSlide+xml"/>
  <Override PartName="/ppt/tags/tag128.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0"/>
    <p:sldMasterId id="2147483758" r:id="rId21"/>
    <p:sldMasterId id="2147483791" r:id="rId22"/>
  </p:sldMasterIdLst>
  <p:notesMasterIdLst>
    <p:notesMasterId r:id="rId45"/>
  </p:notesMasterIdLst>
  <p:handoutMasterIdLst>
    <p:handoutMasterId r:id="rId46"/>
  </p:handoutMasterIdLst>
  <p:sldIdLst>
    <p:sldId id="2134806089" r:id="rId23"/>
    <p:sldId id="2134804637" r:id="rId24"/>
    <p:sldId id="2134804636" r:id="rId25"/>
    <p:sldId id="2134804615" r:id="rId26"/>
    <p:sldId id="2134804616" r:id="rId27"/>
    <p:sldId id="2134804617" r:id="rId28"/>
    <p:sldId id="2134804618" r:id="rId29"/>
    <p:sldId id="2134804619" r:id="rId30"/>
    <p:sldId id="2134804621" r:id="rId31"/>
    <p:sldId id="2134806063" r:id="rId32"/>
    <p:sldId id="2134806080" r:id="rId33"/>
    <p:sldId id="1276" r:id="rId34"/>
    <p:sldId id="2134806074" r:id="rId35"/>
    <p:sldId id="2134806076" r:id="rId36"/>
    <p:sldId id="2134806081" r:id="rId37"/>
    <p:sldId id="2134806082" r:id="rId38"/>
    <p:sldId id="2134806088" r:id="rId39"/>
    <p:sldId id="2134806064" r:id="rId40"/>
    <p:sldId id="2134804651" r:id="rId41"/>
    <p:sldId id="2134806046" r:id="rId42"/>
    <p:sldId id="2134806043" r:id="rId43"/>
    <p:sldId id="26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6BE45F-7C69-432C-A5A4-5E68A57BED1B}">
          <p14:sldIdLst>
            <p14:sldId id="2134806089"/>
            <p14:sldId id="2134804637"/>
            <p14:sldId id="2134804636"/>
            <p14:sldId id="2134804615"/>
            <p14:sldId id="2134804616"/>
            <p14:sldId id="2134804617"/>
            <p14:sldId id="2134804618"/>
            <p14:sldId id="2134804619"/>
            <p14:sldId id="2134804621"/>
            <p14:sldId id="2134806063"/>
            <p14:sldId id="2134806080"/>
            <p14:sldId id="1276"/>
            <p14:sldId id="2134806074"/>
            <p14:sldId id="2134806076"/>
            <p14:sldId id="2134806081"/>
            <p14:sldId id="2134806082"/>
            <p14:sldId id="2134806088"/>
            <p14:sldId id="2134806064"/>
            <p14:sldId id="2134804651"/>
            <p14:sldId id="2134806046"/>
            <p14:sldId id="2134806043"/>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y Welle" initials="DW" lastIdx="1" clrIdx="0">
    <p:extLst>
      <p:ext uri="{19B8F6BF-5375-455C-9EA6-DF929625EA0E}">
        <p15:presenceInfo xmlns:p15="http://schemas.microsoft.com/office/powerpoint/2012/main" userId="S::denwelle1@publicisgroupe.net::08b00602-60fa-48c3-96fb-06a947b67c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7C"/>
    <a:srgbClr val="A6A6A6"/>
    <a:srgbClr val="66667E"/>
    <a:srgbClr val="00AF8E"/>
    <a:srgbClr val="00646E"/>
    <a:srgbClr val="00D7A0"/>
    <a:srgbClr val="00FFB9"/>
    <a:srgbClr val="A84954"/>
    <a:srgbClr val="99999A"/>
    <a:srgbClr val="0000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0E3FDE45-AF77-4B5C-9715-49D594BDF05E}" styleName="Light Style 1 - Accent 2">
    <a:wholeTbl>
      <a:tcTxStyle>
        <a:fontRef idx="minor">
          <a:scrgbClr r="0" g="0" b="0"/>
        </a:fontRef>
        <a:schemeClr val="tx1"/>
      </a:tcTxStyle>
      <a:tcStyle>
        <a:tcBdr>
          <a:left>
            <a:ln>
              <a:noFill/>
            </a:ln>
          </a:left>
          <a:right>
            <a:ln>
              <a:noFill/>
            </a:ln>
          </a:right>
          <a:top>
            <a:ln>
              <a:noFill/>
            </a:ln>
          </a:top>
          <a:bottom>
            <a:ln w="12700" cmpd="sng">
              <a:solidFill>
                <a:srgbClr val="E5E5E9"/>
              </a:solidFill>
            </a:ln>
          </a:bottom>
          <a:insideH>
            <a:ln w="12700" cmpd="sng">
              <a:solidFill>
                <a:srgbClr val="E5E5E9"/>
              </a:solidFill>
            </a:ln>
          </a:insideH>
          <a:insideV>
            <a:ln>
              <a:noFill/>
            </a:ln>
          </a:insideV>
        </a:tcBdr>
        <a:fill>
          <a:noFill/>
        </a:fill>
      </a:tcStyle>
    </a:wholeTbl>
    <a:band1H>
      <a:tcStyle>
        <a:tcBdr>
          <a:bottom>
            <a:ln w="12700" cmpd="sng">
              <a:solidFill>
                <a:srgbClr val="E5E5E9"/>
              </a:solidFill>
            </a:ln>
          </a:bottom>
        </a:tcBdr>
        <a:fill>
          <a:solidFill>
            <a:srgbClr val="E5E5E9"/>
          </a:solidFill>
        </a:fill>
      </a:tcStyle>
    </a:band1H>
    <a:band2H>
      <a:tcStyle>
        <a:tcBdr>
          <a:bottom>
            <a:ln w="12700" cmpd="sng">
              <a:solidFill>
                <a:srgbClr val="E5E5E9"/>
              </a:solidFill>
            </a:ln>
          </a:bottom>
        </a:tcBdr>
      </a:tcStyle>
    </a:band2H>
    <a:band1V>
      <a:tcStyle>
        <a:tcBdr/>
        <a:fill>
          <a:solidFill>
            <a:srgbClr val="E5E5E9"/>
          </a:solidFill>
        </a:fill>
      </a:tcStyle>
    </a:band1V>
    <a:lastCol>
      <a:tcTxStyle b="on"/>
      <a:tcStyle>
        <a:tcBdr/>
      </a:tcStyle>
    </a:lastCol>
    <a:firstCol>
      <a:tcTxStyle b="on"/>
      <a:tcStyle>
        <a:tcBdr/>
      </a:tcStyle>
    </a:firstCol>
    <a:lastRow>
      <a:tcTxStyle b="on"/>
      <a:tcStyle>
        <a:tcBdr>
          <a:bottom>
            <a:ln w="28575" cmpd="sng">
              <a:solidFill>
                <a:schemeClr val="dk1"/>
              </a:solidFill>
            </a:ln>
          </a:bottom>
        </a:tcBdr>
        <a:fill>
          <a:noFill/>
        </a:fill>
      </a:tcStyle>
    </a:lastRow>
    <a:firstRow>
      <a:tcTxStyle b="on"/>
      <a:tcStyle>
        <a:tcBdr>
          <a:bottom>
            <a:ln w="28575" cmpd="sng">
              <a:solidFill>
                <a:schemeClr val="dk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24" autoAdjust="0"/>
    <p:restoredTop sz="96224" autoAdjust="0"/>
  </p:normalViewPr>
  <p:slideViewPr>
    <p:cSldViewPr snapToGrid="0" showGuides="1">
      <p:cViewPr varScale="1">
        <p:scale>
          <a:sx n="77" d="100"/>
          <a:sy n="77" d="100"/>
        </p:scale>
        <p:origin x="726" y="90"/>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121" d="100"/>
          <a:sy n="121" d="100"/>
        </p:scale>
        <p:origin x="4938" y="12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 Target="slides/slide4.xml"/><Relationship Id="rId39"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Master" Target="slideMasters/slideMaster2.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Master" Target="slideMasters/slideMaster1.xml"/><Relationship Id="rId29" Type="http://schemas.openxmlformats.org/officeDocument/2006/relationships/slide" Target="slides/slide7.xml"/><Relationship Id="rId41"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9.xml"/><Relationship Id="rId44" Type="http://schemas.openxmlformats.org/officeDocument/2006/relationships/slide" Target="slides/slide22.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3.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u, Van Thi Quynh (EXT) (RC-VN DI)" userId="0f252563-eae8-4c81-9940-0409eb3db5dd" providerId="ADAL" clId="{A8954D27-ACEF-4CA7-982B-A061983C725C}"/>
    <pc:docChg chg="custSel addSld delSld modSld modSection">
      <pc:chgData name="Nhu, Van Thi Quynh (EXT) (RC-VN DI)" userId="0f252563-eae8-4c81-9940-0409eb3db5dd" providerId="ADAL" clId="{A8954D27-ACEF-4CA7-982B-A061983C725C}" dt="2021-09-23T09:33:08.322" v="5" actId="2696"/>
      <pc:docMkLst>
        <pc:docMk/>
      </pc:docMkLst>
      <pc:sldChg chg="del">
        <pc:chgData name="Nhu, Van Thi Quynh (EXT) (RC-VN DI)" userId="0f252563-eae8-4c81-9940-0409eb3db5dd" providerId="ADAL" clId="{A8954D27-ACEF-4CA7-982B-A061983C725C}" dt="2021-09-23T09:32:11.606" v="1" actId="47"/>
        <pc:sldMkLst>
          <pc:docMk/>
          <pc:sldMk cId="1968752786" sldId="279"/>
        </pc:sldMkLst>
      </pc:sldChg>
      <pc:sldChg chg="del">
        <pc:chgData name="Nhu, Van Thi Quynh (EXT) (RC-VN DI)" userId="0f252563-eae8-4c81-9940-0409eb3db5dd" providerId="ADAL" clId="{A8954D27-ACEF-4CA7-982B-A061983C725C}" dt="2021-09-23T09:32:09.079" v="0" actId="47"/>
        <pc:sldMkLst>
          <pc:docMk/>
          <pc:sldMk cId="3408986054" sldId="1167"/>
        </pc:sldMkLst>
      </pc:sldChg>
      <pc:sldChg chg="del">
        <pc:chgData name="Nhu, Van Thi Quynh (EXT) (RC-VN DI)" userId="0f252563-eae8-4c81-9940-0409eb3db5dd" providerId="ADAL" clId="{A8954D27-ACEF-4CA7-982B-A061983C725C}" dt="2021-09-23T09:32:13.541" v="2" actId="47"/>
        <pc:sldMkLst>
          <pc:docMk/>
          <pc:sldMk cId="3843080530" sldId="1183"/>
        </pc:sldMkLst>
      </pc:sldChg>
      <pc:sldChg chg="addSp delSp modSp new del mod chgLayout">
        <pc:chgData name="Nhu, Van Thi Quynh (EXT) (RC-VN DI)" userId="0f252563-eae8-4c81-9940-0409eb3db5dd" providerId="ADAL" clId="{A8954D27-ACEF-4CA7-982B-A061983C725C}" dt="2021-09-23T09:33:08.322" v="5" actId="2696"/>
        <pc:sldMkLst>
          <pc:docMk/>
          <pc:sldMk cId="1295099377" sldId="1320"/>
        </pc:sldMkLst>
        <pc:spChg chg="del mod ord">
          <ac:chgData name="Nhu, Van Thi Quynh (EXT) (RC-VN DI)" userId="0f252563-eae8-4c81-9940-0409eb3db5dd" providerId="ADAL" clId="{A8954D27-ACEF-4CA7-982B-A061983C725C}" dt="2021-09-23T09:32:59.847" v="4" actId="700"/>
          <ac:spMkLst>
            <pc:docMk/>
            <pc:sldMk cId="1295099377" sldId="1320"/>
            <ac:spMk id="2" creationId="{DDD93DBF-BB60-4ECC-9E7C-AEDC0416E623}"/>
          </ac:spMkLst>
        </pc:spChg>
        <pc:spChg chg="del">
          <ac:chgData name="Nhu, Van Thi Quynh (EXT) (RC-VN DI)" userId="0f252563-eae8-4c81-9940-0409eb3db5dd" providerId="ADAL" clId="{A8954D27-ACEF-4CA7-982B-A061983C725C}" dt="2021-09-23T09:32:59.847" v="4" actId="700"/>
          <ac:spMkLst>
            <pc:docMk/>
            <pc:sldMk cId="1295099377" sldId="1320"/>
            <ac:spMk id="3" creationId="{30F433A3-E48D-4116-A519-A56AC490A09F}"/>
          </ac:spMkLst>
        </pc:spChg>
        <pc:spChg chg="mod ord">
          <ac:chgData name="Nhu, Van Thi Quynh (EXT) (RC-VN DI)" userId="0f252563-eae8-4c81-9940-0409eb3db5dd" providerId="ADAL" clId="{A8954D27-ACEF-4CA7-982B-A061983C725C}" dt="2021-09-23T09:32:59.847" v="4" actId="700"/>
          <ac:spMkLst>
            <pc:docMk/>
            <pc:sldMk cId="1295099377" sldId="1320"/>
            <ac:spMk id="4" creationId="{FAD98640-C16E-4A7C-A78C-B0DE0A99E127}"/>
          </ac:spMkLst>
        </pc:spChg>
        <pc:spChg chg="mod ord">
          <ac:chgData name="Nhu, Van Thi Quynh (EXT) (RC-VN DI)" userId="0f252563-eae8-4c81-9940-0409eb3db5dd" providerId="ADAL" clId="{A8954D27-ACEF-4CA7-982B-A061983C725C}" dt="2021-09-23T09:32:59.847" v="4" actId="700"/>
          <ac:spMkLst>
            <pc:docMk/>
            <pc:sldMk cId="1295099377" sldId="1320"/>
            <ac:spMk id="5" creationId="{773C777C-BA6A-4282-BBB7-C9C21587F708}"/>
          </ac:spMkLst>
        </pc:spChg>
        <pc:spChg chg="add mod ord">
          <ac:chgData name="Nhu, Van Thi Quynh (EXT) (RC-VN DI)" userId="0f252563-eae8-4c81-9940-0409eb3db5dd" providerId="ADAL" clId="{A8954D27-ACEF-4CA7-982B-A061983C725C}" dt="2021-09-23T09:32:59.847" v="4" actId="700"/>
          <ac:spMkLst>
            <pc:docMk/>
            <pc:sldMk cId="1295099377" sldId="1320"/>
            <ac:spMk id="6" creationId="{B31BA2F2-5273-4122-B2ED-32143CC5BD6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68212754418079"/>
          <c:y val="0.18451462492672377"/>
          <c:w val="0.54951847274810817"/>
          <c:h val="0.70686757098141695"/>
        </c:manualLayout>
      </c:layout>
      <c:radarChart>
        <c:radarStyle val="marker"/>
        <c:varyColors val="0"/>
        <c:ser>
          <c:idx val="0"/>
          <c:order val="0"/>
          <c:spPr>
            <a:ln w="34925" cap="rnd">
              <a:solidFill>
                <a:schemeClr val="accent5"/>
              </a:solidFill>
              <a:round/>
            </a:ln>
            <a:effectLst>
              <a:outerShdw blurRad="57150" dist="19050" dir="5400000" algn="ctr" rotWithShape="0">
                <a:srgbClr val="000000">
                  <a:alpha val="63000"/>
                </a:srgbClr>
              </a:outerShdw>
            </a:effectLst>
          </c:spPr>
          <c:marker>
            <c:symbol val="circle"/>
            <c:size val="6"/>
            <c:spPr>
              <a:solidFill>
                <a:schemeClr val="accent3"/>
              </a:solidFill>
              <a:ln w="9525">
                <a:solidFill>
                  <a:schemeClr val="accent5"/>
                </a:solidFill>
                <a:round/>
              </a:ln>
              <a:effectLst>
                <a:outerShdw blurRad="57150" dist="19050" dir="5400000" algn="ctr" rotWithShape="0">
                  <a:srgbClr val="000000">
                    <a:alpha val="63000"/>
                  </a:srgbClr>
                </a:outerShdw>
              </a:effectLst>
            </c:spPr>
          </c:marker>
          <c:cat>
            <c:strRef>
              <c:f>'KPI Scoring'!$A$21:$A$36</c:f>
              <c:strCache>
                <c:ptCount val="16"/>
                <c:pt idx="0">
                  <c:v>Vertical Integration </c:v>
                </c:pt>
                <c:pt idx="1">
                  <c:v>Horizontal Integration</c:v>
                </c:pt>
                <c:pt idx="2">
                  <c:v>Integrated Product Lifecycle</c:v>
                </c:pt>
                <c:pt idx="3">
                  <c:v>Shop Floor Automation</c:v>
                </c:pt>
                <c:pt idx="4">
                  <c:v>Shop Floor Connectivity</c:v>
                </c:pt>
                <c:pt idx="5">
                  <c:v>Shop Floor Intelligence</c:v>
                </c:pt>
                <c:pt idx="6">
                  <c:v>Enterprise Automation</c:v>
                </c:pt>
                <c:pt idx="7">
                  <c:v>Enterprise Connectivity</c:v>
                </c:pt>
                <c:pt idx="8">
                  <c:v>Enterprise Intelligence</c:v>
                </c:pt>
                <c:pt idx="9">
                  <c:v>Facility Automation</c:v>
                </c:pt>
                <c:pt idx="10">
                  <c:v>Facility Connectivity</c:v>
                </c:pt>
                <c:pt idx="11">
                  <c:v>Facility Intelligence</c:v>
                </c:pt>
                <c:pt idx="12">
                  <c:v>Workforce Learning and Development</c:v>
                </c:pt>
                <c:pt idx="13">
                  <c:v>Leadership Competency</c:v>
                </c:pt>
                <c:pt idx="14">
                  <c:v>Inter- and Intra- Company Collaboration</c:v>
                </c:pt>
                <c:pt idx="15">
                  <c:v>Strategy &amp; Governance</c:v>
                </c:pt>
              </c:strCache>
            </c:strRef>
          </c:cat>
          <c:val>
            <c:numRef>
              <c:f>'KPI Scoring'!$B$21:$B$36</c:f>
              <c:numCache>
                <c:formatCode>General</c:formatCode>
                <c:ptCount val="16"/>
                <c:pt idx="0">
                  <c:v>3</c:v>
                </c:pt>
                <c:pt idx="1">
                  <c:v>2</c:v>
                </c:pt>
                <c:pt idx="2">
                  <c:v>2</c:v>
                </c:pt>
                <c:pt idx="3">
                  <c:v>3</c:v>
                </c:pt>
                <c:pt idx="4">
                  <c:v>5</c:v>
                </c:pt>
                <c:pt idx="5">
                  <c:v>2</c:v>
                </c:pt>
                <c:pt idx="6">
                  <c:v>3</c:v>
                </c:pt>
                <c:pt idx="7">
                  <c:v>4</c:v>
                </c:pt>
                <c:pt idx="8">
                  <c:v>2</c:v>
                </c:pt>
                <c:pt idx="9">
                  <c:v>3</c:v>
                </c:pt>
                <c:pt idx="10">
                  <c:v>5</c:v>
                </c:pt>
                <c:pt idx="11">
                  <c:v>2</c:v>
                </c:pt>
                <c:pt idx="12">
                  <c:v>5</c:v>
                </c:pt>
                <c:pt idx="13">
                  <c:v>4</c:v>
                </c:pt>
                <c:pt idx="14">
                  <c:v>4</c:v>
                </c:pt>
                <c:pt idx="15">
                  <c:v>4</c:v>
                </c:pt>
              </c:numCache>
            </c:numRef>
          </c:val>
          <c:extLst>
            <c:ext xmlns:c16="http://schemas.microsoft.com/office/drawing/2014/chart" uri="{C3380CC4-5D6E-409C-BE32-E72D297353CC}">
              <c16:uniqueId val="{00000000-CAA7-4C2B-AE67-8524D31BC823}"/>
            </c:ext>
          </c:extLst>
        </c:ser>
        <c:dLbls>
          <c:showLegendKey val="0"/>
          <c:showVal val="0"/>
          <c:showCatName val="0"/>
          <c:showSerName val="0"/>
          <c:showPercent val="0"/>
          <c:showBubbleSize val="0"/>
        </c:dLbls>
        <c:axId val="423348008"/>
        <c:axId val="423348400"/>
      </c:radarChart>
      <c:catAx>
        <c:axId val="4233480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23348400"/>
        <c:crosses val="autoZero"/>
        <c:auto val="1"/>
        <c:lblAlgn val="ctr"/>
        <c:lblOffset val="100"/>
        <c:noMultiLvlLbl val="0"/>
      </c:catAx>
      <c:valAx>
        <c:axId val="42334840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348008"/>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422343324250677E-2"/>
          <c:y val="0.18245614035087721"/>
          <c:w val="0.92915531335149859"/>
          <c:h val="0.63508771929824559"/>
        </c:manualLayout>
      </c:layout>
      <c:barChart>
        <c:barDir val="col"/>
        <c:grouping val="stacked"/>
        <c:varyColors val="0"/>
        <c:ser>
          <c:idx val="0"/>
          <c:order val="0"/>
          <c:spPr>
            <a:solidFill>
              <a:srgbClr val="DFE6ED"/>
            </a:solidFill>
            <a:ln w="9525">
              <a:solidFill>
                <a:srgbClr val="879BAA"/>
              </a:solidFill>
              <a:prstDash val="solid"/>
            </a:ln>
          </c:spPr>
          <c:invertIfNegative val="0"/>
          <c:val>
            <c:numRef>
              <c:f>Sheet1!$A$1:$B$1</c:f>
              <c:numCache>
                <c:formatCode>General</c:formatCode>
                <c:ptCount val="2"/>
                <c:pt idx="0">
                  <c:v>1000000</c:v>
                </c:pt>
                <c:pt idx="1">
                  <c:v>30000000000</c:v>
                </c:pt>
              </c:numCache>
            </c:numRef>
          </c:val>
          <c:extLst>
            <c:ext xmlns:c16="http://schemas.microsoft.com/office/drawing/2014/chart" uri="{C3380CC4-5D6E-409C-BE32-E72D297353CC}">
              <c16:uniqueId val="{00000000-0DA9-4452-BD64-FDB22E9665A9}"/>
            </c:ext>
          </c:extLst>
        </c:ser>
        <c:dLbls>
          <c:showLegendKey val="0"/>
          <c:showVal val="0"/>
          <c:showCatName val="0"/>
          <c:showSerName val="0"/>
          <c:showPercent val="0"/>
          <c:showBubbleSize val="0"/>
        </c:dLbls>
        <c:gapWidth val="100"/>
        <c:overlap val="100"/>
        <c:axId val="1155799792"/>
        <c:axId val="1"/>
      </c:barChart>
      <c:catAx>
        <c:axId val="1155799792"/>
        <c:scaling>
          <c:orientation val="minMax"/>
        </c:scaling>
        <c:delete val="0"/>
        <c:axPos val="b"/>
        <c:majorGridlines>
          <c:spPr>
            <a:ln>
              <a:noFill/>
            </a:ln>
          </c:spPr>
        </c:majorGridlines>
        <c:majorTickMark val="none"/>
        <c:minorTickMark val="none"/>
        <c:tickLblPos val="none"/>
        <c:spPr>
          <a:ln w="9525">
            <a:solidFill>
              <a:schemeClr val="tx1"/>
            </a:solidFill>
            <a:prstDash val="solid"/>
          </a:ln>
        </c:spPr>
        <c:crossAx val="1"/>
        <c:crosses val="min"/>
        <c:auto val="0"/>
        <c:lblAlgn val="ctr"/>
        <c:lblOffset val="100"/>
        <c:noMultiLvlLbl val="0"/>
      </c:catAx>
      <c:valAx>
        <c:axId val="1"/>
        <c:scaling>
          <c:orientation val="minMax"/>
          <c:max val="2278957.5357981971"/>
          <c:min val="0"/>
        </c:scaling>
        <c:delete val="1"/>
        <c:axPos val="l"/>
        <c:numFmt formatCode="General" sourceLinked="1"/>
        <c:majorTickMark val="out"/>
        <c:minorTickMark val="none"/>
        <c:tickLblPos val="nextTo"/>
        <c:crossAx val="1155799792"/>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a:extLst>
              <a:ext uri="{FF2B5EF4-FFF2-40B4-BE49-F238E27FC236}">
                <a16:creationId xmlns:a16="http://schemas.microsoft.com/office/drawing/2014/main" id="{9A8492AF-21D1-4EA9-B88E-2B2469E5B0BF}"/>
              </a:ext>
            </a:extLst>
          </p:cNvP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200"/>
            </a:lvl1pPr>
          </a:lstStyle>
          <a:p>
            <a:endParaRPr lang="en-US" sz="1050" b="1" dirty="0"/>
          </a:p>
        </p:txBody>
      </p:sp>
      <p:sp>
        <p:nvSpPr>
          <p:cNvPr id="3" name="Date">
            <a:extLst>
              <a:ext uri="{FF2B5EF4-FFF2-40B4-BE49-F238E27FC236}">
                <a16:creationId xmlns:a16="http://schemas.microsoft.com/office/drawing/2014/main" id="{F2C5CF11-9AB8-4366-83D6-4A911EAE67AA}"/>
              </a:ext>
            </a:extLst>
          </p:cNvPr>
          <p:cNvSpPr>
            <a:spLocks noGrp="1"/>
          </p:cNvSpPr>
          <p:nvPr>
            <p:ph type="dt" sz="quarter" idx="1"/>
          </p:nvPr>
        </p:nvSpPr>
        <p:spPr>
          <a:xfrm>
            <a:off x="5086800" y="0"/>
            <a:ext cx="1771200" cy="360000"/>
          </a:xfrm>
          <a:prstGeom prst="rect">
            <a:avLst/>
          </a:prstGeom>
        </p:spPr>
        <p:txBody>
          <a:bodyPr vert="horz" lIns="91440" tIns="45720" rIns="91440" bIns="45720" rtlCol="0"/>
          <a:lstStyle>
            <a:lvl1pPr algn="r">
              <a:defRPr sz="1200"/>
            </a:lvl1pPr>
          </a:lstStyle>
          <a:p>
            <a:fld id="{FEF1F2B9-B350-4061-A6D1-2A3340A8623F}" type="datetimeFigureOut">
              <a:rPr lang="en-US" sz="1050" smtClean="0"/>
              <a:t>10/28/2021</a:t>
            </a:fld>
            <a:endParaRPr lang="en-US" sz="1050" dirty="0"/>
          </a:p>
        </p:txBody>
      </p:sp>
      <p:sp>
        <p:nvSpPr>
          <p:cNvPr id="4" name="Footer Placeholder">
            <a:extLst>
              <a:ext uri="{FF2B5EF4-FFF2-40B4-BE49-F238E27FC236}">
                <a16:creationId xmlns:a16="http://schemas.microsoft.com/office/drawing/2014/main" id="{9797856F-D8D3-4EDB-AD63-B3F84321424C}"/>
              </a:ext>
            </a:extLst>
          </p:cNvPr>
          <p:cNvSpPr>
            <a:spLocks noGrp="1"/>
          </p:cNvSpPr>
          <p:nvPr>
            <p:ph type="ftr" sz="quarter" idx="2"/>
          </p:nvPr>
        </p:nvSpPr>
        <p:spPr>
          <a:xfrm>
            <a:off x="0" y="8784000"/>
            <a:ext cx="4363200" cy="360000"/>
          </a:xfrm>
          <a:prstGeom prst="rect">
            <a:avLst/>
          </a:prstGeom>
        </p:spPr>
        <p:txBody>
          <a:bodyPr vert="horz" lIns="91440" tIns="45720" rIns="91440" bIns="45720" rtlCol="0" anchor="b"/>
          <a:lstStyle>
            <a:lvl1pPr algn="l">
              <a:defRPr sz="1200"/>
            </a:lvl1pPr>
          </a:lstStyle>
          <a:p>
            <a:endParaRPr lang="en-US" sz="1050" dirty="0"/>
          </a:p>
        </p:txBody>
      </p:sp>
      <p:sp>
        <p:nvSpPr>
          <p:cNvPr id="5" name="Slide Number Placeholder">
            <a:extLst>
              <a:ext uri="{FF2B5EF4-FFF2-40B4-BE49-F238E27FC236}">
                <a16:creationId xmlns:a16="http://schemas.microsoft.com/office/drawing/2014/main" id="{DA566997-7A2F-418F-AC55-BAC678F9F134}"/>
              </a:ext>
            </a:extLst>
          </p:cNvPr>
          <p:cNvSpPr>
            <a:spLocks noGrp="1"/>
          </p:cNvSpPr>
          <p:nvPr>
            <p:ph type="sldNum" sz="quarter" idx="3"/>
          </p:nvPr>
        </p:nvSpPr>
        <p:spPr>
          <a:xfrm>
            <a:off x="5086800" y="8784000"/>
            <a:ext cx="1771200" cy="360000"/>
          </a:xfrm>
          <a:prstGeom prst="rect">
            <a:avLst/>
          </a:prstGeom>
        </p:spPr>
        <p:txBody>
          <a:bodyPr vert="horz" lIns="91440" tIns="45720" rIns="91440" bIns="45720" rtlCol="0" anchor="b"/>
          <a:lstStyle>
            <a:lvl1pPr algn="r">
              <a:defRPr sz="1200"/>
            </a:lvl1pPr>
          </a:lstStyle>
          <a:p>
            <a:r>
              <a:rPr lang="en-US" sz="1050" b="1" dirty="0">
                <a:solidFill>
                  <a:schemeClr val="accent2"/>
                </a:solidFill>
              </a:rPr>
              <a:t>Hand out</a:t>
            </a:r>
            <a:r>
              <a:rPr lang="en-US" sz="1050" dirty="0">
                <a:solidFill>
                  <a:schemeClr val="accent2"/>
                </a:solidFill>
              </a:rPr>
              <a:t> </a:t>
            </a:r>
            <a:fld id="{C92BABF8-1341-4DCB-864A-D83C08BEEAE4}" type="slidenum">
              <a:rPr lang="en-US" sz="1050" smtClean="0"/>
              <a:t>‹#›</a:t>
            </a:fld>
            <a:endParaRPr lang="en-US" sz="1050" dirty="0"/>
          </a:p>
        </p:txBody>
      </p:sp>
      <p:pic>
        <p:nvPicPr>
          <p:cNvPr id="6" name="Siemens logo">
            <a:extLst>
              <a:ext uri="{FF2B5EF4-FFF2-40B4-BE49-F238E27FC236}">
                <a16:creationId xmlns:a16="http://schemas.microsoft.com/office/drawing/2014/main" id="{C5A460D9-E760-498F-8A06-286EB0B001C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53000" y="550800"/>
            <a:ext cx="1152000" cy="183168"/>
          </a:xfrm>
          <a:prstGeom prst="rect">
            <a:avLst/>
          </a:prstGeom>
        </p:spPr>
      </p:pic>
    </p:spTree>
    <p:extLst>
      <p:ext uri="{BB962C8B-B14F-4D97-AF65-F5344CB8AC3E}">
        <p14:creationId xmlns:p14="http://schemas.microsoft.com/office/powerpoint/2010/main" val="1359783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xfrm>
            <a:off x="0" y="0"/>
            <a:ext cx="4363200" cy="360000"/>
          </a:xfrm>
          <a:prstGeom prst="rect">
            <a:avLst/>
          </a:prstGeom>
        </p:spPr>
        <p:txBody>
          <a:bodyPr vert="horz" lIns="91440" tIns="45720" rIns="91440" bIns="45720" rtlCol="0"/>
          <a:lstStyle>
            <a:lvl1pPr algn="l">
              <a:defRPr sz="1050" b="1"/>
            </a:lvl1pPr>
          </a:lstStyle>
          <a:p>
            <a:endParaRPr lang="en-US" dirty="0"/>
          </a:p>
        </p:txBody>
      </p:sp>
      <p:sp>
        <p:nvSpPr>
          <p:cNvPr id="3" name="Date"/>
          <p:cNvSpPr>
            <a:spLocks noGrp="1"/>
          </p:cNvSpPr>
          <p:nvPr>
            <p:ph type="dt" idx="1"/>
          </p:nvPr>
        </p:nvSpPr>
        <p:spPr>
          <a:xfrm>
            <a:off x="5086800" y="0"/>
            <a:ext cx="1771200" cy="360000"/>
          </a:xfrm>
          <a:prstGeom prst="rect">
            <a:avLst/>
          </a:prstGeom>
        </p:spPr>
        <p:txBody>
          <a:bodyPr vert="horz" lIns="91440" tIns="45720" rIns="91440" bIns="45720" rtlCol="0"/>
          <a:lstStyle>
            <a:lvl1pPr algn="r">
              <a:defRPr sz="1050"/>
            </a:lvl1pPr>
          </a:lstStyle>
          <a:p>
            <a:fld id="{76FBC1AF-E4C9-412F-9B6D-66CD520F95DB}" type="datetimeFigureOut">
              <a:rPr lang="en-US" smtClean="0"/>
              <a:pPr/>
              <a:t>10/28/2021</a:t>
            </a:fld>
            <a:endParaRPr lang="en-US" dirty="0"/>
          </a:p>
        </p:txBody>
      </p:sp>
      <p:sp>
        <p:nvSpPr>
          <p:cNvPr id="4" name="Slide Image Placeholder"/>
          <p:cNvSpPr>
            <a:spLocks noGrp="1" noRot="1" noChangeAspect="1"/>
          </p:cNvSpPr>
          <p:nvPr>
            <p:ph type="sldImg" idx="2"/>
          </p:nvPr>
        </p:nvSpPr>
        <p:spPr>
          <a:xfrm>
            <a:off x="406800" y="619200"/>
            <a:ext cx="6048000" cy="3402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p:cNvSpPr>
            <a:spLocks noGrp="1"/>
          </p:cNvSpPr>
          <p:nvPr>
            <p:ph type="body" sz="quarter" idx="3"/>
          </p:nvPr>
        </p:nvSpPr>
        <p:spPr>
          <a:xfrm>
            <a:off x="406800" y="4575600"/>
            <a:ext cx="6048000" cy="39600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 level</a:t>
            </a:r>
          </a:p>
          <a:p>
            <a:pPr lvl="8"/>
            <a:r>
              <a:rPr lang="en-US" dirty="0"/>
              <a:t>Ninth level</a:t>
            </a:r>
          </a:p>
        </p:txBody>
      </p:sp>
      <p:sp>
        <p:nvSpPr>
          <p:cNvPr id="6" name="Footer Placeholder"/>
          <p:cNvSpPr>
            <a:spLocks noGrp="1"/>
          </p:cNvSpPr>
          <p:nvPr>
            <p:ph type="ftr" sz="quarter" idx="4"/>
          </p:nvPr>
        </p:nvSpPr>
        <p:spPr>
          <a:xfrm>
            <a:off x="0" y="8784000"/>
            <a:ext cx="4363200" cy="360000"/>
          </a:xfrm>
          <a:prstGeom prst="rect">
            <a:avLst/>
          </a:prstGeom>
        </p:spPr>
        <p:txBody>
          <a:bodyPr vert="horz" lIns="91440" tIns="45720" rIns="91440" bIns="45720" rtlCol="0" anchor="b"/>
          <a:lstStyle>
            <a:lvl1pPr algn="l">
              <a:defRPr sz="1050"/>
            </a:lvl1pPr>
          </a:lstStyle>
          <a:p>
            <a:endParaRPr lang="en-US" dirty="0"/>
          </a:p>
        </p:txBody>
      </p:sp>
      <p:sp>
        <p:nvSpPr>
          <p:cNvPr id="7" name="Slide Number Placeholder"/>
          <p:cNvSpPr>
            <a:spLocks noGrp="1"/>
          </p:cNvSpPr>
          <p:nvPr>
            <p:ph type="sldNum" sz="quarter" idx="5"/>
          </p:nvPr>
        </p:nvSpPr>
        <p:spPr>
          <a:xfrm>
            <a:off x="5086800" y="8784000"/>
            <a:ext cx="1771200" cy="360000"/>
          </a:xfrm>
          <a:prstGeom prst="rect">
            <a:avLst/>
          </a:prstGeom>
        </p:spPr>
        <p:txBody>
          <a:bodyPr vert="horz" lIns="91440" tIns="45720" rIns="91440" bIns="45720" rtlCol="0" anchor="b"/>
          <a:lstStyle>
            <a:lvl1pPr algn="r">
              <a:defRPr sz="1050"/>
            </a:lvl1pPr>
          </a:lstStyle>
          <a:p>
            <a:r>
              <a:rPr lang="en-US" b="1" dirty="0">
                <a:solidFill>
                  <a:schemeClr val="accent2"/>
                </a:solidFill>
              </a:rPr>
              <a:t>Notes</a:t>
            </a:r>
            <a:r>
              <a:rPr lang="en-US" dirty="0"/>
              <a:t> </a:t>
            </a:r>
            <a:fld id="{E76C657F-0E32-4130-ADDA-66B81138A76A}" type="slidenum">
              <a:rPr lang="en-US" smtClean="0"/>
              <a:pPr/>
              <a:t>‹#›</a:t>
            </a:fld>
            <a:endParaRPr lang="en-US" dirty="0"/>
          </a:p>
        </p:txBody>
      </p:sp>
    </p:spTree>
    <p:extLst>
      <p:ext uri="{BB962C8B-B14F-4D97-AF65-F5344CB8AC3E}">
        <p14:creationId xmlns:p14="http://schemas.microsoft.com/office/powerpoint/2010/main" val="5273060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4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2pPr>
    <a:lvl3pPr marL="28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3pPr>
    <a:lvl4pPr marL="43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4pPr>
    <a:lvl5pPr marL="576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5pPr>
    <a:lvl6pPr marL="720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864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1008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1152000" indent="-144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nSpc>
                <a:spcPct val="110000"/>
              </a:lnSpc>
              <a:spcBef>
                <a:spcPct val="0"/>
              </a:spcBef>
              <a:buFont typeface="Wingdings" charset="0"/>
              <a:buNone/>
            </a:pPr>
            <a:r>
              <a:rPr lang="en-US" sz="1200" dirty="0">
                <a:solidFill>
                  <a:srgbClr val="FF0000"/>
                </a:solidFill>
                <a:ea typeface="Arial Unicode MS" panose="020B0604020202020204" pitchFamily="34" charset="-128"/>
                <a:cs typeface="Arial Unicode MS" panose="020B0604020202020204" pitchFamily="34" charset="-128"/>
              </a:rPr>
              <a:t>If you see those boxes, you maybe </a:t>
            </a:r>
            <a:r>
              <a:rPr lang="en-US" sz="1200" dirty="0" err="1">
                <a:solidFill>
                  <a:srgbClr val="FF0000"/>
                </a:solidFill>
                <a:ea typeface="Arial Unicode MS" panose="020B0604020202020204" pitchFamily="34" charset="-128"/>
                <a:cs typeface="Arial Unicode MS" panose="020B0604020202020204" pitchFamily="34" charset="-128"/>
              </a:rPr>
              <a:t>regonized</a:t>
            </a:r>
            <a:r>
              <a:rPr lang="en-US" sz="1200" dirty="0">
                <a:solidFill>
                  <a:srgbClr val="FF0000"/>
                </a:solidFill>
                <a:ea typeface="Arial Unicode MS" panose="020B0604020202020204" pitchFamily="34" charset="-128"/>
                <a:cs typeface="Arial Unicode MS" panose="020B0604020202020204" pitchFamily="34" charset="-128"/>
              </a:rPr>
              <a:t> that we are acting behind the scenes, most of our products you will never see but you will live with the end product</a:t>
            </a:r>
          </a:p>
          <a:p>
            <a:pPr>
              <a:lnSpc>
                <a:spcPct val="110000"/>
              </a:lnSpc>
              <a:spcBef>
                <a:spcPct val="0"/>
              </a:spcBef>
              <a:buFont typeface="Wingdings" charset="0"/>
              <a:buNone/>
            </a:pPr>
            <a:endParaRPr lang="en-US" sz="1200" dirty="0">
              <a:solidFill>
                <a:srgbClr val="FF0000"/>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err="1">
                <a:solidFill>
                  <a:srgbClr val="FF0000"/>
                </a:solidFill>
                <a:ea typeface="Arial Unicode MS" panose="020B0604020202020204" pitchFamily="34" charset="-128"/>
                <a:cs typeface="Arial Unicode MS" panose="020B0604020202020204" pitchFamily="34" charset="-128"/>
              </a:rPr>
              <a:t>Woithout</a:t>
            </a:r>
            <a:r>
              <a:rPr lang="en-US" sz="1200" dirty="0">
                <a:solidFill>
                  <a:srgbClr val="FF0000"/>
                </a:solidFill>
                <a:ea typeface="Arial Unicode MS" panose="020B0604020202020204" pitchFamily="34" charset="-128"/>
                <a:cs typeface="Arial Unicode MS" panose="020B0604020202020204" pitchFamily="34" charset="-128"/>
              </a:rPr>
              <a:t> making too much of marketing, important for us is to leave a impact, me and my team have the ambition to working on projects to solve matters</a:t>
            </a:r>
          </a:p>
          <a:p>
            <a:pPr>
              <a:lnSpc>
                <a:spcPct val="110000"/>
              </a:lnSpc>
              <a:spcBef>
                <a:spcPct val="0"/>
              </a:spcBef>
              <a:buFont typeface="Wingdings" charset="0"/>
              <a:buNone/>
            </a:pPr>
            <a:endParaRPr lang="en-US" sz="1200" dirty="0">
              <a:solidFill>
                <a:srgbClr val="FF0000"/>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rgbClr val="FF0000"/>
                </a:solidFill>
                <a:ea typeface="Arial Unicode MS" panose="020B0604020202020204" pitchFamily="34" charset="-128"/>
                <a:cs typeface="Arial Unicode MS" panose="020B0604020202020204" pitchFamily="34" charset="-128"/>
              </a:rPr>
              <a:t>And if you read those boxes maybe you can see that these are the fundamental system of a sociality: healthcare=, </a:t>
            </a:r>
            <a:r>
              <a:rPr lang="en-US" sz="1200" dirty="0" err="1">
                <a:solidFill>
                  <a:srgbClr val="FF0000"/>
                </a:solidFill>
                <a:ea typeface="Arial Unicode MS" panose="020B0604020202020204" pitchFamily="34" charset="-128"/>
                <a:cs typeface="Arial Unicode MS" panose="020B0604020202020204" pitchFamily="34" charset="-128"/>
              </a:rPr>
              <a:t>transportant</a:t>
            </a:r>
            <a:r>
              <a:rPr lang="en-US" sz="1200" dirty="0">
                <a:solidFill>
                  <a:srgbClr val="FF0000"/>
                </a:solidFill>
                <a:ea typeface="Arial Unicode MS" panose="020B0604020202020204" pitchFamily="34" charset="-128"/>
                <a:cs typeface="Arial Unicode MS" panose="020B0604020202020204" pitchFamily="34" charset="-128"/>
              </a:rPr>
              <a:t>, production of goods, energy generation</a:t>
            </a:r>
          </a:p>
          <a:p>
            <a:pPr>
              <a:lnSpc>
                <a:spcPct val="110000"/>
              </a:lnSpc>
              <a:spcBef>
                <a:spcPct val="0"/>
              </a:spcBef>
              <a:buFont typeface="Wingdings" charset="0"/>
              <a:buNone/>
            </a:pPr>
            <a:endParaRPr lang="en-US" sz="1200" dirty="0">
              <a:solidFill>
                <a:srgbClr val="FF0000"/>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rgbClr val="FF0000"/>
                </a:solidFill>
                <a:ea typeface="Arial Unicode MS" panose="020B0604020202020204" pitchFamily="34" charset="-128"/>
                <a:cs typeface="Arial Unicode MS" panose="020B0604020202020204" pitchFamily="34" charset="-128"/>
              </a:rPr>
              <a:t>I work in the box </a:t>
            </a:r>
            <a:r>
              <a:rPr lang="en-US" sz="1200" dirty="0" err="1">
                <a:solidFill>
                  <a:srgbClr val="FF0000"/>
                </a:solidFill>
                <a:ea typeface="Arial Unicode MS" panose="020B0604020202020204" pitchFamily="34" charset="-128"/>
                <a:cs typeface="Arial Unicode MS" panose="020B0604020202020204" pitchFamily="34" charset="-128"/>
              </a:rPr>
              <a:t>digitalindustries</a:t>
            </a:r>
            <a:r>
              <a:rPr lang="en-US" sz="1200" dirty="0">
                <a:solidFill>
                  <a:srgbClr val="FF0000"/>
                </a:solidFill>
                <a:ea typeface="Arial Unicode MS" panose="020B0604020202020204" pitchFamily="34" charset="-128"/>
                <a:cs typeface="Arial Unicode MS" panose="020B0604020202020204" pitchFamily="34" charset="-128"/>
              </a:rPr>
              <a:t>, and today we are talking about a trend in this field, which is used very inflationary but very much not deeply understand</a:t>
            </a: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2</a:t>
            </a:fld>
            <a:endParaRPr lang="en-US" dirty="0"/>
          </a:p>
        </p:txBody>
      </p:sp>
    </p:spTree>
    <p:extLst>
      <p:ext uri="{BB962C8B-B14F-4D97-AF65-F5344CB8AC3E}">
        <p14:creationId xmlns:p14="http://schemas.microsoft.com/office/powerpoint/2010/main" val="3361427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u="none" strike="noStrike" baseline="0" dirty="0">
                <a:solidFill>
                  <a:srgbClr val="000000"/>
                </a:solidFill>
                <a:latin typeface="Arial Narrow" panose="020B0606020202030204" pitchFamily="34" charset="0"/>
              </a:rPr>
              <a:t> Like the majorities of companies lot of companies here are still in the transmission of I2.0 and 3.0</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Vietnam has still some major industries which are very labor intense such as garment and textile food processing but also electronics . </a:t>
            </a:r>
            <a:r>
              <a:rPr lang="en-US" sz="1200" b="0" i="0" u="none" strike="noStrike" baseline="0" dirty="0">
                <a:solidFill>
                  <a:srgbClr val="000000"/>
                </a:solidFill>
                <a:latin typeface="Arial Narrow" panose="020B0606020202030204" pitchFamily="34" charset="0"/>
              </a:rPr>
              <a:t>Since since are </a:t>
            </a:r>
            <a:r>
              <a:rPr lang="en-US" sz="1200" b="0" i="0" u="none" strike="noStrike" baseline="0" dirty="0" err="1">
                <a:solidFill>
                  <a:srgbClr val="000000"/>
                </a:solidFill>
                <a:latin typeface="Arial Narrow" panose="020B0606020202030204" pitchFamily="34" charset="0"/>
              </a:rPr>
              <a:t>labour</a:t>
            </a:r>
            <a:r>
              <a:rPr lang="en-US" sz="1200" b="0" i="0" u="none" strike="noStrike" baseline="0" dirty="0">
                <a:solidFill>
                  <a:srgbClr val="000000"/>
                </a:solidFill>
                <a:latin typeface="Arial Narrow" panose="020B0606020202030204" pitchFamily="34" charset="0"/>
              </a:rPr>
              <a:t> intensive industry, overall production is directly proportional to their workforce efficiency. At the moments for customer we don’t see much investment in I.4.0 due to reasons such as cost benefit of cheap labor and not seeing the benefit right away, especially when they are government related</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b="0" i="0" u="none" strike="noStrike" baseline="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i="0" u="none" strike="noStrike" baseline="0" dirty="0">
                <a:solidFill>
                  <a:srgbClr val="000000"/>
                </a:solidFill>
                <a:latin typeface="Arial Narrow" panose="020B0606020202030204" pitchFamily="34" charset="0"/>
              </a:rPr>
              <a:t>Maybe Lukas you can share.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dirty="0"/>
          </a:p>
          <a:p>
            <a:r>
              <a:rPr lang="en-US" dirty="0"/>
              <a:t>We have seen In the reports we have done for around 20 customer are major lacks) connectivity </a:t>
            </a:r>
            <a:r>
              <a:rPr lang="en-US" dirty="0" err="1"/>
              <a:t>mostlye</a:t>
            </a:r>
            <a:r>
              <a:rPr lang="en-US" dirty="0"/>
              <a:t> between 0-1 </a:t>
            </a:r>
          </a:p>
          <a:p>
            <a:r>
              <a:rPr lang="en-US" dirty="0"/>
              <a:t>old machines, where sometimes the service or </a:t>
            </a:r>
            <a:r>
              <a:rPr lang="en-US" dirty="0" err="1"/>
              <a:t>productr</a:t>
            </a:r>
            <a:r>
              <a:rPr lang="en-US" dirty="0"/>
              <a:t> manager doesn’t live anymore</a:t>
            </a:r>
          </a:p>
          <a:p>
            <a:r>
              <a:rPr lang="en-US" dirty="0"/>
              <a:t>Machines from </a:t>
            </a:r>
            <a:r>
              <a:rPr lang="en-US" dirty="0" err="1"/>
              <a:t>differert</a:t>
            </a:r>
            <a:r>
              <a:rPr lang="en-US" dirty="0"/>
              <a:t> vendors which only support their communication </a:t>
            </a:r>
            <a:r>
              <a:rPr lang="en-US" dirty="0" err="1"/>
              <a:t>protocole</a:t>
            </a:r>
            <a:endParaRPr lang="en-US" dirty="0"/>
          </a:p>
          <a:p>
            <a:endParaRPr lang="en-US" dirty="0"/>
          </a:p>
          <a:p>
            <a:r>
              <a:rPr lang="en-US" dirty="0"/>
              <a:t>A reason is that most of these companies either relocated their old machines from abroad to </a:t>
            </a:r>
            <a:r>
              <a:rPr lang="en-US" dirty="0" err="1"/>
              <a:t>vietnam</a:t>
            </a:r>
            <a:r>
              <a:rPr lang="en-US" dirty="0"/>
              <a:t> to produce here and enjoy the cost benefit, a lot of companies also buy second hand machines from </a:t>
            </a:r>
            <a:r>
              <a:rPr lang="en-US" dirty="0" err="1"/>
              <a:t>korea</a:t>
            </a:r>
            <a:r>
              <a:rPr lang="en-US" dirty="0"/>
              <a:t> or </a:t>
            </a:r>
            <a:r>
              <a:rPr lang="en-US" dirty="0" err="1"/>
              <a:t>china</a:t>
            </a:r>
            <a:r>
              <a:rPr lang="en-US" dirty="0"/>
              <a:t> and Germany</a:t>
            </a:r>
          </a:p>
          <a:p>
            <a:endParaRPr lang="en-US" dirty="0"/>
          </a:p>
          <a:p>
            <a:r>
              <a:rPr lang="en-US" dirty="0"/>
              <a:t>Those you are mature are </a:t>
            </a:r>
            <a:r>
              <a:rPr lang="en-US" dirty="0" err="1"/>
              <a:t>elerctronics</a:t>
            </a:r>
            <a:r>
              <a:rPr lang="en-US" dirty="0"/>
              <a:t>, automotive and supplier (FDI and greenfield plants - Also food and beverage and food processing and </a:t>
            </a:r>
            <a:r>
              <a:rPr lang="en-US" dirty="0" err="1"/>
              <a:t>tyre</a:t>
            </a:r>
            <a:r>
              <a:rPr lang="en-US" dirty="0"/>
              <a:t> is a increase in adoption to build up a data foundation for prediction models </a:t>
            </a: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19</a:t>
            </a:fld>
            <a:endParaRPr lang="en-US" dirty="0"/>
          </a:p>
        </p:txBody>
      </p:sp>
    </p:spTree>
    <p:extLst>
      <p:ext uri="{BB962C8B-B14F-4D97-AF65-F5344CB8AC3E}">
        <p14:creationId xmlns:p14="http://schemas.microsoft.com/office/powerpoint/2010/main" val="235069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pPr marL="0" marR="0" lvl="0" indent="0" algn="l" defTabSz="914400" rtl="0" eaLnBrk="1" fontAlgn="t" latinLnBrk="0" hangingPunct="1">
              <a:lnSpc>
                <a:spcPct val="107000"/>
              </a:lnSpc>
              <a:spcBef>
                <a:spcPts val="0"/>
              </a:spcBef>
              <a:spcAft>
                <a:spcPts val="800"/>
              </a:spcAft>
              <a:buClrTx/>
              <a:buSzTx/>
              <a:buFontTx/>
              <a:buNone/>
              <a:tabLst/>
              <a:defRPr/>
            </a:pPr>
            <a:r>
              <a:rPr lang="en-US" sz="1800" dirty="0">
                <a:solidFill>
                  <a:schemeClr val="tx1"/>
                </a:solidFill>
                <a:latin typeface="+mn-lt"/>
                <a:ea typeface="Arial Unicode MS" panose="020B0604020202020204" pitchFamily="34" charset="-128"/>
                <a:cs typeface="Arial Unicode MS" panose="020B0604020202020204" pitchFamily="34" charset="-128"/>
              </a:rPr>
              <a:t>Example brownfield</a:t>
            </a:r>
          </a:p>
          <a:p>
            <a:pPr marL="0" marR="0" lvl="0" indent="0" algn="l" defTabSz="914400" rtl="0" eaLnBrk="1" fontAlgn="t" latinLnBrk="0" hangingPunct="1">
              <a:lnSpc>
                <a:spcPct val="107000"/>
              </a:lnSpc>
              <a:spcBef>
                <a:spcPts val="0"/>
              </a:spcBef>
              <a:spcAft>
                <a:spcPts val="800"/>
              </a:spcAft>
              <a:buClrTx/>
              <a:buSzTx/>
              <a:buFontTx/>
              <a:buNone/>
              <a:tabLst/>
              <a:defRPr/>
            </a:pPr>
            <a:r>
              <a:rPr lang="en-US" sz="1800" dirty="0" err="1">
                <a:solidFill>
                  <a:schemeClr val="tx1"/>
                </a:solidFill>
                <a:latin typeface="+mn-lt"/>
                <a:ea typeface="Arial Unicode MS" panose="020B0604020202020204" pitchFamily="34" charset="-128"/>
                <a:cs typeface="Arial Unicode MS" panose="020B0604020202020204" pitchFamily="34" charset="-128"/>
              </a:rPr>
              <a:t>Eveb</a:t>
            </a:r>
            <a:r>
              <a:rPr lang="en-US" sz="1800" dirty="0">
                <a:solidFill>
                  <a:schemeClr val="tx1"/>
                </a:solidFill>
                <a:latin typeface="+mn-lt"/>
                <a:ea typeface="Arial Unicode MS" panose="020B0604020202020204" pitchFamily="34" charset="-128"/>
                <a:cs typeface="Arial Unicode MS" panose="020B0604020202020204" pitchFamily="34" charset="-128"/>
              </a:rPr>
              <a:t> more </a:t>
            </a:r>
            <a:r>
              <a:rPr lang="en-US" sz="1800" dirty="0" err="1">
                <a:solidFill>
                  <a:schemeClr val="tx1"/>
                </a:solidFill>
                <a:latin typeface="+mn-lt"/>
                <a:ea typeface="Arial Unicode MS" panose="020B0604020202020204" pitchFamily="34" charset="-128"/>
                <a:cs typeface="Arial Unicode MS" panose="020B0604020202020204" pitchFamily="34" charset="-128"/>
              </a:rPr>
              <a:t>agv</a:t>
            </a:r>
            <a:endParaRPr lang="en-US" sz="1800" dirty="0">
              <a:solidFill>
                <a:schemeClr val="tx1"/>
              </a:solidFill>
              <a:latin typeface="+mn-lt"/>
              <a:ea typeface="Arial Unicode MS" panose="020B0604020202020204" pitchFamily="34" charset="-128"/>
              <a:cs typeface="Arial Unicode MS" panose="020B0604020202020204" pitchFamily="34" charset="-128"/>
            </a:endParaRPr>
          </a:p>
          <a:p>
            <a:pPr marL="0" marR="0" lvl="0" indent="0" algn="l" defTabSz="914400" rtl="0" eaLnBrk="1" fontAlgn="t" latinLnBrk="0" hangingPunct="1">
              <a:lnSpc>
                <a:spcPct val="107000"/>
              </a:lnSpc>
              <a:spcBef>
                <a:spcPts val="0"/>
              </a:spcBef>
              <a:spcAft>
                <a:spcPts val="800"/>
              </a:spcAft>
              <a:buClrTx/>
              <a:buSzTx/>
              <a:buFontTx/>
              <a:buNone/>
              <a:tabLst/>
              <a:defRPr/>
            </a:pPr>
            <a:r>
              <a:rPr lang="en-US" sz="1800" dirty="0">
                <a:solidFill>
                  <a:schemeClr val="tx1"/>
                </a:solidFill>
                <a:latin typeface="+mn-lt"/>
                <a:ea typeface="Arial Unicode MS" panose="020B0604020202020204" pitchFamily="34" charset="-128"/>
                <a:cs typeface="Arial Unicode MS" panose="020B0604020202020204" pitchFamily="34" charset="-128"/>
              </a:rPr>
              <a:t>Mention </a:t>
            </a:r>
            <a:r>
              <a:rPr lang="en-US" sz="1800" dirty="0" err="1">
                <a:solidFill>
                  <a:schemeClr val="tx1"/>
                </a:solidFill>
                <a:latin typeface="+mn-lt"/>
                <a:ea typeface="Arial Unicode MS" panose="020B0604020202020204" pitchFamily="34" charset="-128"/>
                <a:cs typeface="Arial Unicode MS" panose="020B0604020202020204" pitchFamily="34" charset="-128"/>
              </a:rPr>
              <a:t>mindsphere</a:t>
            </a:r>
            <a:r>
              <a:rPr lang="en-US" sz="1800" dirty="0">
                <a:solidFill>
                  <a:schemeClr val="tx1"/>
                </a:solidFill>
                <a:latin typeface="+mn-lt"/>
                <a:ea typeface="Arial Unicode MS" panose="020B0604020202020204" pitchFamily="34" charset="-128"/>
                <a:cs typeface="Arial Unicode MS" panose="020B0604020202020204" pitchFamily="34" charset="-128"/>
              </a:rPr>
              <a:t> also use in </a:t>
            </a:r>
            <a:r>
              <a:rPr lang="en-US" sz="1800" dirty="0" err="1">
                <a:solidFill>
                  <a:schemeClr val="tx1"/>
                </a:solidFill>
                <a:latin typeface="+mn-lt"/>
                <a:ea typeface="Arial Unicode MS" panose="020B0604020202020204" pitchFamily="34" charset="-128"/>
                <a:cs typeface="Arial Unicode MS" panose="020B0604020202020204" pitchFamily="34" charset="-128"/>
              </a:rPr>
              <a:t>vietnam</a:t>
            </a:r>
            <a:endParaRPr lang="en-US" sz="1800" dirty="0">
              <a:solidFill>
                <a:schemeClr val="tx1"/>
              </a:solidFill>
              <a:latin typeface="+mn-lt"/>
              <a:ea typeface="Arial Unicode MS" panose="020B0604020202020204" pitchFamily="34" charset="-128"/>
              <a:cs typeface="Arial Unicode MS" panose="020B0604020202020204" pitchFamily="34" charset="-128"/>
            </a:endParaRPr>
          </a:p>
          <a:p>
            <a:pPr marL="0" marR="0" algn="l" rtl="0" eaLnBrk="1" fontAlgn="t" latinLnBrk="0" hangingPunct="1">
              <a:lnSpc>
                <a:spcPct val="107000"/>
              </a:lnSpc>
              <a:spcBef>
                <a:spcPts val="0"/>
              </a:spcBef>
              <a:spcAft>
                <a:spcPts val="800"/>
              </a:spcAft>
            </a:pPr>
            <a:endParaRPr lang="en-US" sz="1800" b="1" i="0" u="none" strike="noStrike" kern="1200" dirty="0">
              <a:solidFill>
                <a:srgbClr val="000028"/>
              </a:solidFill>
              <a:effectLst/>
              <a:latin typeface="Arial" panose="020B0604020202020204" pitchFamily="34" charset="0"/>
            </a:endParaRPr>
          </a:p>
          <a:p>
            <a:pPr marL="0" marR="0" algn="l" rtl="0" eaLnBrk="1" fontAlgn="t" latinLnBrk="0" hangingPunct="1">
              <a:lnSpc>
                <a:spcPct val="107000"/>
              </a:lnSpc>
              <a:spcBef>
                <a:spcPts val="0"/>
              </a:spcBef>
              <a:spcAft>
                <a:spcPts val="800"/>
              </a:spcAft>
            </a:pPr>
            <a:endParaRPr lang="en-US" sz="1800" b="1" i="0" u="none" strike="noStrike" kern="1200" dirty="0">
              <a:solidFill>
                <a:srgbClr val="000028"/>
              </a:solidFill>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When I pitch those technologies to customer they often ask me: do you actually use your own technology in your own factory?</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And yes - We deploy our own technologies in our factories to enjoy the benefits of it</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First siemens electronics manufacturing plant in </a:t>
            </a:r>
            <a:r>
              <a:rPr lang="en-US" sz="1800" b="1" i="0" u="none" strike="noStrike" kern="1200" dirty="0" err="1">
                <a:solidFill>
                  <a:srgbClr val="000028"/>
                </a:solidFill>
                <a:effectLst/>
                <a:latin typeface="Arial" panose="020B0604020202020204" pitchFamily="34" charset="0"/>
              </a:rPr>
              <a:t>Amberg</a:t>
            </a:r>
            <a:r>
              <a:rPr lang="en-US" sz="1800" b="1" i="0" u="none" strike="noStrike" kern="1200" dirty="0">
                <a:solidFill>
                  <a:srgbClr val="000028"/>
                </a:solidFill>
                <a:effectLst/>
                <a:latin typeface="Arial" panose="020B0604020202020204" pitchFamily="34" charset="0"/>
              </a:rPr>
              <a:t> which we product our automation products and precision parts such as circuit boards and computer chips</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This a factory which was established in 1989. And since that period of time they have been stable on their 10,000 m2 size. They have never increased their amount of manpower of 1200 employees.</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This factory has to make 350 </a:t>
            </a:r>
            <a:r>
              <a:rPr lang="en-US" sz="1800" b="1" i="0" u="none" strike="noStrike" kern="1200" dirty="0" err="1">
                <a:solidFill>
                  <a:srgbClr val="000028"/>
                </a:solidFill>
                <a:effectLst/>
                <a:latin typeface="Arial" panose="020B0604020202020204" pitchFamily="34" charset="0"/>
              </a:rPr>
              <a:t>changover</a:t>
            </a:r>
            <a:r>
              <a:rPr lang="en-US" sz="1800" b="1" i="0" u="none" strike="noStrike" kern="1200" dirty="0">
                <a:solidFill>
                  <a:srgbClr val="000028"/>
                </a:solidFill>
                <a:effectLst/>
                <a:latin typeface="Arial" panose="020B0604020202020204" pitchFamily="34" charset="0"/>
              </a:rPr>
              <a:t> on machines to build 120 different of product / day and 1 product / second</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what makes it so amazing is that, we have a productivity increase of 13x by using technologies such as </a:t>
            </a:r>
            <a:r>
              <a:rPr lang="en-US" sz="1800" b="1" i="0" u="none" strike="noStrike" kern="1200" dirty="0" err="1">
                <a:solidFill>
                  <a:srgbClr val="000028"/>
                </a:solidFill>
                <a:effectLst/>
                <a:latin typeface="Arial" panose="020B0604020202020204" pitchFamily="34" charset="0"/>
              </a:rPr>
              <a:t>mindsphere</a:t>
            </a:r>
            <a:r>
              <a:rPr lang="en-US" sz="1800" b="1" i="0" u="none" strike="noStrike" kern="1200" dirty="0">
                <a:solidFill>
                  <a:srgbClr val="000028"/>
                </a:solidFill>
                <a:effectLst/>
                <a:latin typeface="Arial" panose="020B0604020202020204" pitchFamily="34" charset="0"/>
              </a:rPr>
              <a:t>, Real time location system, flexible robots and 3d printers </a:t>
            </a:r>
            <a:endParaRPr lang="en-US" sz="1800" b="0" i="0" u="none" strike="noStrike" dirty="0">
              <a:effectLst/>
              <a:latin typeface="Arial" panose="020B0604020202020204" pitchFamily="34" charset="0"/>
            </a:endParaRPr>
          </a:p>
          <a:p>
            <a:pPr marL="0" marR="0" algn="l" rtl="0" eaLnBrk="1" fontAlgn="t" latinLnBrk="0" hangingPunct="1">
              <a:lnSpc>
                <a:spcPct val="107000"/>
              </a:lnSpc>
              <a:spcBef>
                <a:spcPts val="0"/>
              </a:spcBef>
              <a:spcAft>
                <a:spcPts val="800"/>
              </a:spcAft>
            </a:pPr>
            <a:r>
              <a:rPr lang="en-US" sz="1800" b="1" i="0" u="none" strike="noStrike" kern="1200" dirty="0">
                <a:solidFill>
                  <a:srgbClr val="000028"/>
                </a:solidFill>
                <a:effectLst/>
                <a:latin typeface="Arial" panose="020B0604020202020204" pitchFamily="34" charset="0"/>
              </a:rPr>
              <a:t>this is definitely numbers that a CFO would like to see </a:t>
            </a:r>
          </a:p>
          <a:p>
            <a:pPr marL="0" marR="0" algn="l" rtl="0" eaLnBrk="1" fontAlgn="t" latinLnBrk="0" hangingPunct="1">
              <a:lnSpc>
                <a:spcPct val="107000"/>
              </a:lnSpc>
              <a:spcBef>
                <a:spcPts val="0"/>
              </a:spcBef>
              <a:spcAft>
                <a:spcPts val="800"/>
              </a:spcAft>
            </a:pPr>
            <a:endParaRPr lang="en-US" sz="1800" b="1" i="0" u="none" strike="noStrike" kern="1200" dirty="0">
              <a:solidFill>
                <a:srgbClr val="000028"/>
              </a:solidFill>
              <a:effectLst/>
              <a:latin typeface="Arial" panose="020B0604020202020204" pitchFamily="34" charset="0"/>
            </a:endParaRPr>
          </a:p>
          <a:p>
            <a:pPr marL="0" marR="0" algn="l" rtl="0" eaLnBrk="1" fontAlgn="t" latinLnBrk="0" hangingPunct="1">
              <a:lnSpc>
                <a:spcPct val="107000"/>
              </a:lnSpc>
              <a:spcBef>
                <a:spcPts val="0"/>
              </a:spcBef>
              <a:spcAft>
                <a:spcPts val="800"/>
              </a:spcAft>
            </a:pPr>
            <a:endParaRPr lang="en-US" sz="1800" b="0" i="0" u="none" strike="noStrike" dirty="0">
              <a:effectLst/>
              <a:latin typeface="Arial" panose="020B0604020202020204" pitchFamily="34" charset="0"/>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5319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19125"/>
            <a:ext cx="6048375" cy="3402013"/>
          </a:xfrm>
        </p:spPr>
      </p:sp>
      <p:sp>
        <p:nvSpPr>
          <p:cNvPr id="3" name="Notizenplatzhalter 2"/>
          <p:cNvSpPr>
            <a:spLocks noGrp="1"/>
          </p:cNvSpPr>
          <p:nvPr>
            <p:ph type="body" idx="1"/>
          </p:nvPr>
        </p:nvSpPr>
        <p:spPr/>
        <p:txBody>
          <a:bodyPr/>
          <a:lstStyle/>
          <a:p>
            <a:pPr>
              <a:lnSpc>
                <a:spcPct val="110000"/>
              </a:lnSpc>
              <a:spcBef>
                <a:spcPct val="0"/>
              </a:spcBef>
              <a:buFont typeface="Wingdings" charset="0"/>
              <a:buNone/>
            </a:pPr>
            <a:r>
              <a:rPr lang="en-US" sz="1799" dirty="0">
                <a:solidFill>
                  <a:srgbClr val="EF0137"/>
                </a:solidFill>
                <a:ea typeface="Arial Unicode MS" panose="020B0604020202020204" pitchFamily="34" charset="-128"/>
                <a:cs typeface="Arial Unicode MS" panose="020B0604020202020204" pitchFamily="34" charset="-128"/>
              </a:rPr>
              <a:t>MES manufacturing execution system is a big module with a lot of sub </a:t>
            </a:r>
            <a:r>
              <a:rPr lang="en-US" sz="1799" dirty="0" err="1">
                <a:solidFill>
                  <a:srgbClr val="EF0137"/>
                </a:solidFill>
                <a:ea typeface="Arial Unicode MS" panose="020B0604020202020204" pitchFamily="34" charset="-128"/>
                <a:cs typeface="Arial Unicode MS" panose="020B0604020202020204" pitchFamily="34" charset="-128"/>
              </a:rPr>
              <a:t>moduls</a:t>
            </a:r>
            <a:r>
              <a:rPr lang="en-US" sz="1799" dirty="0">
                <a:solidFill>
                  <a:srgbClr val="EF0137"/>
                </a:solidFill>
                <a:ea typeface="Arial Unicode MS" panose="020B0604020202020204" pitchFamily="34" charset="-128"/>
                <a:cs typeface="Arial Unicode MS" panose="020B0604020202020204" pitchFamily="34" charset="-128"/>
              </a:rPr>
              <a:t>, the powerful </a:t>
            </a:r>
            <a:r>
              <a:rPr lang="en-US" sz="1799" dirty="0" err="1">
                <a:solidFill>
                  <a:srgbClr val="EF0137"/>
                </a:solidFill>
                <a:ea typeface="Arial Unicode MS" panose="020B0604020202020204" pitchFamily="34" charset="-128"/>
                <a:cs typeface="Arial Unicode MS" panose="020B0604020202020204" pitchFamily="34" charset="-128"/>
              </a:rPr>
              <a:t>poart</a:t>
            </a:r>
            <a:r>
              <a:rPr lang="en-US" sz="1799" dirty="0">
                <a:solidFill>
                  <a:srgbClr val="EF0137"/>
                </a:solidFill>
                <a:ea typeface="Arial Unicode MS" panose="020B0604020202020204" pitchFamily="34" charset="-128"/>
                <a:cs typeface="Arial Unicode MS" panose="020B0604020202020204" pitchFamily="34" charset="-128"/>
              </a:rPr>
              <a:t> of MES in pharma is e.g. batch management….</a:t>
            </a:r>
            <a:r>
              <a:rPr lang="en-US" sz="1799" dirty="0" err="1">
                <a:solidFill>
                  <a:srgbClr val="EF0137"/>
                </a:solidFill>
                <a:ea typeface="Arial Unicode MS" panose="020B0604020202020204" pitchFamily="34" charset="-128"/>
                <a:cs typeface="Arial Unicode MS" panose="020B0604020202020204" pitchFamily="34" charset="-128"/>
              </a:rPr>
              <a:t>dann</a:t>
            </a:r>
            <a:r>
              <a:rPr lang="en-US" sz="1799" dirty="0">
                <a:solidFill>
                  <a:srgbClr val="EF0137"/>
                </a:solidFill>
                <a:ea typeface="Arial Unicode MS" panose="020B0604020202020204" pitchFamily="34" charset="-128"/>
                <a:cs typeface="Arial Unicode MS" panose="020B0604020202020204" pitchFamily="34" charset="-128"/>
              </a:rPr>
              <a:t> </a:t>
            </a:r>
            <a:r>
              <a:rPr lang="en-US" sz="1799" dirty="0" err="1">
                <a:solidFill>
                  <a:srgbClr val="EF0137"/>
                </a:solidFill>
                <a:ea typeface="Arial Unicode MS" panose="020B0604020202020204" pitchFamily="34" charset="-128"/>
                <a:cs typeface="Arial Unicode MS" panose="020B0604020202020204" pitchFamily="34" charset="-128"/>
              </a:rPr>
              <a:t>ereklaeren</a:t>
            </a: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799" dirty="0" err="1">
                <a:solidFill>
                  <a:srgbClr val="EF0137"/>
                </a:solidFill>
                <a:ea typeface="Arial Unicode MS" panose="020B0604020202020204" pitchFamily="34" charset="-128"/>
                <a:cs typeface="Arial Unicode MS" panose="020B0604020202020204" pitchFamily="34" charset="-128"/>
              </a:rPr>
              <a:t>Biontech</a:t>
            </a:r>
            <a:r>
              <a:rPr lang="en-US" sz="1799" dirty="0">
                <a:solidFill>
                  <a:srgbClr val="EF0137"/>
                </a:solidFill>
                <a:ea typeface="Arial Unicode MS" panose="020B0604020202020204" pitchFamily="34" charset="-128"/>
                <a:cs typeface="Arial Unicode MS" panose="020B0604020202020204" pitchFamily="34" charset="-128"/>
              </a:rPr>
              <a:t> </a:t>
            </a:r>
            <a:r>
              <a:rPr lang="en-US" sz="1799" dirty="0" err="1">
                <a:solidFill>
                  <a:srgbClr val="EF0137"/>
                </a:solidFill>
                <a:ea typeface="Arial Unicode MS" panose="020B0604020202020204" pitchFamily="34" charset="-128"/>
                <a:cs typeface="Arial Unicode MS" panose="020B0604020202020204" pitchFamily="34" charset="-128"/>
              </a:rPr>
              <a:t>pfzer</a:t>
            </a:r>
            <a:r>
              <a:rPr lang="en-US" sz="1799" dirty="0">
                <a:solidFill>
                  <a:srgbClr val="EF0137"/>
                </a:solidFill>
                <a:ea typeface="Arial Unicode MS" panose="020B0604020202020204" pitchFamily="34" charset="-128"/>
                <a:cs typeface="Arial Unicode MS" panose="020B0604020202020204" pitchFamily="34" charset="-128"/>
              </a:rPr>
              <a:t> </a:t>
            </a:r>
            <a:r>
              <a:rPr lang="en-US" sz="1799" dirty="0" err="1">
                <a:solidFill>
                  <a:srgbClr val="EF0137"/>
                </a:solidFill>
                <a:ea typeface="Arial Unicode MS" panose="020B0604020202020204" pitchFamily="34" charset="-128"/>
                <a:cs typeface="Arial Unicode MS" panose="020B0604020202020204" pitchFamily="34" charset="-128"/>
              </a:rPr>
              <a:t>vaccin</a:t>
            </a:r>
            <a:r>
              <a:rPr lang="en-US" sz="1799" dirty="0">
                <a:solidFill>
                  <a:srgbClr val="EF0137"/>
                </a:solidFill>
                <a:ea typeface="Arial Unicode MS" panose="020B0604020202020204" pitchFamily="34" charset="-128"/>
                <a:cs typeface="Arial Unicode MS" panose="020B0604020202020204" pitchFamily="34" charset="-128"/>
              </a:rPr>
              <a:t> production </a:t>
            </a: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799" dirty="0">
                <a:solidFill>
                  <a:srgbClr val="EF0137"/>
                </a:solidFill>
                <a:ea typeface="Arial Unicode MS" panose="020B0604020202020204" pitchFamily="34" charset="-128"/>
                <a:cs typeface="Arial Unicode MS" panose="020B0604020202020204" pitchFamily="34" charset="-128"/>
              </a:rPr>
              <a:t>Acquired old Novartis factory to extend </a:t>
            </a:r>
            <a:r>
              <a:rPr lang="en-US" sz="1799" dirty="0" err="1">
                <a:solidFill>
                  <a:srgbClr val="EF0137"/>
                </a:solidFill>
                <a:ea typeface="Arial Unicode MS" panose="020B0604020202020204" pitchFamily="34" charset="-128"/>
                <a:cs typeface="Arial Unicode MS" panose="020B0604020202020204" pitchFamily="34" charset="-128"/>
              </a:rPr>
              <a:t>vacin</a:t>
            </a:r>
            <a:r>
              <a:rPr lang="en-US" sz="1799" dirty="0">
                <a:solidFill>
                  <a:srgbClr val="EF0137"/>
                </a:solidFill>
                <a:ea typeface="Arial Unicode MS" panose="020B0604020202020204" pitchFamily="34" charset="-128"/>
                <a:cs typeface="Arial Unicode MS" panose="020B0604020202020204" pitchFamily="34" charset="-128"/>
              </a:rPr>
              <a:t> production </a:t>
            </a: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799" dirty="0">
                <a:solidFill>
                  <a:srgbClr val="EF0137"/>
                </a:solidFill>
                <a:ea typeface="Arial Unicode MS" panose="020B0604020202020204" pitchFamily="34" charset="-128"/>
                <a:cs typeface="Arial Unicode MS" panose="020B0604020202020204" pitchFamily="34" charset="-128"/>
              </a:rPr>
              <a:t>Paperless production to fasten the speed of </a:t>
            </a:r>
            <a:r>
              <a:rPr lang="en-US" sz="1799" dirty="0" err="1">
                <a:solidFill>
                  <a:srgbClr val="EF0137"/>
                </a:solidFill>
                <a:ea typeface="Arial Unicode MS" panose="020B0604020202020204" pitchFamily="34" charset="-128"/>
                <a:cs typeface="Arial Unicode MS" panose="020B0604020202020204" pitchFamily="34" charset="-128"/>
              </a:rPr>
              <a:t>manufacturiring</a:t>
            </a:r>
            <a:r>
              <a:rPr lang="en-US" sz="1799" dirty="0">
                <a:solidFill>
                  <a:srgbClr val="EF0137"/>
                </a:solidFill>
                <a:ea typeface="Arial Unicode MS" panose="020B0604020202020204" pitchFamily="34" charset="-128"/>
                <a:cs typeface="Arial Unicode MS" panose="020B0604020202020204" pitchFamily="34" charset="-128"/>
              </a:rPr>
              <a:t> </a:t>
            </a:r>
          </a:p>
          <a:p>
            <a:pPr>
              <a:lnSpc>
                <a:spcPct val="110000"/>
              </a:lnSpc>
              <a:spcBef>
                <a:spcPct val="0"/>
              </a:spcBef>
            </a:pPr>
            <a:r>
              <a:rPr lang="en-US" sz="1800" dirty="0">
                <a:solidFill>
                  <a:srgbClr val="EF0137"/>
                </a:solidFill>
              </a:rPr>
              <a:t>Project “Lightspeed” to repurpose a vaccines plant in 5 months. </a:t>
            </a:r>
          </a:p>
          <a:p>
            <a:pPr>
              <a:lnSpc>
                <a:spcPct val="110000"/>
              </a:lnSpc>
              <a:spcBef>
                <a:spcPct val="0"/>
              </a:spcBef>
            </a:pPr>
            <a:endParaRPr lang="en-US" sz="2800" dirty="0">
              <a:solidFill>
                <a:srgbClr val="EF0137"/>
              </a:solidFill>
            </a:endParaRP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799" dirty="0">
              <a:solidFill>
                <a:srgbClr val="EF0137"/>
              </a:solidFill>
              <a:ea typeface="Arial Unicode MS" panose="020B0604020202020204" pitchFamily="34" charset="-128"/>
              <a:cs typeface="Arial Unicode MS" panose="020B0604020202020204" pitchFamily="34" charset="-128"/>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D7A0"/>
                </a:solidFill>
                <a:effectLst/>
                <a:uLnTx/>
                <a:uFillTx/>
                <a:latin typeface="Arial"/>
                <a:ea typeface="+mn-ea"/>
                <a:cs typeface="+mn-cs"/>
              </a:rPr>
              <a:t>Notes</a:t>
            </a:r>
            <a:r>
              <a:rPr kumimoji="0" lang="en-US" sz="1050" b="0" i="0" u="none" strike="noStrike" kern="1200" cap="none" spc="0" normalizeH="0" baseline="0" noProof="0">
                <a:ln>
                  <a:noFill/>
                </a:ln>
                <a:solidFill>
                  <a:srgbClr val="000000"/>
                </a:solidFill>
                <a:effectLst/>
                <a:uLnTx/>
                <a:uFillTx/>
                <a:latin typeface="Arial"/>
                <a:ea typeface="+mn-ea"/>
                <a:cs typeface="+mn-cs"/>
              </a:rPr>
              <a:t> </a:t>
            </a:r>
            <a:fld id="{E76C657F-0E32-4130-ADDA-66B81138A76A}" type="slidenum">
              <a:rPr kumimoji="0" lang="en-US" sz="105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633990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EF0137"/>
                </a:solidFill>
                <a:ea typeface="Arial Unicode MS" panose="020B0604020202020204" pitchFamily="34" charset="-128"/>
                <a:cs typeface="Arial Unicode MS" panose="020B0604020202020204" pitchFamily="34" charset="-128"/>
              </a:rPr>
              <a:t>You can see different industries, impact on sales volume in color, but there are of course many more</a:t>
            </a: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10</a:t>
            </a:fld>
            <a:endParaRPr lang="en-US" dirty="0"/>
          </a:p>
        </p:txBody>
      </p:sp>
    </p:spTree>
    <p:extLst>
      <p:ext uri="{BB962C8B-B14F-4D97-AF65-F5344CB8AC3E}">
        <p14:creationId xmlns:p14="http://schemas.microsoft.com/office/powerpoint/2010/main" val="2733118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EF0137"/>
                </a:solidFill>
                <a:ea typeface="Arial Unicode MS" panose="020B0604020202020204" pitchFamily="34" charset="-128"/>
                <a:cs typeface="Arial Unicode MS" panose="020B0604020202020204" pitchFamily="34" charset="-128"/>
              </a:rPr>
              <a:t>Covid slide: manufacturing stop causes supply chain </a:t>
            </a:r>
            <a:r>
              <a:rPr lang="en-US" sz="1200" dirty="0" err="1">
                <a:solidFill>
                  <a:srgbClr val="EF0137"/>
                </a:solidFill>
                <a:ea typeface="Arial Unicode MS" panose="020B0604020202020204" pitchFamily="34" charset="-128"/>
                <a:cs typeface="Arial Unicode MS" panose="020B0604020202020204" pitchFamily="34" charset="-128"/>
              </a:rPr>
              <a:t>desaster</a:t>
            </a:r>
            <a:r>
              <a:rPr lang="en-US" sz="1200" dirty="0">
                <a:solidFill>
                  <a:srgbClr val="EF0137"/>
                </a:solidFill>
                <a:ea typeface="Arial Unicode MS" panose="020B0604020202020204" pitchFamily="34" charset="-128"/>
                <a:cs typeface="Arial Unicode MS" panose="020B0604020202020204" pitchFamily="34" charset="-128"/>
              </a:rPr>
              <a:t>, ending up in delays and high shipment and material cost resulting in 13 years high inflation , meaning it reduces, for you and me it means our purchasing power shrink and prices go up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EF0137"/>
              </a:solidFill>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EF0137"/>
                </a:solidFill>
                <a:ea typeface="Arial Unicode MS" panose="020B0604020202020204" pitchFamily="34" charset="-128"/>
                <a:cs typeface="Arial Unicode MS" panose="020B0604020202020204" pitchFamily="34" charset="-128"/>
              </a:rPr>
              <a:t>Ramp up </a:t>
            </a:r>
            <a:r>
              <a:rPr lang="en-US" sz="1200" dirty="0" err="1">
                <a:solidFill>
                  <a:srgbClr val="EF0137"/>
                </a:solidFill>
                <a:ea typeface="Arial Unicode MS" panose="020B0604020202020204" pitchFamily="34" charset="-128"/>
                <a:cs typeface="Arial Unicode MS" panose="020B0604020202020204" pitchFamily="34" charset="-128"/>
              </a:rPr>
              <a:t>hireng</a:t>
            </a:r>
            <a:r>
              <a:rPr lang="en-US" sz="1200" dirty="0">
                <a:solidFill>
                  <a:srgbClr val="EF0137"/>
                </a:solidFill>
                <a:ea typeface="Arial Unicode MS" panose="020B0604020202020204" pitchFamily="34" charset="-128"/>
                <a:cs typeface="Arial Unicode MS" panose="020B0604020202020204" pitchFamily="34" charset="-128"/>
              </a:rPr>
              <a:t> new people who nerd to get familiar with </a:t>
            </a:r>
            <a:r>
              <a:rPr lang="en-US" sz="1200" dirty="0" err="1">
                <a:solidFill>
                  <a:srgbClr val="EF0137"/>
                </a:solidFill>
                <a:ea typeface="Arial Unicode MS" panose="020B0604020202020204" pitchFamily="34" charset="-128"/>
                <a:cs typeface="Arial Unicode MS" panose="020B0604020202020204" pitchFamily="34" charset="-128"/>
              </a:rPr>
              <a:t>mavhines</a:t>
            </a:r>
            <a:r>
              <a:rPr lang="en-US" sz="1200" dirty="0">
                <a:solidFill>
                  <a:srgbClr val="EF0137"/>
                </a:solidFill>
                <a:ea typeface="Arial Unicode MS" panose="020B0604020202020204" pitchFamily="34" charset="-128"/>
                <a:cs typeface="Arial Unicode MS" panose="020B0604020202020204" pitchFamily="34" charset="-128"/>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EF0137"/>
                </a:solidFill>
                <a:ea typeface="Arial Unicode MS" panose="020B0604020202020204" pitchFamily="34" charset="-128"/>
                <a:cs typeface="Arial Unicode MS" panose="020B0604020202020204" pitchFamily="34" charset="-128"/>
              </a:rPr>
              <a:t>Simulate to plan your new cycle times cycle time which you then can communicate to your sales team at what time we estimate to be able to deliver produce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EF0137"/>
              </a:solidFill>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rgbClr val="EF0137"/>
                </a:solidFill>
                <a:ea typeface="Arial Unicode MS" panose="020B0604020202020204" pitchFamily="34" charset="-128"/>
                <a:cs typeface="Arial Unicode MS" panose="020B0604020202020204" pitchFamily="34" charset="-128"/>
              </a:rPr>
              <a:t>Well but every problem has a solution. We have witnesses that companies who use technology where able to reduce these issues (next slide)</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dirty="0">
              <a:solidFill>
                <a:srgbClr val="EF0137"/>
              </a:solidFill>
              <a:ea typeface="Arial Unicode MS" panose="020B060402020202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11</a:t>
            </a:fld>
            <a:endParaRPr lang="en-US" dirty="0"/>
          </a:p>
        </p:txBody>
      </p:sp>
    </p:spTree>
    <p:extLst>
      <p:ext uri="{BB962C8B-B14F-4D97-AF65-F5344CB8AC3E}">
        <p14:creationId xmlns:p14="http://schemas.microsoft.com/office/powerpoint/2010/main" val="206425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endParaRPr lang="en-US" dirty="0"/>
          </a:p>
          <a:p>
            <a:endParaRPr lang="en-US" dirty="0"/>
          </a:p>
          <a:p>
            <a:r>
              <a:rPr lang="en-US" dirty="0"/>
              <a:t>Some of projects where already on the roadmap and executed earlier as the circumstances require that due to absence of key persons onsite</a:t>
            </a:r>
          </a:p>
          <a:p>
            <a:r>
              <a:rPr lang="en-US" dirty="0"/>
              <a:t>But even if they already have some of these examples on a plan it bring a very big benefit during the pandemic vs companies who doesn’t have a plant and in some cases completely needed to shut down the factory</a:t>
            </a:r>
          </a:p>
          <a:p>
            <a:r>
              <a:rPr lang="en-US" dirty="0"/>
              <a:t>We </a:t>
            </a: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12</a:t>
            </a:fld>
            <a:endParaRPr lang="en-US" dirty="0"/>
          </a:p>
        </p:txBody>
      </p:sp>
    </p:spTree>
    <p:extLst>
      <p:ext uri="{BB962C8B-B14F-4D97-AF65-F5344CB8AC3E}">
        <p14:creationId xmlns:p14="http://schemas.microsoft.com/office/powerpoint/2010/main" val="2735793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nSpc>
                <a:spcPct val="110000"/>
              </a:lnSpc>
              <a:spcBef>
                <a:spcPct val="0"/>
              </a:spcBef>
              <a:buFont typeface="Wingdings" charset="0"/>
              <a:buNone/>
            </a:pPr>
            <a:r>
              <a:rPr lang="en-US" sz="1200" dirty="0">
                <a:solidFill>
                  <a:schemeClr val="bg1"/>
                </a:solidFill>
                <a:ea typeface="Arial Unicode MS" panose="020B0604020202020204" pitchFamily="34" charset="-128"/>
                <a:cs typeface="Arial Unicode MS" panose="020B0604020202020204" pitchFamily="34" charset="-128"/>
              </a:rPr>
              <a:t>Budget Concerns in Vietnam: </a:t>
            </a:r>
          </a:p>
          <a:p>
            <a:pPr marL="171450" indent="-171450">
              <a:lnSpc>
                <a:spcPct val="110000"/>
              </a:lnSpc>
              <a:spcBef>
                <a:spcPct val="0"/>
              </a:spcBef>
              <a:buFontTx/>
              <a:buChar char="-"/>
            </a:pPr>
            <a:r>
              <a:rPr lang="en-US" sz="1200" dirty="0">
                <a:solidFill>
                  <a:schemeClr val="bg1"/>
                </a:solidFill>
                <a:ea typeface="Arial Unicode MS" panose="020B0604020202020204" pitchFamily="34" charset="-128"/>
                <a:cs typeface="Arial Unicode MS" panose="020B0604020202020204" pitchFamily="34" charset="-128"/>
              </a:rPr>
              <a:t>Seeing a  clear return on investment and priority plan</a:t>
            </a:r>
          </a:p>
          <a:p>
            <a:pPr marL="171450" indent="-171450">
              <a:lnSpc>
                <a:spcPct val="110000"/>
              </a:lnSpc>
              <a:spcBef>
                <a:spcPct val="0"/>
              </a:spcBef>
              <a:buFontTx/>
              <a:buChar char="-"/>
            </a:pPr>
            <a:r>
              <a:rPr lang="en-US" sz="1200" dirty="0">
                <a:solidFill>
                  <a:schemeClr val="bg1"/>
                </a:solidFill>
                <a:ea typeface="Arial Unicode MS" panose="020B0604020202020204" pitchFamily="34" charset="-128"/>
                <a:cs typeface="Arial Unicode MS" panose="020B0604020202020204" pitchFamily="34" charset="-128"/>
              </a:rPr>
              <a:t>Lack of standards and 3.0 base </a:t>
            </a:r>
          </a:p>
          <a:p>
            <a:pPr marL="171450" indent="-171450">
              <a:lnSpc>
                <a:spcPct val="110000"/>
              </a:lnSpc>
              <a:spcBef>
                <a:spcPct val="0"/>
              </a:spcBef>
              <a:buFontTx/>
              <a:buChar char="-"/>
            </a:pPr>
            <a:r>
              <a:rPr lang="en-US" sz="1200" dirty="0" err="1">
                <a:solidFill>
                  <a:schemeClr val="bg1"/>
                </a:solidFill>
                <a:ea typeface="Arial Unicode MS" panose="020B0604020202020204" pitchFamily="34" charset="-128"/>
                <a:cs typeface="Arial Unicode MS" panose="020B0604020202020204" pitchFamily="34" charset="-128"/>
              </a:rPr>
              <a:t>Insuficient</a:t>
            </a:r>
            <a:r>
              <a:rPr lang="en-US" sz="1200" dirty="0">
                <a:solidFill>
                  <a:schemeClr val="bg1"/>
                </a:solidFill>
                <a:ea typeface="Arial Unicode MS" panose="020B0604020202020204" pitchFamily="34" charset="-128"/>
                <a:cs typeface="Arial Unicode MS" panose="020B0604020202020204" pitchFamily="34" charset="-128"/>
              </a:rPr>
              <a:t> skills in labor market </a:t>
            </a:r>
          </a:p>
          <a:p>
            <a:pPr marL="171450" indent="-171450">
              <a:lnSpc>
                <a:spcPct val="110000"/>
              </a:lnSpc>
              <a:spcBef>
                <a:spcPct val="0"/>
              </a:spcBef>
              <a:buFontTx/>
              <a:buChar char="-"/>
            </a:pPr>
            <a:r>
              <a:rPr lang="en-US" sz="1200" dirty="0">
                <a:solidFill>
                  <a:schemeClr val="bg1"/>
                </a:solidFill>
                <a:ea typeface="Arial Unicode MS" panose="020B0604020202020204" pitchFamily="34" charset="-128"/>
                <a:cs typeface="Arial Unicode MS" panose="020B0604020202020204" pitchFamily="34" charset="-128"/>
              </a:rPr>
              <a:t>Data security</a:t>
            </a:r>
          </a:p>
          <a:p>
            <a:pPr>
              <a:lnSpc>
                <a:spcPct val="110000"/>
              </a:lnSpc>
              <a:spcBef>
                <a:spcPct val="0"/>
              </a:spcBef>
              <a:buFont typeface="Wingdings" charset="0"/>
              <a:buNone/>
            </a:pPr>
            <a:endParaRPr lang="en-US" sz="1200" dirty="0">
              <a:solidFill>
                <a:schemeClr val="bg1"/>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200" dirty="0">
              <a:solidFill>
                <a:schemeClr val="bg1"/>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chemeClr val="bg1"/>
                </a:solidFill>
                <a:ea typeface="Arial Unicode MS" panose="020B0604020202020204" pitchFamily="34" charset="-128"/>
                <a:cs typeface="Arial Unicode MS" panose="020B0604020202020204" pitchFamily="34" charset="-128"/>
              </a:rPr>
              <a:t>But we can see an </a:t>
            </a:r>
            <a:r>
              <a:rPr lang="en-US" sz="1200" dirty="0" err="1">
                <a:solidFill>
                  <a:schemeClr val="bg1"/>
                </a:solidFill>
                <a:ea typeface="Arial Unicode MS" panose="020B0604020202020204" pitchFamily="34" charset="-128"/>
                <a:cs typeface="Arial Unicode MS" panose="020B0604020202020204" pitchFamily="34" charset="-128"/>
              </a:rPr>
              <a:t>improvmenet</a:t>
            </a:r>
            <a:r>
              <a:rPr lang="en-US" sz="1200" dirty="0">
                <a:solidFill>
                  <a:schemeClr val="bg1"/>
                </a:solidFill>
                <a:ea typeface="Arial Unicode MS" panose="020B0604020202020204" pitchFamily="34" charset="-128"/>
                <a:cs typeface="Arial Unicode MS" panose="020B0604020202020204" pitchFamily="34" charset="-128"/>
              </a:rPr>
              <a:t> in engagement for digital projects</a:t>
            </a:r>
          </a:p>
          <a:p>
            <a:pPr>
              <a:lnSpc>
                <a:spcPct val="110000"/>
              </a:lnSpc>
              <a:spcBef>
                <a:spcPct val="0"/>
              </a:spcBef>
              <a:buFont typeface="Wingdings" charset="0"/>
              <a:buNone/>
            </a:pPr>
            <a:r>
              <a:rPr lang="en-US" sz="1200" dirty="0">
                <a:solidFill>
                  <a:schemeClr val="bg1"/>
                </a:solidFill>
                <a:ea typeface="Arial Unicode MS" panose="020B0604020202020204" pitchFamily="34" charset="-128"/>
                <a:cs typeface="Arial Unicode MS" panose="020B0604020202020204" pitchFamily="34" charset="-128"/>
              </a:rPr>
              <a:t>According to PwC: </a:t>
            </a:r>
          </a:p>
          <a:p>
            <a:pPr>
              <a:lnSpc>
                <a:spcPct val="110000"/>
              </a:lnSpc>
              <a:spcBef>
                <a:spcPct val="0"/>
              </a:spcBef>
              <a:buFont typeface="Wingdings" charset="0"/>
              <a:buNone/>
            </a:pPr>
            <a:r>
              <a:rPr lang="en-US" sz="1200" dirty="0">
                <a:solidFill>
                  <a:schemeClr val="bg1"/>
                </a:solidFill>
                <a:ea typeface="Arial Unicode MS" panose="020B0604020202020204" pitchFamily="34" charset="-128"/>
                <a:cs typeface="Arial Unicode MS" panose="020B0604020202020204" pitchFamily="34" charset="-128"/>
              </a:rPr>
              <a:t>Investment </a:t>
            </a:r>
            <a:r>
              <a:rPr lang="en-US" sz="1200" dirty="0" err="1">
                <a:solidFill>
                  <a:schemeClr val="bg1"/>
                </a:solidFill>
                <a:ea typeface="Arial Unicode MS" panose="020B0604020202020204" pitchFamily="34" charset="-128"/>
                <a:cs typeface="Arial Unicode MS" panose="020B0604020202020204" pitchFamily="34" charset="-128"/>
              </a:rPr>
              <a:t>spendiings</a:t>
            </a:r>
            <a:r>
              <a:rPr lang="en-US" sz="1200" dirty="0">
                <a:solidFill>
                  <a:schemeClr val="bg1"/>
                </a:solidFill>
                <a:ea typeface="Arial Unicode MS" panose="020B0604020202020204" pitchFamily="34" charset="-128"/>
                <a:cs typeface="Arial Unicode MS" panose="020B0604020202020204" pitchFamily="34" charset="-128"/>
              </a:rPr>
              <a:t> (9% of annual revenue) going up to 22% as more companies are affected by industry 4.0</a:t>
            </a:r>
          </a:p>
          <a:p>
            <a:pPr>
              <a:lnSpc>
                <a:spcPct val="110000"/>
              </a:lnSpc>
              <a:spcBef>
                <a:spcPct val="0"/>
              </a:spcBef>
              <a:buFont typeface="Wingdings" charset="0"/>
              <a:buNone/>
            </a:pPr>
            <a:endParaRPr lang="en-US" sz="1200" dirty="0">
              <a:solidFill>
                <a:schemeClr val="bg1"/>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chemeClr val="bg1"/>
                </a:solidFill>
                <a:ea typeface="Arial Unicode MS" panose="020B0604020202020204" pitchFamily="34" charset="-128"/>
                <a:cs typeface="Arial Unicode MS" panose="020B0604020202020204" pitchFamily="34" charset="-128"/>
              </a:rPr>
              <a:t>Lukas </a:t>
            </a:r>
            <a:r>
              <a:rPr lang="en-US" sz="1200" dirty="0" err="1">
                <a:solidFill>
                  <a:schemeClr val="bg1"/>
                </a:solidFill>
                <a:ea typeface="Arial Unicode MS" panose="020B0604020202020204" pitchFamily="34" charset="-128"/>
                <a:cs typeface="Arial Unicode MS" panose="020B0604020202020204" pitchFamily="34" charset="-128"/>
              </a:rPr>
              <a:t>einleiten</a:t>
            </a:r>
            <a:endParaRPr lang="en-US" sz="1200" dirty="0">
              <a:solidFill>
                <a:schemeClr val="bg1"/>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200" dirty="0">
              <a:solidFill>
                <a:schemeClr val="bg1"/>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200" dirty="0">
              <a:solidFill>
                <a:schemeClr val="bg1"/>
              </a:solidFill>
              <a:ea typeface="Arial Unicode MS" panose="020B060402020202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13</a:t>
            </a:fld>
            <a:endParaRPr lang="en-US" dirty="0"/>
          </a:p>
        </p:txBody>
      </p:sp>
    </p:spTree>
    <p:extLst>
      <p:ext uri="{BB962C8B-B14F-4D97-AF65-F5344CB8AC3E}">
        <p14:creationId xmlns:p14="http://schemas.microsoft.com/office/powerpoint/2010/main" val="3539985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bg1"/>
                </a:solidFill>
                <a:ea typeface="Arial Unicode MS" panose="020B0604020202020204" pitchFamily="34" charset="-128"/>
                <a:cs typeface="Arial Unicode MS" panose="020B0604020202020204" pitchFamily="34" charset="-128"/>
              </a:rPr>
              <a:t>One example is the triangle dilemma between production, </a:t>
            </a:r>
            <a:r>
              <a:rPr lang="en-US" sz="1200" dirty="0" err="1">
                <a:solidFill>
                  <a:schemeClr val="bg1"/>
                </a:solidFill>
                <a:ea typeface="Arial Unicode MS" panose="020B0604020202020204" pitchFamily="34" charset="-128"/>
                <a:cs typeface="Arial Unicode MS" panose="020B0604020202020204" pitchFamily="34" charset="-128"/>
              </a:rPr>
              <a:t>loigistic</a:t>
            </a:r>
            <a:r>
              <a:rPr lang="en-US" sz="1200" dirty="0">
                <a:solidFill>
                  <a:schemeClr val="bg1"/>
                </a:solidFill>
                <a:ea typeface="Arial Unicode MS" panose="020B0604020202020204" pitchFamily="34" charset="-128"/>
                <a:cs typeface="Arial Unicode MS" panose="020B0604020202020204" pitchFamily="34" charset="-128"/>
              </a:rPr>
              <a:t>, finance. These KPI for each of the body can be addressed by I.490</a:t>
            </a: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15</a:t>
            </a:fld>
            <a:endParaRPr lang="en-US" dirty="0"/>
          </a:p>
        </p:txBody>
      </p:sp>
    </p:spTree>
    <p:extLst>
      <p:ext uri="{BB962C8B-B14F-4D97-AF65-F5344CB8AC3E}">
        <p14:creationId xmlns:p14="http://schemas.microsoft.com/office/powerpoint/2010/main" val="4259568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Get a </a:t>
            </a:r>
            <a:r>
              <a:rPr lang="en-US" sz="1200" dirty="0" err="1">
                <a:solidFill>
                  <a:srgbClr val="EF0137"/>
                </a:solidFill>
                <a:ea typeface="Arial Unicode MS" panose="020B0604020202020204" pitchFamily="34" charset="-128"/>
                <a:cs typeface="Arial Unicode MS" panose="020B0604020202020204" pitchFamily="34" charset="-128"/>
              </a:rPr>
              <a:t>pictzrr</a:t>
            </a:r>
            <a:r>
              <a:rPr lang="en-US" sz="1200" dirty="0">
                <a:solidFill>
                  <a:srgbClr val="EF0137"/>
                </a:solidFill>
                <a:ea typeface="Arial Unicode MS" panose="020B0604020202020204" pitchFamily="34" charset="-128"/>
                <a:cs typeface="Arial Unicode MS" panose="020B0604020202020204" pitchFamily="34" charset="-128"/>
              </a:rPr>
              <a:t> of you current </a:t>
            </a:r>
            <a:r>
              <a:rPr lang="en-US" sz="1200" dirty="0" err="1">
                <a:solidFill>
                  <a:srgbClr val="EF0137"/>
                </a:solidFill>
                <a:ea typeface="Arial Unicode MS" panose="020B0604020202020204" pitchFamily="34" charset="-128"/>
                <a:cs typeface="Arial Unicode MS" panose="020B0604020202020204" pitchFamily="34" charset="-128"/>
              </a:rPr>
              <a:t>sidutation</a:t>
            </a:r>
            <a:r>
              <a:rPr lang="en-US" sz="1200" dirty="0">
                <a:solidFill>
                  <a:srgbClr val="EF0137"/>
                </a:solidFill>
                <a:ea typeface="Arial Unicode MS" panose="020B0604020202020204" pitchFamily="34" charset="-128"/>
                <a:cs typeface="Arial Unicode MS" panose="020B0604020202020204" pitchFamily="34" charset="-128"/>
              </a:rPr>
              <a:t> </a:t>
            </a:r>
            <a:r>
              <a:rPr lang="en-US" sz="1200" dirty="0" err="1">
                <a:solidFill>
                  <a:srgbClr val="EF0137"/>
                </a:solidFill>
                <a:ea typeface="Arial Unicode MS" panose="020B0604020202020204" pitchFamily="34" charset="-128"/>
                <a:cs typeface="Arial Unicode MS" panose="020B0604020202020204" pitchFamily="34" charset="-128"/>
              </a:rPr>
              <a:t>thats</a:t>
            </a:r>
            <a:r>
              <a:rPr lang="en-US" sz="1200" dirty="0">
                <a:solidFill>
                  <a:srgbClr val="EF0137"/>
                </a:solidFill>
                <a:ea typeface="Arial Unicode MS" panose="020B0604020202020204" pitchFamily="34" charset="-128"/>
                <a:cs typeface="Arial Unicode MS" panose="020B0604020202020204" pitchFamily="34" charset="-128"/>
              </a:rPr>
              <a:t> </a:t>
            </a:r>
            <a:r>
              <a:rPr lang="en-US" sz="1200" dirty="0" err="1">
                <a:solidFill>
                  <a:srgbClr val="EF0137"/>
                </a:solidFill>
                <a:ea typeface="Arial Unicode MS" panose="020B0604020202020204" pitchFamily="34" charset="-128"/>
                <a:cs typeface="Arial Unicode MS" panose="020B0604020202020204" pitchFamily="34" charset="-128"/>
              </a:rPr>
              <a:t>avsolotely</a:t>
            </a:r>
            <a:r>
              <a:rPr lang="en-US" sz="1200" dirty="0">
                <a:solidFill>
                  <a:srgbClr val="EF0137"/>
                </a:solidFill>
                <a:ea typeface="Arial Unicode MS" panose="020B0604020202020204" pitchFamily="34" charset="-128"/>
                <a:cs typeface="Arial Unicode MS" panose="020B0604020202020204" pitchFamily="34" charset="-128"/>
              </a:rPr>
              <a:t> pre condition</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Low hanging </a:t>
            </a:r>
            <a:r>
              <a:rPr lang="en-US" sz="1200" dirty="0" err="1">
                <a:solidFill>
                  <a:srgbClr val="EF0137"/>
                </a:solidFill>
                <a:ea typeface="Arial Unicode MS" panose="020B0604020202020204" pitchFamily="34" charset="-128"/>
                <a:cs typeface="Arial Unicode MS" panose="020B0604020202020204" pitchFamily="34" charset="-128"/>
              </a:rPr>
              <a:t>frzits</a:t>
            </a:r>
            <a:r>
              <a:rPr lang="en-US" sz="1200" dirty="0">
                <a:solidFill>
                  <a:srgbClr val="EF0137"/>
                </a:solidFill>
                <a:ea typeface="Arial Unicode MS" panose="020B0604020202020204" pitchFamily="34" charset="-128"/>
                <a:cs typeface="Arial Unicode MS" panose="020B0604020202020204" pitchFamily="34" charset="-128"/>
              </a:rPr>
              <a:t>. Communicate it to </a:t>
            </a:r>
            <a:r>
              <a:rPr lang="en-US" sz="1200" dirty="0" err="1">
                <a:solidFill>
                  <a:srgbClr val="EF0137"/>
                </a:solidFill>
                <a:ea typeface="Arial Unicode MS" panose="020B0604020202020204" pitchFamily="34" charset="-128"/>
                <a:cs typeface="Arial Unicode MS" panose="020B0604020202020204" pitchFamily="34" charset="-128"/>
              </a:rPr>
              <a:t>thr</a:t>
            </a:r>
            <a:r>
              <a:rPr lang="en-US" sz="1200" dirty="0">
                <a:solidFill>
                  <a:srgbClr val="EF0137"/>
                </a:solidFill>
                <a:ea typeface="Arial Unicode MS" panose="020B0604020202020204" pitchFamily="34" charset="-128"/>
                <a:cs typeface="Arial Unicode MS" panose="020B0604020202020204" pitchFamily="34" charset="-128"/>
              </a:rPr>
              <a:t> team in. Present the benefits </a:t>
            </a:r>
            <a:r>
              <a:rPr lang="en-US" sz="1200" dirty="0" err="1">
                <a:solidFill>
                  <a:srgbClr val="EF0137"/>
                </a:solidFill>
                <a:ea typeface="Arial Unicode MS" panose="020B0604020202020204" pitchFamily="34" charset="-128"/>
                <a:cs typeface="Arial Unicode MS" panose="020B0604020202020204" pitchFamily="34" charset="-128"/>
              </a:rPr>
              <a:t>sonthat</a:t>
            </a:r>
            <a:r>
              <a:rPr lang="en-US" sz="1200" dirty="0">
                <a:solidFill>
                  <a:srgbClr val="EF0137"/>
                </a:solidFill>
                <a:ea typeface="Arial Unicode MS" panose="020B0604020202020204" pitchFamily="34" charset="-128"/>
                <a:cs typeface="Arial Unicode MS" panose="020B0604020202020204" pitchFamily="34" charset="-128"/>
              </a:rPr>
              <a:t> they over </a:t>
            </a:r>
            <a:r>
              <a:rPr lang="en-US" sz="1200" dirty="0" err="1">
                <a:solidFill>
                  <a:srgbClr val="EF0137"/>
                </a:solidFill>
                <a:ea typeface="Arial Unicode MS" panose="020B0604020202020204" pitchFamily="34" charset="-128"/>
                <a:cs typeface="Arial Unicode MS" panose="020B0604020202020204" pitchFamily="34" charset="-128"/>
              </a:rPr>
              <a:t>thr</a:t>
            </a:r>
            <a:r>
              <a:rPr lang="en-US" sz="1200" dirty="0">
                <a:solidFill>
                  <a:srgbClr val="EF0137"/>
                </a:solidFill>
                <a:ea typeface="Arial Unicode MS" panose="020B0604020202020204" pitchFamily="34" charset="-128"/>
                <a:cs typeface="Arial Unicode MS" panose="020B0604020202020204" pitchFamily="34" charset="-128"/>
              </a:rPr>
              <a:t> time can see a </a:t>
            </a:r>
            <a:r>
              <a:rPr lang="en-US" sz="1200" dirty="0" err="1">
                <a:solidFill>
                  <a:srgbClr val="EF0137"/>
                </a:solidFill>
                <a:ea typeface="Arial Unicode MS" panose="020B0604020202020204" pitchFamily="34" charset="-128"/>
                <a:cs typeface="Arial Unicode MS" panose="020B0604020202020204" pitchFamily="34" charset="-128"/>
              </a:rPr>
              <a:t>evulotion</a:t>
            </a:r>
            <a:r>
              <a:rPr lang="en-US" sz="1200" dirty="0">
                <a:solidFill>
                  <a:srgbClr val="EF0137"/>
                </a:solidFill>
                <a:ea typeface="Arial Unicode MS" panose="020B0604020202020204" pitchFamily="34" charset="-128"/>
                <a:cs typeface="Arial Unicode MS" panose="020B0604020202020204" pitchFamily="34" charset="-128"/>
              </a:rPr>
              <a:t> of the project. The more they talk good </a:t>
            </a:r>
            <a:r>
              <a:rPr lang="en-US" sz="1200" dirty="0" err="1">
                <a:solidFill>
                  <a:srgbClr val="EF0137"/>
                </a:solidFill>
                <a:ea typeface="Arial Unicode MS" panose="020B0604020202020204" pitchFamily="34" charset="-128"/>
                <a:cs typeface="Arial Unicode MS" panose="020B0604020202020204" pitchFamily="34" charset="-128"/>
              </a:rPr>
              <a:t>abt</a:t>
            </a:r>
            <a:r>
              <a:rPr lang="en-US" sz="1200" dirty="0">
                <a:solidFill>
                  <a:srgbClr val="EF0137"/>
                </a:solidFill>
                <a:ea typeface="Arial Unicode MS" panose="020B0604020202020204" pitchFamily="34" charset="-128"/>
                <a:cs typeface="Arial Unicode MS" panose="020B0604020202020204" pitchFamily="34" charset="-128"/>
              </a:rPr>
              <a:t> it the better it is. </a:t>
            </a:r>
          </a:p>
          <a:p>
            <a:pPr>
              <a:lnSpc>
                <a:spcPct val="110000"/>
              </a:lnSpc>
              <a:spcBef>
                <a:spcPct val="0"/>
              </a:spcBef>
              <a:buFont typeface="Wingdings" charset="0"/>
              <a:buNone/>
            </a:pPr>
            <a:endParaRPr lang="en-US" sz="1200"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Blueprint </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Famous ROI : </a:t>
            </a:r>
            <a:r>
              <a:rPr lang="en-US" sz="1200" dirty="0" err="1">
                <a:solidFill>
                  <a:srgbClr val="EF0137"/>
                </a:solidFill>
                <a:ea typeface="Arial Unicode MS" panose="020B0604020202020204" pitchFamily="34" charset="-128"/>
                <a:cs typeface="Arial Unicode MS" panose="020B0604020202020204" pitchFamily="34" charset="-128"/>
              </a:rPr>
              <a:t>armotisation</a:t>
            </a:r>
            <a:r>
              <a:rPr lang="en-US" sz="1200" dirty="0">
                <a:solidFill>
                  <a:srgbClr val="EF0137"/>
                </a:solidFill>
                <a:ea typeface="Arial Unicode MS" panose="020B0604020202020204" pitchFamily="34" charset="-128"/>
                <a:cs typeface="Arial Unicode MS" panose="020B0604020202020204" pitchFamily="34" charset="-128"/>
              </a:rPr>
              <a:t> of your initial investments of digital projects</a:t>
            </a:r>
          </a:p>
          <a:p>
            <a:pPr marL="0" marR="0" lvl="0" indent="0" algn="l" defTabSz="914400" rtl="0" eaLnBrk="1" fontAlgn="auto" latinLnBrk="0" hangingPunct="1">
              <a:lnSpc>
                <a:spcPct val="110000"/>
              </a:lnSpc>
              <a:spcBef>
                <a:spcPct val="0"/>
              </a:spcBef>
              <a:spcAft>
                <a:spcPts val="600"/>
              </a:spcAft>
              <a:buClrTx/>
              <a:buSzTx/>
              <a:buFont typeface="Wingdings" charset="0"/>
              <a:buNone/>
              <a:tabLst/>
              <a:defRPr/>
            </a:pPr>
            <a:r>
              <a:rPr lang="en-US" sz="1200" dirty="0">
                <a:solidFill>
                  <a:srgbClr val="EF0137"/>
                </a:solidFill>
                <a:ea typeface="Arial Unicode MS" panose="020B0604020202020204" pitchFamily="34" charset="-128"/>
                <a:cs typeface="Arial Unicode MS" panose="020B0604020202020204" pitchFamily="34" charset="-128"/>
              </a:rPr>
              <a:t>Change management. Digi only works when u have commitment of people using it and the buy in of top level</a:t>
            </a:r>
          </a:p>
          <a:p>
            <a:pPr marL="0" marR="0" lvl="0" indent="0" algn="l" defTabSz="914400" rtl="0" eaLnBrk="1" fontAlgn="auto" latinLnBrk="0" hangingPunct="1">
              <a:lnSpc>
                <a:spcPct val="110000"/>
              </a:lnSpc>
              <a:spcBef>
                <a:spcPct val="0"/>
              </a:spcBef>
              <a:spcAft>
                <a:spcPts val="600"/>
              </a:spcAft>
              <a:buClrTx/>
              <a:buSzTx/>
              <a:buFont typeface="Wingdings" charset="0"/>
              <a:buNone/>
              <a:tabLst/>
              <a:defRPr/>
            </a:pPr>
            <a:endParaRPr lang="en-US" sz="1200" dirty="0">
              <a:solidFill>
                <a:srgbClr val="EF0137"/>
              </a:solidFill>
              <a:ea typeface="Arial Unicode MS" panose="020B0604020202020204" pitchFamily="34" charset="-128"/>
              <a:cs typeface="Arial Unicode MS" panose="020B0604020202020204" pitchFamily="34" charset="-128"/>
            </a:endParaRPr>
          </a:p>
          <a:p>
            <a:pPr marL="0" marR="0" lvl="0" indent="0" algn="l" defTabSz="914400" rtl="0" eaLnBrk="1" fontAlgn="auto" latinLnBrk="0" hangingPunct="1">
              <a:lnSpc>
                <a:spcPct val="110000"/>
              </a:lnSpc>
              <a:spcBef>
                <a:spcPct val="0"/>
              </a:spcBef>
              <a:spcAft>
                <a:spcPts val="600"/>
              </a:spcAft>
              <a:buClrTx/>
              <a:buSzTx/>
              <a:buFont typeface="Wingdings" charset="0"/>
              <a:buNone/>
              <a:tabLst/>
              <a:defRPr/>
            </a:pPr>
            <a:r>
              <a:rPr lang="en-US" sz="1200" dirty="0">
                <a:solidFill>
                  <a:srgbClr val="EF0137"/>
                </a:solidFill>
                <a:ea typeface="Arial Unicode MS" panose="020B0604020202020204" pitchFamily="34" charset="-128"/>
                <a:cs typeface="Arial Unicode MS" panose="020B0604020202020204" pitchFamily="34" charset="-128"/>
              </a:rPr>
              <a:t>Start small and look for scale potential in other plants</a:t>
            </a:r>
          </a:p>
          <a:p>
            <a:pPr marL="0" marR="0" lvl="0" indent="0" algn="l" defTabSz="914400" rtl="0" eaLnBrk="1" fontAlgn="auto" latinLnBrk="0" hangingPunct="1">
              <a:lnSpc>
                <a:spcPct val="110000"/>
              </a:lnSpc>
              <a:spcBef>
                <a:spcPct val="0"/>
              </a:spcBef>
              <a:spcAft>
                <a:spcPts val="600"/>
              </a:spcAft>
              <a:buClrTx/>
              <a:buSzTx/>
              <a:buFont typeface="Wingdings" charset="0"/>
              <a:buNone/>
              <a:tabLst/>
              <a:defRPr/>
            </a:pPr>
            <a:r>
              <a:rPr lang="en-US" sz="1200" dirty="0">
                <a:solidFill>
                  <a:srgbClr val="EF0137"/>
                </a:solidFill>
                <a:ea typeface="Arial Unicode MS" panose="020B0604020202020204" pitchFamily="34" charset="-128"/>
                <a:cs typeface="Arial Unicode MS" panose="020B0604020202020204" pitchFamily="34" charset="-128"/>
              </a:rPr>
              <a:t>Lucas: what do you think</a:t>
            </a:r>
          </a:p>
          <a:p>
            <a:pPr marL="0" marR="0" lvl="0" indent="0" algn="l" defTabSz="914400" rtl="0" eaLnBrk="1" fontAlgn="auto" latinLnBrk="0" hangingPunct="1">
              <a:lnSpc>
                <a:spcPct val="110000"/>
              </a:lnSpc>
              <a:spcBef>
                <a:spcPct val="0"/>
              </a:spcBef>
              <a:spcAft>
                <a:spcPts val="600"/>
              </a:spcAft>
              <a:buClrTx/>
              <a:buSzTx/>
              <a:buFont typeface="Wingdings" charset="0"/>
              <a:buNone/>
              <a:tabLst/>
              <a:defRPr/>
            </a:pPr>
            <a:endParaRPr lang="en-US" sz="1200"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200"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endParaRPr lang="en-US" sz="1200" dirty="0">
              <a:solidFill>
                <a:srgbClr val="EF0137"/>
              </a:solidFill>
              <a:ea typeface="Arial Unicode MS" panose="020B0604020202020204" pitchFamily="34" charset="-128"/>
              <a:cs typeface="Arial Unicode MS" panose="020B0604020202020204" pitchFamily="34" charset="-128"/>
            </a:endParaRPr>
          </a:p>
          <a:p>
            <a:r>
              <a:rPr lang="en-US" dirty="0"/>
              <a:t>Change </a:t>
            </a:r>
            <a:r>
              <a:rPr lang="en-US" dirty="0" err="1"/>
              <a:t>menegemrnt</a:t>
            </a:r>
            <a:r>
              <a:rPr lang="en-US" dirty="0"/>
              <a:t> can be as simple as a training series or </a:t>
            </a:r>
            <a:r>
              <a:rPr lang="en-US" dirty="0" err="1"/>
              <a:t>presentqtion</a:t>
            </a:r>
            <a:r>
              <a:rPr lang="en-US" dirty="0"/>
              <a:t> from your c level to get </a:t>
            </a:r>
            <a:r>
              <a:rPr lang="en-US" dirty="0" err="1"/>
              <a:t>commitemrnt</a:t>
            </a:r>
            <a:r>
              <a:rPr lang="en-US" dirty="0"/>
              <a:t>, i also had customer where he celebrated the rollout of </a:t>
            </a:r>
            <a:r>
              <a:rPr lang="en-US" dirty="0" err="1"/>
              <a:t>mes</a:t>
            </a:r>
            <a:r>
              <a:rPr lang="en-US" dirty="0"/>
              <a:t> with the whole company as a celebration party </a:t>
            </a:r>
            <a:r>
              <a:rPr lang="en-US" dirty="0" err="1"/>
              <a:t>woth</a:t>
            </a:r>
            <a:r>
              <a:rPr lang="en-US" dirty="0"/>
              <a:t> booking a hotel </a:t>
            </a:r>
            <a:r>
              <a:rPr lang="en-US" dirty="0" err="1"/>
              <a:t>conferenc</a:t>
            </a:r>
            <a:r>
              <a:rPr lang="en-US" dirty="0"/>
              <a:t> </a:t>
            </a:r>
            <a:r>
              <a:rPr lang="en-US" dirty="0" err="1"/>
              <a:t>eroom</a:t>
            </a:r>
            <a:r>
              <a:rPr lang="en-US" dirty="0"/>
              <a:t> ... 30 </a:t>
            </a:r>
            <a:r>
              <a:rPr lang="en-US" dirty="0" err="1"/>
              <a:t>tdchnical</a:t>
            </a:r>
            <a:r>
              <a:rPr lang="en-US" dirty="0"/>
              <a:t>  </a:t>
            </a:r>
            <a:r>
              <a:rPr lang="en-US" dirty="0" err="1"/>
              <a:t>amd</a:t>
            </a:r>
            <a:r>
              <a:rPr lang="en-US" dirty="0"/>
              <a:t> 70 % is human</a:t>
            </a:r>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16</a:t>
            </a:fld>
            <a:endParaRPr lang="en-US" dirty="0"/>
          </a:p>
        </p:txBody>
      </p:sp>
    </p:spTree>
    <p:extLst>
      <p:ext uri="{BB962C8B-B14F-4D97-AF65-F5344CB8AC3E}">
        <p14:creationId xmlns:p14="http://schemas.microsoft.com/office/powerpoint/2010/main" val="31947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19125"/>
            <a:ext cx="6048375" cy="3402013"/>
          </a:xfrm>
        </p:spPr>
      </p:sp>
      <p:sp>
        <p:nvSpPr>
          <p:cNvPr id="3" name="Notes Placeholder 2"/>
          <p:cNvSpPr>
            <a:spLocks noGrp="1"/>
          </p:cNvSpPr>
          <p:nvPr>
            <p:ph type="body" idx="1"/>
          </p:nvPr>
        </p:nvSpPr>
        <p:spPr/>
        <p:txBody>
          <a:bodyPr/>
          <a:lstStyle/>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Phase 1 is the scoring of dimensions </a:t>
            </a:r>
          </a:p>
          <a:p>
            <a:pPr>
              <a:lnSpc>
                <a:spcPct val="110000"/>
              </a:lnSpc>
              <a:spcBef>
                <a:spcPct val="0"/>
              </a:spcBef>
              <a:buFont typeface="Wingdings" charset="0"/>
              <a:buNone/>
            </a:pPr>
            <a:endParaRPr lang="en-US" sz="1200" dirty="0">
              <a:solidFill>
                <a:srgbClr val="EF0137"/>
              </a:solidFill>
              <a:ea typeface="Arial Unicode MS" panose="020B0604020202020204" pitchFamily="34" charset="-128"/>
              <a:cs typeface="Arial Unicode MS" panose="020B0604020202020204" pitchFamily="34" charset="-128"/>
            </a:endParaRP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If you want to know what dimension has the highest impact to start invest in you need to </a:t>
            </a:r>
            <a:r>
              <a:rPr lang="en-US" sz="1200" dirty="0" err="1">
                <a:solidFill>
                  <a:srgbClr val="EF0137"/>
                </a:solidFill>
                <a:ea typeface="Arial Unicode MS" panose="020B0604020202020204" pitchFamily="34" charset="-128"/>
                <a:cs typeface="Arial Unicode MS" panose="020B0604020202020204" pitchFamily="34" charset="-128"/>
              </a:rPr>
              <a:t>conider</a:t>
            </a:r>
            <a:r>
              <a:rPr lang="en-US" sz="1200" dirty="0">
                <a:solidFill>
                  <a:srgbClr val="EF0137"/>
                </a:solidFill>
                <a:ea typeface="Arial Unicode MS" panose="020B0604020202020204" pitchFamily="34" charset="-128"/>
                <a:cs typeface="Arial Unicode MS" panose="020B0604020202020204" pitchFamily="34" charset="-128"/>
              </a:rPr>
              <a:t> more </a:t>
            </a:r>
            <a:r>
              <a:rPr lang="en-US" sz="1200" dirty="0" err="1">
                <a:solidFill>
                  <a:srgbClr val="EF0137"/>
                </a:solidFill>
                <a:ea typeface="Arial Unicode MS" panose="020B0604020202020204" pitchFamily="34" charset="-128"/>
                <a:cs typeface="Arial Unicode MS" panose="020B0604020202020204" pitchFamily="34" charset="-128"/>
              </a:rPr>
              <a:t>parameneter</a:t>
            </a:r>
            <a:r>
              <a:rPr lang="en-US" sz="1200" dirty="0">
                <a:solidFill>
                  <a:srgbClr val="EF0137"/>
                </a:solidFill>
                <a:ea typeface="Arial Unicode MS" panose="020B0604020202020204" pitchFamily="34" charset="-128"/>
                <a:cs typeface="Arial Unicode MS" panose="020B0604020202020204" pitchFamily="34" charset="-128"/>
              </a:rPr>
              <a:t>: cost, KPI and benchmark</a:t>
            </a:r>
          </a:p>
          <a:p>
            <a:endParaRPr lang="en-US" dirty="0"/>
          </a:p>
        </p:txBody>
      </p:sp>
      <p:sp>
        <p:nvSpPr>
          <p:cNvPr id="4" name="Slide Number Placeholder 3"/>
          <p:cNvSpPr>
            <a:spLocks noGrp="1"/>
          </p:cNvSpPr>
          <p:nvPr>
            <p:ph type="sldNum" sz="quarter" idx="5"/>
          </p:nvPr>
        </p:nvSpPr>
        <p:spPr/>
        <p:txBody>
          <a:bodyPr/>
          <a:lstStyle/>
          <a:p>
            <a:r>
              <a:rPr lang="en-US" b="1">
                <a:solidFill>
                  <a:schemeClr val="accent2"/>
                </a:solidFill>
              </a:rPr>
              <a:t>Notes</a:t>
            </a:r>
            <a:r>
              <a:rPr lang="en-US"/>
              <a:t> </a:t>
            </a:r>
            <a:fld id="{E76C657F-0E32-4130-ADDA-66B81138A76A}" type="slidenum">
              <a:rPr lang="en-US" smtClean="0"/>
              <a:pPr/>
              <a:t>17</a:t>
            </a:fld>
            <a:endParaRPr lang="en-US" dirty="0"/>
          </a:p>
        </p:txBody>
      </p:sp>
    </p:spTree>
    <p:extLst>
      <p:ext uri="{BB962C8B-B14F-4D97-AF65-F5344CB8AC3E}">
        <p14:creationId xmlns:p14="http://schemas.microsoft.com/office/powerpoint/2010/main" val="291118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739775"/>
            <a:ext cx="6337300" cy="3563938"/>
          </a:xfrm>
        </p:spPr>
      </p:sp>
      <p:sp>
        <p:nvSpPr>
          <p:cNvPr id="3" name="Notes Placeholder 2"/>
          <p:cNvSpPr>
            <a:spLocks noGrp="1"/>
          </p:cNvSpPr>
          <p:nvPr>
            <p:ph type="body" idx="1"/>
          </p:nvPr>
        </p:nvSpPr>
        <p:spPr/>
        <p:txBody>
          <a:bodyPr/>
          <a:lstStyle/>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Rainforest</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A lot of different and big trees and plants from different families</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Companies in this block are far ahead: e.g. semiconductor with the highest </a:t>
            </a:r>
            <a:r>
              <a:rPr lang="en-US" sz="1200" dirty="0" err="1">
                <a:solidFill>
                  <a:srgbClr val="EF0137"/>
                </a:solidFill>
                <a:ea typeface="Arial Unicode MS" panose="020B0604020202020204" pitchFamily="34" charset="-128"/>
                <a:cs typeface="Arial Unicode MS" panose="020B0604020202020204" pitchFamily="34" charset="-128"/>
              </a:rPr>
              <a:t>siri</a:t>
            </a:r>
            <a:r>
              <a:rPr lang="en-US" sz="1200" dirty="0">
                <a:solidFill>
                  <a:srgbClr val="EF0137"/>
                </a:solidFill>
                <a:ea typeface="Arial Unicode MS" panose="020B0604020202020204" pitchFamily="34" charset="-128"/>
                <a:cs typeface="Arial Unicode MS" panose="020B0604020202020204" pitchFamily="34" charset="-128"/>
              </a:rPr>
              <a:t> maturity</a:t>
            </a:r>
          </a:p>
          <a:p>
            <a:endParaRPr lang="de-DE"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dirty="0">
                <a:solidFill>
                  <a:schemeClr val="bg1"/>
                </a:solidFill>
              </a:rPr>
              <a:t>Coniferous Forest</a:t>
            </a:r>
            <a:endParaRPr lang="de-DE" dirty="0"/>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A forest with big trees but all of them look the same</a:t>
            </a:r>
          </a:p>
          <a:p>
            <a:pPr>
              <a:lnSpc>
                <a:spcPct val="110000"/>
              </a:lnSpc>
              <a:spcBef>
                <a:spcPct val="0"/>
              </a:spcBef>
              <a:buFont typeface="Wingdings" charset="0"/>
              <a:buNone/>
            </a:pPr>
            <a:r>
              <a:rPr lang="en-US" sz="1200" dirty="0" err="1">
                <a:solidFill>
                  <a:srgbClr val="EF0137"/>
                </a:solidFill>
                <a:ea typeface="Arial Unicode MS" panose="020B0604020202020204" pitchFamily="34" charset="-128"/>
                <a:cs typeface="Arial Unicode MS" panose="020B0604020202020204" pitchFamily="34" charset="-128"/>
              </a:rPr>
              <a:t>Technologie</a:t>
            </a:r>
            <a:r>
              <a:rPr lang="en-US" sz="1200" dirty="0">
                <a:solidFill>
                  <a:srgbClr val="EF0137"/>
                </a:solidFill>
                <a:ea typeface="Arial Unicode MS" panose="020B0604020202020204" pitchFamily="34" charset="-128"/>
                <a:cs typeface="Arial Unicode MS" panose="020B0604020202020204" pitchFamily="34" charset="-128"/>
              </a:rPr>
              <a:t> </a:t>
            </a:r>
            <a:r>
              <a:rPr lang="en-US" sz="1200" dirty="0" err="1">
                <a:solidFill>
                  <a:srgbClr val="EF0137"/>
                </a:solidFill>
                <a:ea typeface="Arial Unicode MS" panose="020B0604020202020204" pitchFamily="34" charset="-128"/>
                <a:cs typeface="Arial Unicode MS" panose="020B0604020202020204" pitchFamily="34" charset="-128"/>
              </a:rPr>
              <a:t>intesnse</a:t>
            </a:r>
            <a:r>
              <a:rPr lang="en-US" sz="1200" dirty="0">
                <a:solidFill>
                  <a:srgbClr val="EF0137"/>
                </a:solidFill>
                <a:ea typeface="Arial Unicode MS" panose="020B0604020202020204" pitchFamily="34" charset="-128"/>
                <a:cs typeface="Arial Unicode MS" panose="020B0604020202020204" pitchFamily="34" charset="-128"/>
              </a:rPr>
              <a:t> but heavily regulated</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So what? Government should not regulate and limited the innovation of these companies. These companies are kind of role models in the I4.0 movement</a:t>
            </a:r>
          </a:p>
          <a:p>
            <a:endParaRPr lang="de-DE" dirty="0"/>
          </a:p>
          <a:p>
            <a:endParaRPr lang="de-DE" dirty="0"/>
          </a:p>
          <a:p>
            <a:r>
              <a:rPr lang="de-DE" dirty="0"/>
              <a:t>Savanna</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Dry area with a few plant and trees</a:t>
            </a:r>
          </a:p>
          <a:p>
            <a:pPr>
              <a:lnSpc>
                <a:spcPct val="110000"/>
              </a:lnSpc>
              <a:spcBef>
                <a:spcPct val="0"/>
              </a:spcBef>
              <a:buFont typeface="Wingdings" charset="0"/>
              <a:buNone/>
            </a:pPr>
            <a:r>
              <a:rPr lang="en-US" sz="1200" dirty="0">
                <a:solidFill>
                  <a:srgbClr val="EF0137"/>
                </a:solidFill>
                <a:ea typeface="Arial Unicode MS" panose="020B0604020202020204" pitchFamily="34" charset="-128"/>
                <a:cs typeface="Arial Unicode MS" panose="020B0604020202020204" pitchFamily="34" charset="-128"/>
              </a:rPr>
              <a:t>We see potential that these companies can move to rainforest such as  F&amp;B who often have a sound automation base (</a:t>
            </a:r>
            <a:r>
              <a:rPr lang="en-US" sz="1200" dirty="0" err="1">
                <a:solidFill>
                  <a:srgbClr val="EF0137"/>
                </a:solidFill>
                <a:ea typeface="Arial Unicode MS" panose="020B0604020202020204" pitchFamily="34" charset="-128"/>
                <a:cs typeface="Arial Unicode MS" panose="020B0604020202020204" pitchFamily="34" charset="-128"/>
              </a:rPr>
              <a:t>scada</a:t>
            </a:r>
            <a:r>
              <a:rPr lang="en-US" sz="1200" dirty="0">
                <a:solidFill>
                  <a:srgbClr val="EF0137"/>
                </a:solidFill>
                <a:ea typeface="Arial Unicode MS" panose="020B0604020202020204" pitchFamily="34" charset="-128"/>
                <a:cs typeface="Arial Unicode MS" panose="020B0604020202020204" pitchFamily="34" charset="-128"/>
              </a:rPr>
              <a:t> systems, PLC </a:t>
            </a:r>
            <a:r>
              <a:rPr lang="en-US" sz="1200" dirty="0" err="1">
                <a:solidFill>
                  <a:srgbClr val="EF0137"/>
                </a:solidFill>
                <a:ea typeface="Arial Unicode MS" panose="020B0604020202020204" pitchFamily="34" charset="-128"/>
                <a:cs typeface="Arial Unicode MS" panose="020B0604020202020204" pitchFamily="34" charset="-128"/>
              </a:rPr>
              <a:t>etc</a:t>
            </a:r>
            <a:r>
              <a:rPr lang="en-US" sz="1200" dirty="0">
                <a:solidFill>
                  <a:srgbClr val="EF0137"/>
                </a:solidFill>
                <a:ea typeface="Arial Unicode MS" panose="020B0604020202020204" pitchFamily="34" charset="-128"/>
                <a:cs typeface="Arial Unicode MS" panose="020B0604020202020204" pitchFamily="34" charset="-128"/>
              </a:rPr>
              <a:t>) to build up on digitalization use cases</a:t>
            </a:r>
          </a:p>
          <a:p>
            <a:endParaRPr lang="de-DE" dirty="0"/>
          </a:p>
          <a:p>
            <a:endParaRPr lang="de-DE" dirty="0"/>
          </a:p>
          <a:p>
            <a:r>
              <a:rPr lang="de-DE" dirty="0"/>
              <a:t>Tundray</a:t>
            </a:r>
          </a:p>
          <a:p>
            <a:pPr>
              <a:lnSpc>
                <a:spcPct val="110000"/>
              </a:lnSpc>
              <a:spcBef>
                <a:spcPct val="0"/>
              </a:spcBef>
              <a:buFont typeface="Wingdings" charset="0"/>
              <a:buNone/>
            </a:pPr>
            <a:r>
              <a:rPr lang="en-US" sz="1200" dirty="0" err="1">
                <a:solidFill>
                  <a:srgbClr val="EF0137"/>
                </a:solidFill>
                <a:ea typeface="Arial Unicode MS" panose="020B0604020202020204" pitchFamily="34" charset="-128"/>
                <a:cs typeface="Arial Unicode MS" panose="020B0604020202020204" pitchFamily="34" charset="-128"/>
              </a:rPr>
              <a:t>Dester</a:t>
            </a:r>
            <a:r>
              <a:rPr lang="en-US" sz="1200" dirty="0">
                <a:solidFill>
                  <a:srgbClr val="EF0137"/>
                </a:solidFill>
                <a:ea typeface="Arial Unicode MS" panose="020B0604020202020204" pitchFamily="34" charset="-128"/>
                <a:cs typeface="Arial Unicode MS" panose="020B0604020202020204" pitchFamily="34" charset="-128"/>
              </a:rPr>
              <a:t> like wind and less rain – ranked low in both</a:t>
            </a:r>
          </a:p>
          <a:p>
            <a:pPr>
              <a:lnSpc>
                <a:spcPct val="110000"/>
              </a:lnSpc>
              <a:spcBef>
                <a:spcPct val="0"/>
              </a:spcBef>
              <a:buFont typeface="Wingdings" charset="0"/>
              <a:buNone/>
            </a:pPr>
            <a:r>
              <a:rPr lang="en-US" sz="1200" dirty="0" err="1">
                <a:solidFill>
                  <a:srgbClr val="EF0137"/>
                </a:solidFill>
                <a:ea typeface="Arial Unicode MS" panose="020B0604020202020204" pitchFamily="34" charset="-128"/>
                <a:cs typeface="Arial Unicode MS" panose="020B0604020202020204" pitchFamily="34" charset="-128"/>
              </a:rPr>
              <a:t>Areospace</a:t>
            </a:r>
            <a:r>
              <a:rPr lang="en-US" sz="1200" dirty="0">
                <a:solidFill>
                  <a:srgbClr val="EF0137"/>
                </a:solidFill>
                <a:ea typeface="Arial Unicode MS" panose="020B0604020202020204" pitchFamily="34" charset="-128"/>
                <a:cs typeface="Arial Unicode MS" panose="020B0604020202020204" pitchFamily="34" charset="-128"/>
              </a:rPr>
              <a:t> and oil for example: high variance and low quantity production. That limited the </a:t>
            </a:r>
            <a:r>
              <a:rPr lang="en-US" sz="1200" dirty="0" err="1">
                <a:solidFill>
                  <a:srgbClr val="EF0137"/>
                </a:solidFill>
                <a:ea typeface="Arial Unicode MS" panose="020B0604020202020204" pitchFamily="34" charset="-128"/>
                <a:cs typeface="Arial Unicode MS" panose="020B0604020202020204" pitchFamily="34" charset="-128"/>
              </a:rPr>
              <a:t>opp</a:t>
            </a:r>
            <a:r>
              <a:rPr lang="en-US" sz="1200" dirty="0">
                <a:solidFill>
                  <a:srgbClr val="EF0137"/>
                </a:solidFill>
                <a:ea typeface="Arial Unicode MS" panose="020B0604020202020204" pitchFamily="34" charset="-128"/>
                <a:cs typeface="Arial Unicode MS" panose="020B0604020202020204" pitchFamily="34" charset="-128"/>
              </a:rPr>
              <a:t> to invest In automation and </a:t>
            </a:r>
            <a:r>
              <a:rPr lang="en-US" sz="1200" dirty="0" err="1">
                <a:solidFill>
                  <a:srgbClr val="EF0137"/>
                </a:solidFill>
                <a:ea typeface="Arial Unicode MS" panose="020B0604020202020204" pitchFamily="34" charset="-128"/>
                <a:cs typeface="Arial Unicode MS" panose="020B0604020202020204" pitchFamily="34" charset="-128"/>
              </a:rPr>
              <a:t>digi</a:t>
            </a:r>
            <a:r>
              <a:rPr lang="en-US" sz="1200" dirty="0">
                <a:solidFill>
                  <a:srgbClr val="EF0137"/>
                </a:solidFill>
                <a:ea typeface="Arial Unicode MS" panose="020B0604020202020204" pitchFamily="34" charset="-128"/>
                <a:cs typeface="Arial Unicode MS" panose="020B0604020202020204" pitchFamily="34" charset="-128"/>
              </a:rPr>
              <a:t> for production scale. However, potential in improvement lie in the process on organization block</a:t>
            </a:r>
          </a:p>
          <a:p>
            <a:endParaRPr lang="de-DE" dirty="0"/>
          </a:p>
        </p:txBody>
      </p:sp>
      <p:sp>
        <p:nvSpPr>
          <p:cNvPr id="4" name="Slide Number Placeholder 3"/>
          <p:cNvSpPr>
            <a:spLocks noGrp="1"/>
          </p:cNvSpPr>
          <p:nvPr>
            <p:ph type="sldNum" sz="quarter" idx="10"/>
          </p:nvPr>
        </p:nvSpPr>
        <p:spPr/>
        <p:txBody>
          <a:bodyPr/>
          <a:lstStyle/>
          <a:p>
            <a:r>
              <a:rPr lang="de-DE" dirty="0">
                <a:latin typeface="Arial" pitchFamily="34" charset="0"/>
              </a:rPr>
              <a:t>Notes </a:t>
            </a:r>
            <a:fld id="{AD141568-5488-4AC9-B82D-9F5CE1225E2A}" type="slidenum">
              <a:rPr lang="de-DE" smtClean="0">
                <a:latin typeface="Arial" pitchFamily="34" charset="0"/>
              </a:rPr>
              <a:pPr/>
              <a:t>18</a:t>
            </a:fld>
            <a:endParaRPr lang="de-DE" dirty="0">
              <a:latin typeface="Arial" pitchFamily="34" charset="0"/>
            </a:endParaRPr>
          </a:p>
        </p:txBody>
      </p:sp>
    </p:spTree>
    <p:extLst>
      <p:ext uri="{BB962C8B-B14F-4D97-AF65-F5344CB8AC3E}">
        <p14:creationId xmlns:p14="http://schemas.microsoft.com/office/powerpoint/2010/main" val="2104289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8.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2.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1.xml"/></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39.bin"/><Relationship Id="rId3" Type="http://schemas.openxmlformats.org/officeDocument/2006/relationships/tags" Target="../tags/tag83.xml"/><Relationship Id="rId7" Type="http://schemas.openxmlformats.org/officeDocument/2006/relationships/oleObject" Target="../embeddings/oleObject1.bin"/><Relationship Id="rId2" Type="http://schemas.openxmlformats.org/officeDocument/2006/relationships/tags" Target="../tags/tag82.xml"/><Relationship Id="rId1" Type="http://schemas.openxmlformats.org/officeDocument/2006/relationships/customXml" Target="../../customXml/item4.xml"/><Relationship Id="rId6" Type="http://schemas.openxmlformats.org/officeDocument/2006/relationships/slideMaster" Target="../slideMasters/slideMaster3.xml"/><Relationship Id="rId5" Type="http://schemas.openxmlformats.org/officeDocument/2006/relationships/tags" Target="../tags/tag85.xml"/><Relationship Id="rId4" Type="http://schemas.openxmlformats.org/officeDocument/2006/relationships/tags" Target="../tags/tag8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image" Target="../media/image30.jpg"/></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30.jpg"/></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7.xml"/><Relationship Id="rId1" Type="http://schemas.openxmlformats.org/officeDocument/2006/relationships/tags" Target="../tags/tag3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9.xml"/><Relationship Id="rId1" Type="http://schemas.openxmlformats.org/officeDocument/2006/relationships/tags" Target="../tags/tag38.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customXml" Target="../../customXml/item8.xml"/><Relationship Id="rId4"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5.xml"/><Relationship Id="rId1" Type="http://schemas.openxmlformats.org/officeDocument/2006/relationships/customXml" Target="../../customXml/item7.xml"/></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6.xml"/><Relationship Id="rId1" Type="http://schemas.openxmlformats.org/officeDocument/2006/relationships/customXml" Target="../../customXml/item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customXml" Target="../../customXml/item9.xml"/><Relationship Id="rId4"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7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customXml" Target="../../customXml/item18.xml"/><Relationship Id="rId4"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customXml" Target="../../customXml/item3.xml"/><Relationship Id="rId5" Type="http://schemas.openxmlformats.org/officeDocument/2006/relationships/slideMaster" Target="../slideMasters/slideMaster2.xml"/><Relationship Id="rId4" Type="http://schemas.openxmlformats.org/officeDocument/2006/relationships/tags" Target="../tags/tag55.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customXml" Target="../../customXml/item14.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0.xml"/><Relationship Id="rId1" Type="http://schemas.openxmlformats.org/officeDocument/2006/relationships/customXml" Target="../../customXml/item1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customXml" Target="../../customXml/item16.xml"/><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customXml" Target="../../customXml/item2.xml"/><Relationship Id="rId4"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customXml" Target="../../customXml/item11.xml"/><Relationship Id="rId5" Type="http://schemas.openxmlformats.org/officeDocument/2006/relationships/slideMaster" Target="../slideMasters/slideMaster2.xml"/><Relationship Id="rId4" Type="http://schemas.openxmlformats.org/officeDocument/2006/relationships/tags" Target="../tags/tag67.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customXml" Target="../../customXml/item17.xml"/><Relationship Id="rId6" Type="http://schemas.openxmlformats.org/officeDocument/2006/relationships/slideMaster" Target="../slideMasters/slideMaster2.xml"/><Relationship Id="rId5" Type="http://schemas.openxmlformats.org/officeDocument/2006/relationships/tags" Target="../tags/tag71.xml"/><Relationship Id="rId4" Type="http://schemas.openxmlformats.org/officeDocument/2006/relationships/tags" Target="../tags/tag70.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customXml" Target="../../customXml/item12.xml"/><Relationship Id="rId5" Type="http://schemas.openxmlformats.org/officeDocument/2006/relationships/slideMaster" Target="../slideMasters/slideMaster2.xml"/><Relationship Id="rId4"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slideMaster" Target="../slideMasters/slideMaster2.xml"/><Relationship Id="rId2" Type="http://schemas.openxmlformats.org/officeDocument/2006/relationships/tags" Target="../tags/tag75.xml"/><Relationship Id="rId1" Type="http://schemas.openxmlformats.org/officeDocument/2006/relationships/customXml" Target="../../customXml/item1.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31.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1.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37.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32.png"/><Relationship Id="rId1" Type="http://schemas.openxmlformats.org/officeDocument/2006/relationships/slideMaster" Target="../slideMasters/slideMaster3.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6250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9126653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2903839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896563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5278625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3532578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029257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Subline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4942025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5640595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9166879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5080803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846966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848920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802808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9279978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7808110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8780852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181123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6751115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405922623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p:spPr>
        <p:txBody>
          <a:body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6107647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A picture containing chart&#10;&#10;Description automatically generate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a:xfrm>
            <a:off x="410400" y="478800"/>
            <a:ext cx="5904675" cy="576000"/>
          </a:xfrm>
        </p:spPr>
        <p:txBody>
          <a:bodyPr/>
          <a:lstStyle/>
          <a:p>
            <a:r>
              <a:rPr lang="en-US" dirty="0"/>
              <a:t>Click to edit Master title style</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851479954"/>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7758060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1906047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93558754"/>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1967541391"/>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a:t>Unrestricted | © Siemens 2021 | Andrew Whytock | DI PA PHA | May 2021</a:t>
            </a:r>
            <a:endParaRPr lang="en-US" dirty="0"/>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24524200"/>
      </p:ext>
    </p:extLst>
  </p:cSld>
  <p:clrMapOvr>
    <a:masterClrMapping/>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2" orient="horz" pos="664">
          <p15:clr>
            <a:srgbClr val="65CEFF"/>
          </p15:clr>
        </p15:guide>
        <p15:guide id="17" orient="horz" pos="3885">
          <p15:clr>
            <a:srgbClr val="65CEFF"/>
          </p15:clr>
        </p15:guide>
        <p15:guide id="18" orient="horz" pos="4157">
          <p15:clr>
            <a:srgbClr val="65CEFF"/>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br>
              <a:rPr lang="en-US" dirty="0"/>
            </a:br>
            <a:r>
              <a:rPr lang="en-US" dirty="0"/>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p:txBody>
          <a:bodyPr/>
          <a:lstStyle/>
          <a:p>
            <a:pPr>
              <a:lnSpc>
                <a:spcPct val="100000"/>
              </a:lnSpc>
            </a:pPr>
            <a:r>
              <a:rPr lang="en-US"/>
              <a:t>Unrestricted | © Siemens 2021 | Andrew Whytock | DI PA PHA | May 2021</a:t>
            </a:r>
            <a:endParaRPr lang="en-US" dirty="0"/>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01478095"/>
      </p:ext>
    </p:extLst>
  </p:cSld>
  <p:clrMapOvr>
    <a:masterClrMapping/>
  </p:clrMapOvr>
  <p:extLst>
    <p:ext uri="{DCECCB84-F9BA-43D5-87BE-67443E8EF086}">
      <p15:sldGuideLst xmlns:p15="http://schemas.microsoft.com/office/powerpoint/2012/main">
        <p15:guide id="1" pos="259">
          <p15:clr>
            <a:srgbClr val="65CEFF"/>
          </p15:clr>
        </p15:guide>
        <p15:guide id="2" pos="4522">
          <p15:clr>
            <a:srgbClr val="65CEFF"/>
          </p15:clr>
        </p15:guide>
        <p15:guide id="3" pos="4794">
          <p15:clr>
            <a:srgbClr val="65CEFF"/>
          </p15:clr>
        </p15:guide>
        <p15:guide id="4" pos="5066">
          <p15:clr>
            <a:srgbClr val="65CEFF"/>
          </p15:clr>
        </p15:guide>
        <p15:guide id="5" pos="6472">
          <p15:clr>
            <a:srgbClr val="65CEFF"/>
          </p15:clr>
        </p15:guide>
        <p15:guide id="6" pos="7425">
          <p15:clr>
            <a:srgbClr val="65CEFF"/>
          </p15:clr>
        </p15:guide>
        <p15:guide id="7" orient="horz" pos="302">
          <p15:clr>
            <a:srgbClr val="65CEFF"/>
          </p15:clr>
        </p15:guide>
        <p15:guide id="8" orient="horz" pos="664">
          <p15:clr>
            <a:srgbClr val="65CEFF"/>
          </p15:clr>
        </p15:guide>
        <p15:guide id="9" orient="horz" pos="891">
          <p15:clr>
            <a:srgbClr val="65CEFF"/>
          </p15:clr>
        </p15:guide>
        <p15:guide id="10" orient="horz" pos="3658">
          <p15:clr>
            <a:srgbClr val="65CEFF"/>
          </p15:clr>
        </p15:guide>
        <p15:guide id="11" orient="horz" pos="3885">
          <p15:clr>
            <a:srgbClr val="65CEFF"/>
          </p15:clr>
        </p15:guide>
        <p15:guide id="12" orient="horz" pos="4157">
          <p15:clr>
            <a:srgbClr val="65CEFF"/>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7010965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6590760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A picture containing sky, water, star&#10;&#10;Description automatically generated">
            <a:extLst>
              <a:ext uri="{FF2B5EF4-FFF2-40B4-BE49-F238E27FC236}">
                <a16:creationId xmlns:a16="http://schemas.microsoft.com/office/drawing/2014/main" id="{E2F7C1AE-8376-445B-98CD-DBE6E96E38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5669837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7262372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334346347"/>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6472">
          <p15:clr>
            <a:srgbClr val="65CEFF"/>
          </p15:clr>
        </p15:guide>
        <p15:guide id="4" pos="7425">
          <p15:clr>
            <a:srgbClr val="65CEFF"/>
          </p15:clr>
        </p15:guide>
        <p15:guide id="5" orient="horz" pos="302">
          <p15:clr>
            <a:srgbClr val="65CEFF"/>
          </p15:clr>
        </p15:guide>
        <p15:guide id="6" orient="horz" pos="664">
          <p15:clr>
            <a:srgbClr val="65CEFF"/>
          </p15:clr>
        </p15:guide>
        <p15:guide id="7" orient="horz" pos="891">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93988306"/>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Gradient 48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942360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133198702"/>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30545233"/>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p:txBody>
          <a:bodyPr/>
          <a:lstStyle/>
          <a:p>
            <a:pPr>
              <a:lnSpc>
                <a:spcPct val="100000"/>
              </a:lnSpc>
            </a:pPr>
            <a:r>
              <a:rPr lang="en-US"/>
              <a:t>Unrestricted | © Siemens 2021 | Andrew Whytock | DI PA PHA | May 2021</a:t>
            </a:r>
            <a:endParaRPr lang="en-US" dirty="0"/>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304107896"/>
      </p:ext>
    </p:extLst>
  </p:cSld>
  <p:clrMapOvr>
    <a:masterClrMapping/>
  </p:clrMapOvr>
  <p:extLst>
    <p:ext uri="{DCECCB84-F9BA-43D5-87BE-67443E8EF086}">
      <p15:sldGuideLst xmlns:p15="http://schemas.microsoft.com/office/powerpoint/2012/main">
        <p15:guide id="1" pos="259">
          <p15:clr>
            <a:srgbClr val="65CEFF"/>
          </p15:clr>
        </p15:guide>
        <p15:guide id="2" pos="3705">
          <p15:clr>
            <a:srgbClr val="65CEFF"/>
          </p15:clr>
        </p15:guide>
        <p15:guide id="3" pos="3978">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2206">
          <p15:clr>
            <a:srgbClr val="65CEFF"/>
          </p15:clr>
        </p15:guide>
        <p15:guide id="10" orient="horz" pos="2343">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en-US"/>
              <a:t>Click to edit Master title style</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329930268"/>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en-US"/>
              <a:t>Click to edit Master title style</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2172784811"/>
      </p:ext>
    </p:extLst>
  </p:cSld>
  <p:clrMapOvr>
    <a:masterClrMapping/>
  </p:clrMapOvr>
  <p:extLst>
    <p:ext uri="{DCECCB84-F9BA-43D5-87BE-67443E8EF086}">
      <p15:sldGuideLst xmlns:p15="http://schemas.microsoft.com/office/powerpoint/2012/main">
        <p15:guide id="1" pos="259">
          <p15:clr>
            <a:srgbClr val="65CEFF"/>
          </p15:clr>
        </p15:guide>
        <p15:guide id="2" pos="4794">
          <p15:clr>
            <a:srgbClr val="65CEFF"/>
          </p15:clr>
        </p15:guide>
        <p15:guide id="3" pos="5066">
          <p15:clr>
            <a:srgbClr val="65CEFF"/>
          </p15:clr>
        </p15:guide>
        <p15:guide id="4" pos="6472">
          <p15:clr>
            <a:srgbClr val="65CEFF"/>
          </p15:clr>
        </p15:guide>
        <p15:guide id="5" pos="7425">
          <p15:clr>
            <a:srgbClr val="65CEFF"/>
          </p15:clr>
        </p15:guide>
        <p15:guide id="6" orient="horz" pos="302">
          <p15:clr>
            <a:srgbClr val="65CEFF"/>
          </p15:clr>
        </p15:guide>
        <p15:guide id="7" orient="horz" pos="664">
          <p15:clr>
            <a:srgbClr val="65CEFF"/>
          </p15:clr>
        </p15:guide>
        <p15:guide id="8" orient="horz" pos="891">
          <p15:clr>
            <a:srgbClr val="65CEFF"/>
          </p15:clr>
        </p15:guide>
        <p15:guide id="9" orient="horz" pos="3658">
          <p15:clr>
            <a:srgbClr val="65CEFF"/>
          </p15:clr>
        </p15:guide>
        <p15:guide id="10" orient="horz" pos="3885">
          <p15:clr>
            <a:srgbClr val="65CEFF"/>
          </p15:clr>
        </p15:guide>
        <p15:guide id="11" orient="horz" pos="4157">
          <p15:clr>
            <a:srgbClr val="65CEFF"/>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endParaRPr lang="en-US" dirty="0"/>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516714574"/>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302">
          <p15:clr>
            <a:srgbClr val="65CEFF"/>
          </p15:clr>
        </p15:guide>
        <p15:guide id="5" orient="horz" pos="664">
          <p15:clr>
            <a:srgbClr val="65CEFF"/>
          </p15:clr>
        </p15:guide>
        <p15:guide id="6" orient="horz" pos="891">
          <p15:clr>
            <a:srgbClr val="65CEFF"/>
          </p15:clr>
        </p15:guide>
        <p15:guide id="7" orient="horz" pos="3658">
          <p15:clr>
            <a:srgbClr val="65CEFF"/>
          </p15:clr>
        </p15:guide>
        <p15:guide id="8" orient="horz" pos="3885">
          <p15:clr>
            <a:srgbClr val="65CEFF"/>
          </p15:clr>
        </p15:guide>
        <p15:guide id="9" orient="horz" pos="4157">
          <p15:clr>
            <a:srgbClr val="65CEFF"/>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p:txBody>
          <a:bodyPr/>
          <a:lstStyle/>
          <a:p>
            <a:pPr>
              <a:lnSpc>
                <a:spcPct val="100000"/>
              </a:lnSpc>
            </a:pPr>
            <a:r>
              <a:rPr lang="en-US"/>
              <a:t>Unrestricted | © Siemens 2021 | Andrew Whytock | DI PA PHA | May 2021</a:t>
            </a:r>
            <a:endParaRPr lang="en-US" dirty="0"/>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en-US"/>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954446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4975">
          <p15:clr>
            <a:srgbClr val="65CEFF"/>
          </p15:clr>
        </p15:guide>
        <p15:guide id="5" pos="5157">
          <p15:clr>
            <a:srgbClr val="65CEFF"/>
          </p15:clr>
        </p15:guide>
        <p15:guide id="6" pos="6472">
          <p15:clr>
            <a:srgbClr val="65CEFF"/>
          </p15:clr>
        </p15:guide>
        <p15:guide id="7" pos="7425">
          <p15:clr>
            <a:srgbClr val="65CEFF"/>
          </p15:clr>
        </p15:guide>
        <p15:guide id="8" orient="horz" pos="302">
          <p15:clr>
            <a:srgbClr val="65CEFF"/>
          </p15:clr>
        </p15:guide>
        <p15:guide id="9" orient="horz" pos="664">
          <p15:clr>
            <a:srgbClr val="65CEFF"/>
          </p15:clr>
        </p15:guide>
        <p15:guide id="10" orient="horz" pos="891">
          <p15:clr>
            <a:srgbClr val="65CEFF"/>
          </p15:clr>
        </p15:guide>
        <p15:guide id="11" orient="horz" pos="3658">
          <p15:clr>
            <a:srgbClr val="65CEFF"/>
          </p15:clr>
        </p15:guide>
        <p15:guide id="12" orient="horz" pos="3885">
          <p15:clr>
            <a:srgbClr val="65CEFF"/>
          </p15:clr>
        </p15:guide>
        <p15:guide id="13" orient="horz" pos="4157">
          <p15:clr>
            <a:srgbClr val="65CEFF"/>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76027799"/>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2206">
          <p15:clr>
            <a:srgbClr val="65CEFF"/>
          </p15:clr>
        </p15:guide>
        <p15:guide id="7" orient="horz" pos="2343">
          <p15:clr>
            <a:srgbClr val="65CEFF"/>
          </p15:clr>
        </p15:guide>
        <p15:guide id="8" orient="horz" pos="3658">
          <p15:clr>
            <a:srgbClr val="65CEFF"/>
          </p15:clr>
        </p15:guide>
        <p15:guide id="9" orient="horz" pos="3885">
          <p15:clr>
            <a:srgbClr val="65CEFF"/>
          </p15:clr>
        </p15:guide>
        <p15:guide id="10" orient="horz" pos="4157">
          <p15:clr>
            <a:srgbClr val="65CEFF"/>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p:txBody>
          <a:bodyPr/>
          <a:lstStyle/>
          <a:p>
            <a:pPr>
              <a:lnSpc>
                <a:spcPct val="100000"/>
              </a:lnSpc>
            </a:pPr>
            <a:r>
              <a:rPr lang="en-US"/>
              <a:t>Unrestricted | © Siemens 2021 | Andrew Whytock | DI PA PHA | May 2021</a:t>
            </a:r>
            <a:endParaRPr lang="en-US" dirty="0"/>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en-US"/>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6447086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91">
          <p15:clr>
            <a:srgbClr val="65CEFF"/>
          </p15:clr>
        </p15:guide>
        <p15:guide id="5" orient="horz" pos="1073">
          <p15:clr>
            <a:srgbClr val="65CEFF"/>
          </p15:clr>
        </p15:guide>
        <p15:guide id="6" orient="horz" pos="3658">
          <p15:clr>
            <a:srgbClr val="65CEFF"/>
          </p15:clr>
        </p15:guide>
        <p15:guide id="7" orient="horz" pos="3885">
          <p15:clr>
            <a:srgbClr val="65CEFF"/>
          </p15:clr>
        </p15:guide>
        <p15:guide id="8" orient="horz" pos="4157">
          <p15:clr>
            <a:srgbClr val="65CEFF"/>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176348069"/>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icture Gradient 40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53037772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8649839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dirty="0"/>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dirty="0"/>
              <a:t>Click to edit the contact</a:t>
            </a:r>
          </a:p>
          <a:p>
            <a:pPr lvl="1"/>
            <a:r>
              <a:rPr lang="en-US" dirty="0"/>
              <a:t>Name etc.</a:t>
            </a:r>
          </a:p>
          <a:p>
            <a:pPr lvl="2"/>
            <a:r>
              <a:rPr lang="en-US" dirty="0"/>
              <a:t>Department etc.</a:t>
            </a:r>
          </a:p>
          <a:p>
            <a:pPr lvl="3"/>
            <a:r>
              <a:rPr lang="en-US" dirty="0"/>
              <a:t>subchapter</a:t>
            </a:r>
          </a:p>
          <a:p>
            <a:pPr lvl="4"/>
            <a:r>
              <a:rPr lang="en-US" dirty="0"/>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a:t>Unrestricted | © Siemens 2021 | Andrew Whytock | DI PA PHA | May 2021</a:t>
            </a:r>
            <a:endParaRPr lang="en-US" dirty="0"/>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7127743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11" name="Content Placeholder 10"/>
          <p:cNvSpPr>
            <a:spLocks noGrp="1"/>
          </p:cNvSpPr>
          <p:nvPr>
            <p:ph sz="quarter" idx="14" hasCustomPrompt="1"/>
          </p:nvPr>
        </p:nvSpPr>
        <p:spPr bwMode="gray">
          <a:xfrm>
            <a:off x="623889" y="1484315"/>
            <a:ext cx="10944227" cy="4608511"/>
          </a:xfrm>
        </p:spPr>
        <p:txBody>
          <a:bodyPr/>
          <a:lstStyle>
            <a:lvl1pPr marL="0" marR="0" indent="0" algn="l" defTabSz="913943" rtl="0" eaLnBrk="1" fontAlgn="auto" latinLnBrk="0" hangingPunct="1">
              <a:lnSpc>
                <a:spcPct val="100000"/>
              </a:lnSpc>
              <a:spcBef>
                <a:spcPts val="600"/>
              </a:spcBef>
              <a:spcAft>
                <a:spcPts val="300"/>
              </a:spcAft>
              <a:buClrTx/>
              <a:buSzTx/>
              <a:buFont typeface="Arial" panose="020B0604020202020204" pitchFamily="34" charset="0"/>
              <a:buNone/>
              <a:tabLst/>
              <a:defRPr/>
            </a:lvl1pPr>
            <a:lvl5pPr>
              <a:defRPr/>
            </a:lvl5pPr>
          </a:lstStyle>
          <a:p>
            <a:pPr marL="0" marR="0" lvl="0" indent="0" algn="l" defTabSz="913943" rtl="0" eaLnBrk="1" fontAlgn="auto" latinLnBrk="0" hangingPunct="1">
              <a:lnSpc>
                <a:spcPct val="100000"/>
              </a:lnSpc>
              <a:spcBef>
                <a:spcPts val="600"/>
              </a:spcBef>
              <a:spcAft>
                <a:spcPts val="300"/>
              </a:spcAft>
              <a:buClrTx/>
              <a:buSzTx/>
              <a:buFont typeface="Arial" panose="020B0604020202020204" pitchFamily="34" charset="0"/>
              <a:buNone/>
              <a:tabLst/>
              <a:defRPr/>
            </a:pPr>
            <a:r>
              <a:rPr lang="en-US" dirty="0"/>
              <a:t>You can use this field to enter text, a table, a diagram or </a:t>
            </a:r>
            <a:r>
              <a:rPr lang="en-US" dirty="0" err="1"/>
              <a:t>SmartArts</a:t>
            </a:r>
            <a:r>
              <a:rPr lang="en-US" dirty="0"/>
              <a:t>. Use the buttons “Increase List Level” for </a:t>
            </a:r>
            <a:r>
              <a:rPr lang="en-US" dirty="0" err="1"/>
              <a:t>copytext</a:t>
            </a:r>
            <a:r>
              <a:rPr lang="en-US" dirty="0"/>
              <a:t> or bullet levels. Use the icons below to create visual content.</a:t>
            </a:r>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p:cNvSpPr>
            <a:spLocks noGrp="1"/>
          </p:cNvSpPr>
          <p:nvPr>
            <p:ph type="body" sz="quarter" idx="13" hasCustomPrompt="1"/>
          </p:nvPr>
        </p:nvSpPr>
        <p:spPr bwMode="gray">
          <a:xfrm>
            <a:off x="623889" y="332656"/>
            <a:ext cx="10944225" cy="398144"/>
          </a:xfrm>
          <a:prstGeom prst="rect">
            <a:avLst/>
          </a:prstGeom>
        </p:spPr>
        <p:txBody>
          <a:bodyPr tIns="18000" anchor="t">
            <a:noAutofit/>
          </a:bodyPr>
          <a:lstStyle>
            <a:lvl1pPr marL="0" indent="0">
              <a:lnSpc>
                <a:spcPct val="100000"/>
              </a:lnSpc>
              <a:spcBef>
                <a:spcPts val="0"/>
              </a:spcBef>
              <a:spcAft>
                <a:spcPts val="0"/>
              </a:spcAft>
              <a:buFont typeface="Arial" panose="020B0604020202020204" pitchFamily="34" charset="0"/>
              <a:buNone/>
              <a:defRPr sz="2199" b="0" baseline="0">
                <a:solidFill>
                  <a:schemeClr val="accent1"/>
                </a:solidFill>
              </a:defRPr>
            </a:lvl1pPr>
            <a:lvl2pPr marL="0" indent="0">
              <a:lnSpc>
                <a:spcPct val="100000"/>
              </a:lnSpc>
              <a:spcBef>
                <a:spcPts val="0"/>
              </a:spcBef>
              <a:spcAft>
                <a:spcPts val="0"/>
              </a:spcAft>
              <a:buFont typeface="Arial" panose="020B0604020202020204" pitchFamily="34" charset="0"/>
              <a:buNone/>
              <a:defRPr sz="2199" b="0">
                <a:solidFill>
                  <a:schemeClr val="accent1"/>
                </a:solidFill>
              </a:defRPr>
            </a:lvl2pPr>
            <a:lvl3pPr marL="0" indent="0">
              <a:lnSpc>
                <a:spcPct val="100000"/>
              </a:lnSpc>
              <a:spcBef>
                <a:spcPts val="0"/>
              </a:spcBef>
              <a:spcAft>
                <a:spcPts val="0"/>
              </a:spcAft>
              <a:buNone/>
              <a:defRPr sz="2199" b="0">
                <a:solidFill>
                  <a:schemeClr val="accent1"/>
                </a:solidFill>
              </a:defRPr>
            </a:lvl3pPr>
            <a:lvl4pPr marL="0" indent="0">
              <a:lnSpc>
                <a:spcPct val="100000"/>
              </a:lnSpc>
              <a:spcBef>
                <a:spcPts val="0"/>
              </a:spcBef>
              <a:spcAft>
                <a:spcPts val="0"/>
              </a:spcAft>
              <a:buNone/>
              <a:defRPr sz="2199" b="0">
                <a:solidFill>
                  <a:schemeClr val="accent1"/>
                </a:solidFill>
              </a:defRPr>
            </a:lvl4pPr>
            <a:lvl5pPr marL="0" indent="0">
              <a:lnSpc>
                <a:spcPct val="100000"/>
              </a:lnSpc>
              <a:spcBef>
                <a:spcPts val="0"/>
              </a:spcBef>
              <a:spcAft>
                <a:spcPts val="0"/>
              </a:spcAft>
              <a:buNone/>
              <a:defRPr sz="2199" b="0">
                <a:solidFill>
                  <a:schemeClr val="accent1"/>
                </a:solidFill>
              </a:defRPr>
            </a:lvl5pPr>
            <a:lvl6pPr marL="0" indent="0">
              <a:lnSpc>
                <a:spcPct val="100000"/>
              </a:lnSpc>
              <a:spcBef>
                <a:spcPts val="0"/>
              </a:spcBef>
              <a:spcAft>
                <a:spcPts val="0"/>
              </a:spcAft>
              <a:buNone/>
              <a:defRPr sz="2199" b="0">
                <a:solidFill>
                  <a:schemeClr val="accent1"/>
                </a:solidFill>
              </a:defRPr>
            </a:lvl6pPr>
            <a:lvl7pPr marL="0" indent="0">
              <a:lnSpc>
                <a:spcPct val="100000"/>
              </a:lnSpc>
              <a:spcBef>
                <a:spcPts val="0"/>
              </a:spcBef>
              <a:spcAft>
                <a:spcPts val="0"/>
              </a:spcAft>
              <a:buNone/>
              <a:defRPr sz="2199" b="0">
                <a:solidFill>
                  <a:schemeClr val="accent1"/>
                </a:solidFill>
              </a:defRPr>
            </a:lvl7pPr>
            <a:lvl8pPr marL="0" indent="0">
              <a:lnSpc>
                <a:spcPct val="100000"/>
              </a:lnSpc>
              <a:spcBef>
                <a:spcPts val="0"/>
              </a:spcBef>
              <a:spcAft>
                <a:spcPts val="0"/>
              </a:spcAft>
              <a:buNone/>
              <a:defRPr sz="2199" b="0">
                <a:solidFill>
                  <a:schemeClr val="accent1"/>
                </a:solidFill>
              </a:defRPr>
            </a:lvl8pPr>
            <a:lvl9pPr marL="0" indent="0">
              <a:lnSpc>
                <a:spcPct val="100000"/>
              </a:lnSpc>
              <a:spcBef>
                <a:spcPts val="0"/>
              </a:spcBef>
              <a:spcAft>
                <a:spcPts val="0"/>
              </a:spcAft>
              <a:buNone/>
              <a:defRPr sz="2199" b="0">
                <a:solidFill>
                  <a:schemeClr val="accent1"/>
                </a:solidFill>
              </a:defRPr>
            </a:lvl9pPr>
          </a:lstStyle>
          <a:p>
            <a:pPr lvl="0"/>
            <a:r>
              <a:rPr lang="en-US" noProof="0" dirty="0"/>
              <a:t> </a:t>
            </a:r>
          </a:p>
        </p:txBody>
      </p:sp>
      <p:sp>
        <p:nvSpPr>
          <p:cNvPr id="4" name="Title 3"/>
          <p:cNvSpPr>
            <a:spLocks noGrp="1"/>
          </p:cNvSpPr>
          <p:nvPr>
            <p:ph type="title" hasCustomPrompt="1"/>
            <p:custDataLst>
              <p:tags r:id="rId1"/>
            </p:custDataLst>
          </p:nvPr>
        </p:nvSpPr>
        <p:spPr bwMode="gray">
          <a:xfrm>
            <a:off x="623889" y="730800"/>
            <a:ext cx="10944225" cy="325952"/>
          </a:xfrm>
        </p:spPr>
        <p:txBody>
          <a:bodyPr/>
          <a:lstStyle>
            <a:lvl1pPr>
              <a:defRPr/>
            </a:lvl1pPr>
          </a:lstStyle>
          <a:p>
            <a:r>
              <a:rPr lang="en-US" dirty="0"/>
              <a:t>Insert slide title here (max. 2 lines | max. 1 line with Action Title)</a:t>
            </a:r>
          </a:p>
        </p:txBody>
      </p:sp>
      <p:sp>
        <p:nvSpPr>
          <p:cNvPr id="5" name="Footer Placeholder">
            <a:extLst>
              <a:ext uri="{FF2B5EF4-FFF2-40B4-BE49-F238E27FC236}">
                <a16:creationId xmlns:a16="http://schemas.microsoft.com/office/drawing/2014/main" id="{1EC7D963-7680-4ED6-9EFB-D00DFEDD6696}"/>
              </a:ext>
            </a:extLst>
          </p:cNvPr>
          <p:cNvSpPr>
            <a:spLocks noGrp="1"/>
          </p:cNvSpPr>
          <p:nvPr>
            <p:ph type="ftr" sz="quarter" idx="12"/>
          </p:nvPr>
        </p:nvSpPr>
        <p:spPr>
          <a:xfrm>
            <a:off x="411163" y="6310800"/>
            <a:ext cx="9288000" cy="547200"/>
          </a:xfrm>
          <a:prstGeom prst="rect">
            <a:avLst/>
          </a:prstGeom>
        </p:spPr>
        <p:txBody>
          <a:bodyPr/>
          <a:lstStyle>
            <a:lvl1pPr>
              <a:defRPr sz="1100"/>
            </a:lvl1pPr>
          </a:lstStyle>
          <a:p>
            <a:r>
              <a:rPr lang="en-US"/>
              <a:t>Unrestricted | © Siemens 2021 | Andrew Whytock | DI PA PHA | May 2021</a:t>
            </a:r>
            <a:endParaRPr lang="en-US" dirty="0"/>
          </a:p>
        </p:txBody>
      </p:sp>
    </p:spTree>
    <p:extLst>
      <p:ext uri="{BB962C8B-B14F-4D97-AF65-F5344CB8AC3E}">
        <p14:creationId xmlns:p14="http://schemas.microsoft.com/office/powerpoint/2010/main" val="1699575418"/>
      </p:ext>
    </p:extLst>
  </p:cSld>
  <p:clrMapOvr>
    <a:masterClrMapping/>
  </p:clrMapOvr>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One object (large)" userDrawn="1">
  <p:cSld name="1_One object (large)">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1692946560"/>
              </p:ext>
            </p:extLst>
          </p:nvPr>
        </p:nvGraphicFramePr>
        <p:xfrm>
          <a:off x="1588" y="1589"/>
          <a:ext cx="1586" cy="1587"/>
        </p:xfrm>
        <a:graphic>
          <a:graphicData uri="http://schemas.openxmlformats.org/presentationml/2006/ole">
            <mc:AlternateContent xmlns:mc="http://schemas.openxmlformats.org/markup-compatibility/2006">
              <mc:Choice xmlns:v="urn:schemas-microsoft-com:vml" Requires="v">
                <p:oleObj name="think-cell Folie" r:id="rId7" imgW="270" imgH="270" progId="TCLayout.ActiveDocument.1">
                  <p:embed/>
                </p:oleObj>
              </mc:Choice>
              <mc:Fallback>
                <p:oleObj name="think-cell Folie" r:id="rId7" imgW="270" imgH="270" progId="TCLayout.ActiveDocument.1">
                  <p:embed/>
                  <p:pic>
                    <p:nvPicPr>
                      <p:cNvPr id="10" name="Objekt 9" hidden="1"/>
                      <p:cNvPicPr/>
                      <p:nvPr/>
                    </p:nvPicPr>
                    <p:blipFill>
                      <a:blip r:embed="rId8"/>
                      <a:stretch>
                        <a:fillRect/>
                      </a:stretch>
                    </p:blipFill>
                    <p:spPr>
                      <a:xfrm>
                        <a:off x="1588" y="1589"/>
                        <a:ext cx="1586" cy="1587"/>
                      </a:xfrm>
                      <a:prstGeom prst="rect">
                        <a:avLst/>
                      </a:prstGeom>
                    </p:spPr>
                  </p:pic>
                </p:oleObj>
              </mc:Fallback>
            </mc:AlternateContent>
          </a:graphicData>
        </a:graphic>
      </p:graphicFrame>
      <p:sp>
        <p:nvSpPr>
          <p:cNvPr id="9" name="Rechteck 8" hidden="1"/>
          <p:cNvSpPr/>
          <p:nvPr userDrawn="1">
            <p:custDataLst>
              <p:tags r:id="rId3"/>
            </p:custDataLst>
          </p:nvPr>
        </p:nvSpPr>
        <p:spPr bwMode="gray">
          <a:xfrm>
            <a:off x="604818" y="1414800"/>
            <a:ext cx="11100219" cy="4806000"/>
          </a:xfrm>
          <a:prstGeom prst="rect">
            <a:avLst/>
          </a:prstGeom>
          <a:solidFill>
            <a:srgbClr val="C00000"/>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solidFill>
                <a:schemeClr val="tx1"/>
              </a:solidFill>
              <a:latin typeface="+mn-lt"/>
              <a:ea typeface="Arial Unicode MS" panose="020B0604020202020204" pitchFamily="34" charset="-128"/>
              <a:cs typeface="Arial Unicode MS" panose="020B0604020202020204" pitchFamily="34" charset="-128"/>
            </a:endParaRPr>
          </a:p>
        </p:txBody>
      </p:sp>
      <p:sp>
        <p:nvSpPr>
          <p:cNvPr id="3" name="cdtContent Placeholder 2 Id3"/>
          <p:cNvSpPr>
            <a:spLocks noGrp="1"/>
          </p:cNvSpPr>
          <p:nvPr>
            <p:ph idx="1"/>
            <p:custDataLst>
              <p:tags r:id="rId4"/>
            </p:custDataLst>
          </p:nvPr>
        </p:nvSpPr>
        <p:spPr bwMode="gray">
          <a:xfrm>
            <a:off x="626074" y="1449308"/>
            <a:ext cx="8203727" cy="4752000"/>
          </a:xfrm>
        </p:spPr>
        <p:txBody>
          <a:bodyPr/>
          <a:lstStyle>
            <a:lvl1pPr>
              <a:buFont typeface="Arial" pitchFamily="34" charse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Rechteck 7" hidden="1"/>
          <p:cNvSpPr/>
          <p:nvPr userDrawn="1">
            <p:custDataLst>
              <p:tags r:id="rId5"/>
            </p:custDataLst>
          </p:nvPr>
        </p:nvSpPr>
        <p:spPr bwMode="gray">
          <a:xfrm>
            <a:off x="8974226" y="-1"/>
            <a:ext cx="3217774" cy="1412876"/>
          </a:xfrm>
          <a:prstGeom prst="rect">
            <a:avLst/>
          </a:prstGeom>
          <a:solidFill>
            <a:schemeClr val="accent4"/>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solidFill>
                <a:schemeClr val="tx1"/>
              </a:solidFill>
              <a:latin typeface="+mn-lt"/>
              <a:ea typeface="Arial Unicode MS" panose="020B0604020202020204" pitchFamily="34" charset="-128"/>
              <a:cs typeface="Arial Unicode MS" panose="020B0604020202020204" pitchFamily="34" charset="-128"/>
            </a:endParaRPr>
          </a:p>
        </p:txBody>
      </p:sp>
      <p:sp>
        <p:nvSpPr>
          <p:cNvPr id="11" name="Titel 10"/>
          <p:cNvSpPr>
            <a:spLocks noGrp="1"/>
          </p:cNvSpPr>
          <p:nvPr>
            <p:ph type="title"/>
          </p:nvPr>
        </p:nvSpPr>
        <p:spPr bwMode="gray"/>
        <p:txBody>
          <a:bodyPr/>
          <a:lstStyle/>
          <a:p>
            <a:r>
              <a:rPr lang="de-DE"/>
              <a:t>Mastertitelformat bearbeiten</a:t>
            </a:r>
            <a:endParaRPr lang="en-US" dirty="0"/>
          </a:p>
        </p:txBody>
      </p:sp>
      <p:sp>
        <p:nvSpPr>
          <p:cNvPr id="12" name="Datumsplatzhalter 11"/>
          <p:cNvSpPr>
            <a:spLocks noGrp="1"/>
          </p:cNvSpPr>
          <p:nvPr>
            <p:ph type="dt" sz="half" idx="10"/>
          </p:nvPr>
        </p:nvSpPr>
        <p:spPr bwMode="gray"/>
        <p:txBody>
          <a:bodyPr/>
          <a:lstStyle/>
          <a:p>
            <a:r>
              <a:rPr lang="de-DE"/>
              <a:t>08.2019</a:t>
            </a:r>
            <a:endParaRPr lang="en-US" dirty="0"/>
          </a:p>
        </p:txBody>
      </p:sp>
      <p:sp>
        <p:nvSpPr>
          <p:cNvPr id="13" name="Fußzeilenplatzhalter 12"/>
          <p:cNvSpPr>
            <a:spLocks noGrp="1"/>
          </p:cNvSpPr>
          <p:nvPr>
            <p:ph type="ftr" sz="quarter" idx="11"/>
          </p:nvPr>
        </p:nvSpPr>
        <p:spPr bwMode="gray"/>
        <p:txBody>
          <a:bodyPr/>
          <a:lstStyle/>
          <a:p>
            <a:pPr algn="r"/>
            <a:r>
              <a:rPr lang="it-IT"/>
              <a:t>Industrial 5G</a:t>
            </a:r>
            <a:endParaRPr lang="en-US" dirty="0"/>
          </a:p>
        </p:txBody>
      </p:sp>
      <p:sp>
        <p:nvSpPr>
          <p:cNvPr id="14" name="Foliennummernplatzhalter 13"/>
          <p:cNvSpPr>
            <a:spLocks noGrp="1"/>
          </p:cNvSpPr>
          <p:nvPr>
            <p:ph type="sldNum" sz="quarter" idx="12"/>
          </p:nvPr>
        </p:nvSpPr>
        <p:spPr bwMode="gray"/>
        <p:txBody>
          <a:bodyPr/>
          <a:lstStyle/>
          <a:p>
            <a:r>
              <a:rPr lang="en-US" dirty="0"/>
              <a:t>Page </a:t>
            </a:r>
            <a:fld id="{99E26495-FA13-4534-B451-FB78AC0E3177}" type="slidenum">
              <a:rPr lang="en-US" smtClean="0"/>
              <a:pPr/>
              <a:t>‹#›</a:t>
            </a:fld>
            <a:endParaRPr lang="en-US" dirty="0"/>
          </a:p>
        </p:txBody>
      </p:sp>
    </p:spTree>
    <p:custDataLst>
      <p:custData r:id="rId1"/>
    </p:custDataLst>
    <p:extLst>
      <p:ext uri="{BB962C8B-B14F-4D97-AF65-F5344CB8AC3E}">
        <p14:creationId xmlns:p14="http://schemas.microsoft.com/office/powerpoint/2010/main" val="1322709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icture Gradient 36pt">
    <p:bg>
      <p:bgPr>
        <a:gradFill>
          <a:gsLst>
            <a:gs pos="52000">
              <a:schemeClr val="bg2"/>
            </a:gs>
            <a:gs pos="100000">
              <a:schemeClr val="accent1"/>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528242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Gradient 90° 48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298325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icture Gradient 90° 40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973617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Gradient 90° 36pt">
    <p:bg>
      <p:bgPr>
        <a:gradFill>
          <a:gsLst>
            <a:gs pos="33000">
              <a:schemeClr val="bg2"/>
            </a:gs>
            <a:gs pos="100000">
              <a:schemeClr val="accent1"/>
            </a:gs>
          </a:gsLst>
          <a:lin ang="0" scaled="0"/>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Subline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708893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Gradient Green 48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589911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M3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a:prstGeom prst="rect">
            <a:avLst/>
          </a:prstGeo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731179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Gradient Green 40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80196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icture Gradient Green 36pt">
    <p:bg>
      <p:bgPr>
        <a:gradFill>
          <a:gsLst>
            <a:gs pos="52000">
              <a:schemeClr val="bg2"/>
            </a:gs>
            <a:gs pos="100000">
              <a:srgbClr val="00AF8E"/>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7416475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picture Gradient Blue 48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35673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icture Gradient Blue 40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222259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Gradient Blue 36pt">
    <p:bg>
      <p:bgPr>
        <a:gradFill>
          <a:gsLst>
            <a:gs pos="52000">
              <a:schemeClr val="bg2"/>
            </a:gs>
            <a:gs pos="100000">
              <a:schemeClr val="accent4"/>
            </a:gs>
          </a:gsLst>
          <a:lin ang="5400000" scaled="1"/>
        </a:gradFill>
        <a:effectLst/>
      </p:bgPr>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tx2"/>
          </a:solidFill>
        </p:spPr>
        <p:txBody>
          <a:bodyPr lIns="144000" tIns="108000" rIns="144000" bIns="108000"/>
          <a:lstStyle>
            <a:lvl1pPr marL="0" indent="0">
              <a:buNone/>
              <a:defRPr>
                <a:solidFill>
                  <a:schemeClr val="bg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6894869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title dark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399"/>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429905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title dark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2"/>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29485912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title dark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121"/>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6322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title light 8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5" name="Footer Placeholder">
            <a:extLst>
              <a:ext uri="{FF2B5EF4-FFF2-40B4-BE49-F238E27FC236}">
                <a16:creationId xmlns:a16="http://schemas.microsoft.com/office/drawing/2014/main" id="{EDBCA456-A643-45C8-9383-5A06099EB621}"/>
              </a:ext>
            </a:extLst>
          </p:cNvPr>
          <p:cNvSpPr>
            <a:spLocks noGrp="1"/>
          </p:cNvSpPr>
          <p:nvPr>
            <p:ph type="ftr" sz="quarter" idx="10"/>
          </p:nvPr>
        </p:nvSpPr>
        <p:spPr>
          <a:xfrm>
            <a:off x="1059160" y="6310800"/>
            <a:ext cx="8640003"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5B05DC85-FD3C-4245-83A1-F6197CB9E08F}"/>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4FC1DCA2-253A-4E87-91E4-D402488C8D78}"/>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1455111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title light 6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1"/>
            <a:ext cx="9288000" cy="1622623"/>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5" name="Footer Placeholder">
            <a:extLst>
              <a:ext uri="{FF2B5EF4-FFF2-40B4-BE49-F238E27FC236}">
                <a16:creationId xmlns:a16="http://schemas.microsoft.com/office/drawing/2014/main" id="{21031E7D-E514-484A-9CCD-52A9C2222261}"/>
              </a:ext>
            </a:extLst>
          </p:cNvPr>
          <p:cNvSpPr>
            <a:spLocks noGrp="1"/>
          </p:cNvSpPr>
          <p:nvPr>
            <p:ph type="ftr" sz="quarter" idx="10"/>
          </p:nvPr>
        </p:nvSpPr>
        <p:spPr>
          <a:xfrm>
            <a:off x="1059160" y="6310800"/>
            <a:ext cx="8640003"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447F428C-5AA7-413C-A721-B7AADDF8B425}"/>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3543E2CC-A901-4194-A712-51CE520302B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9439022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a:prstGeom prst="rect">
            <a:avLst/>
          </a:prstGeo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0249615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title light 40pt">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399" y="1414463"/>
            <a:ext cx="11370437" cy="246221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5" name="Footer Placeholder">
            <a:extLst>
              <a:ext uri="{FF2B5EF4-FFF2-40B4-BE49-F238E27FC236}">
                <a16:creationId xmlns:a16="http://schemas.microsoft.com/office/drawing/2014/main" id="{1498F1A9-6241-4523-AFBC-C74F3AA4AC35}"/>
              </a:ext>
            </a:extLst>
          </p:cNvPr>
          <p:cNvSpPr>
            <a:spLocks noGrp="1"/>
          </p:cNvSpPr>
          <p:nvPr>
            <p:ph type="ftr" sz="quarter" idx="10"/>
          </p:nvPr>
        </p:nvSpPr>
        <p:spPr>
          <a:xfrm>
            <a:off x="1059160" y="6310800"/>
            <a:ext cx="8639240" cy="547200"/>
          </a:xfrm>
          <a:prstGeom prst="rect">
            <a:avLst/>
          </a:prstGeom>
        </p:spPr>
        <p:txBody>
          <a:bodyPr/>
          <a:lstStyle/>
          <a:p>
            <a:r>
              <a:rPr lang="en-US" dirty="0"/>
              <a:t>Restricted | © Siemens 20XX | Author | Department | YYYY-MM-DD</a:t>
            </a:r>
          </a:p>
        </p:txBody>
      </p:sp>
      <p:sp>
        <p:nvSpPr>
          <p:cNvPr id="6" name="Slide Number Placeholder">
            <a:extLst>
              <a:ext uri="{FF2B5EF4-FFF2-40B4-BE49-F238E27FC236}">
                <a16:creationId xmlns:a16="http://schemas.microsoft.com/office/drawing/2014/main" id="{267619FE-01EE-4013-B481-A8C505C5D26A}"/>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2A2349A4-4A97-42CC-AE59-7EDEE385EDF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386803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dex / Agenda">
    <p:spTree>
      <p:nvGrpSpPr>
        <p:cNvPr id="1" name=""/>
        <p:cNvGrpSpPr/>
        <p:nvPr/>
      </p:nvGrpSpPr>
      <p:grpSpPr>
        <a:xfrm>
          <a:off x="0" y="0"/>
          <a:ext cx="0" cy="0"/>
          <a:chOff x="0" y="0"/>
          <a:chExt cx="0" cy="0"/>
        </a:xfrm>
      </p:grpSpPr>
      <p:pic>
        <p:nvPicPr>
          <p:cNvPr id="8" name="Cognisphere" descr="A picture containing chart&#10;&#10;Description automatically generated">
            <a:extLst>
              <a:ext uri="{FF2B5EF4-FFF2-40B4-BE49-F238E27FC236}">
                <a16:creationId xmlns:a16="http://schemas.microsoft.com/office/drawing/2014/main" id="{FEC69F24-2876-47B9-A4B6-0ADE800ECDDB}"/>
              </a:ext>
            </a:extLst>
          </p:cNvPr>
          <p:cNvPicPr>
            <a:picLocks noChangeAspect="1"/>
          </p:cNvPicPr>
          <p:nvPr userDrawn="1"/>
        </p:nvPicPr>
        <p:blipFill rotWithShape="1">
          <a:blip r:embed="rId2" cstate="print">
            <a:alphaModFix amt="6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a:xfrm>
            <a:off x="410400" y="478800"/>
            <a:ext cx="5904675" cy="576000"/>
          </a:xfrm>
        </p:spPr>
        <p:txBody>
          <a:bodyPr/>
          <a:lstStyle/>
          <a:p>
            <a:r>
              <a:rPr lang="en-US" dirty="0"/>
              <a:t>Click to edit Master title style</a:t>
            </a:r>
          </a:p>
        </p:txBody>
      </p:sp>
      <p:sp>
        <p:nvSpPr>
          <p:cNvPr id="4" name="Copy">
            <a:extLst>
              <a:ext uri="{FF2B5EF4-FFF2-40B4-BE49-F238E27FC236}">
                <a16:creationId xmlns:a16="http://schemas.microsoft.com/office/drawing/2014/main" id="{0E701EC8-7FC1-42BE-915D-048C74A40E0C}"/>
              </a:ext>
            </a:extLst>
          </p:cNvPr>
          <p:cNvSpPr>
            <a:spLocks noGrp="1"/>
          </p:cNvSpPr>
          <p:nvPr>
            <p:ph type="body" sz="quarter" idx="12"/>
          </p:nvPr>
        </p:nvSpPr>
        <p:spPr>
          <a:xfrm>
            <a:off x="411163" y="1414463"/>
            <a:ext cx="5903912" cy="4751387"/>
          </a:xfrm>
        </p:spPr>
        <p:txBody>
          <a:bodyPr/>
          <a:lstStyle>
            <a:lvl1pPr>
              <a:spcAft>
                <a:spcPts val="900"/>
              </a:spcAft>
              <a:tabLst>
                <a:tab pos="5902325" algn="r"/>
              </a:tabLst>
              <a:defRPr/>
            </a:lvl1pPr>
            <a:lvl2pPr>
              <a:spcAft>
                <a:spcPts val="900"/>
              </a:spcAft>
              <a:tabLst>
                <a:tab pos="5902325" algn="r"/>
              </a:tabLst>
              <a:defRPr/>
            </a:lvl2pPr>
            <a:lvl3pPr marL="180000">
              <a:spcAft>
                <a:spcPts val="900"/>
              </a:spcAft>
              <a:tabLst>
                <a:tab pos="5902325" algn="r"/>
              </a:tabLst>
              <a:defRPr b="1"/>
            </a:lvl3pPr>
            <a:lvl4pPr marL="360000">
              <a:spcAft>
                <a:spcPts val="900"/>
              </a:spcAft>
              <a:tabLst>
                <a:tab pos="5902325" algn="r"/>
              </a:tabLst>
              <a:defRPr/>
            </a:lvl4pPr>
            <a:lvl5pPr marL="360000">
              <a:spcAft>
                <a:spcPts val="900"/>
              </a:spcAft>
              <a:tabLst>
                <a:tab pos="5902325" algn="r"/>
              </a:tabLst>
              <a:defRPr b="1"/>
            </a:lvl5pPr>
            <a:lvl6pPr marL="180000">
              <a:spcAft>
                <a:spcPts val="600"/>
              </a:spcAft>
              <a:tabLst>
                <a:tab pos="5902325" algn="r"/>
              </a:tabLst>
              <a:defRPr sz="1600"/>
            </a:lvl6pPr>
            <a:lvl7pPr marL="180000">
              <a:spcAft>
                <a:spcPts val="600"/>
              </a:spcAft>
              <a:tabLst>
                <a:tab pos="5902325" algn="r"/>
              </a:tabLst>
              <a:defRPr sz="1600" b="1"/>
            </a:lvl7pPr>
            <a:lvl8pPr marL="360000">
              <a:spcAft>
                <a:spcPts val="600"/>
              </a:spcAft>
              <a:tabLst>
                <a:tab pos="5902325" algn="r"/>
              </a:tabLst>
              <a:defRPr sz="1600"/>
            </a:lvl8pPr>
            <a:lvl9pPr marL="360000">
              <a:spcAft>
                <a:spcPts val="600"/>
              </a:spcAft>
              <a:tabLst>
                <a:tab pos="5902325" algn="r"/>
              </a:tabLst>
              <a:defRPr sz="1600" b="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643747429"/>
      </p:ext>
    </p:extLst>
  </p:cSld>
  <p:clrMapOvr>
    <a:masterClrMapping/>
  </p:clrMapOvr>
  <p:extLst>
    <p:ext uri="{DCECCB84-F9BA-43D5-87BE-67443E8EF086}">
      <p15:sldGuideLst xmlns:p15="http://schemas.microsoft.com/office/powerpoint/2012/main">
        <p15:guide id="1" pos="259">
          <p15:clr>
            <a:srgbClr val="65CEFF"/>
          </p15:clr>
        </p15:guide>
        <p15:guide id="5" pos="3978">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guide id="19" pos="4248">
          <p15:clr>
            <a:srgbClr val="65CE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 Agenda">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6748236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ree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E73DB6A8-F91C-4B87-ACAA-19A2D5EA21E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43002918"/>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ree Content without logo">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p>
            <a:r>
              <a:rPr lang="en-US" dirty="0"/>
              <a:t>Click to edit Master title style</a:t>
            </a:r>
          </a:p>
        </p:txBody>
      </p:sp>
      <p:sp>
        <p:nvSpPr>
          <p:cNvPr id="9" name="Footer Placeholder">
            <a:extLst>
              <a:ext uri="{FF2B5EF4-FFF2-40B4-BE49-F238E27FC236}">
                <a16:creationId xmlns:a16="http://schemas.microsoft.com/office/drawing/2014/main" id="{8C6E0B19-DC70-4D19-9A56-05E87567F196}"/>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10" name="Slide Number Placeholder">
            <a:extLst>
              <a:ext uri="{FF2B5EF4-FFF2-40B4-BE49-F238E27FC236}">
                <a16:creationId xmlns:a16="http://schemas.microsoft.com/office/drawing/2014/main" id="{D3DF1D7C-B467-46E9-B036-83EC1DBE711C}"/>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spTree>
    <p:extLst>
      <p:ext uri="{BB962C8B-B14F-4D97-AF65-F5344CB8AC3E}">
        <p14:creationId xmlns:p14="http://schemas.microsoft.com/office/powerpoint/2010/main" val="2968626746"/>
      </p:ext>
    </p:extLst>
  </p:cSld>
  <p:clrMapOvr>
    <a:masterClrMapping/>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1219200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Full size picture</a:t>
            </a:r>
          </a:p>
        </p:txBody>
      </p:sp>
      <p:sp>
        <p:nvSpPr>
          <p:cNvPr id="2" name="Title">
            <a:extLst>
              <a:ext uri="{FF2B5EF4-FFF2-40B4-BE49-F238E27FC236}">
                <a16:creationId xmlns:a16="http://schemas.microsoft.com/office/drawing/2014/main" id="{3F142F7C-7BE3-40CB-8C53-6F7533073558}"/>
              </a:ext>
            </a:extLst>
          </p:cNvPr>
          <p:cNvSpPr>
            <a:spLocks noGrp="1"/>
          </p:cNvSpPr>
          <p:nvPr>
            <p:ph type="title" hasCustomPrompt="1"/>
          </p:nvPr>
        </p:nvSpPr>
        <p:spPr>
          <a:xfrm>
            <a:off x="1022400" y="1054100"/>
            <a:ext cx="9252000" cy="1491868"/>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009199822"/>
      </p:ext>
    </p:extLst>
  </p:cSld>
  <p:clrMapOvr>
    <a:masterClrMapping/>
  </p:clrMapOvr>
  <p:extLst>
    <p:ext uri="{DCECCB84-F9BA-43D5-87BE-67443E8EF086}">
      <p15:sldGuideLst xmlns:p15="http://schemas.microsoft.com/office/powerpoint/2012/main">
        <p15:guide id="1" pos="259" userDrawn="1">
          <p15:clr>
            <a:srgbClr val="65CEFF"/>
          </p15:clr>
        </p15:guide>
        <p15:guide id="9" pos="6472" userDrawn="1">
          <p15:clr>
            <a:srgbClr val="65CEFF"/>
          </p15:clr>
        </p15:guide>
        <p15:guide id="10" pos="7425" userDrawn="1">
          <p15:clr>
            <a:srgbClr val="65CEFF"/>
          </p15:clr>
        </p15:guide>
        <p15:guide id="12" orient="horz" pos="664"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image (Text spotlight)">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1CAAD1C1-677B-4ED7-96BE-27B1141D53D5}"/>
              </a:ext>
            </a:extLst>
          </p:cNvPr>
          <p:cNvSpPr>
            <a:spLocks noGrp="1"/>
          </p:cNvSpPr>
          <p:nvPr>
            <p:ph type="pic" sz="quarter" idx="12" hasCustomPrompt="1"/>
          </p:nvPr>
        </p:nvSpPr>
        <p:spPr>
          <a:xfrm>
            <a:off x="0" y="1"/>
            <a:ext cx="7611160" cy="6167438"/>
          </a:xfrm>
          <a:solidFill>
            <a:schemeClr val="accent1"/>
          </a:solidFill>
        </p:spPr>
        <p:txBody>
          <a:bodyPr lIns="144000" tIns="108000" rIns="144000" bIns="108000"/>
          <a:lstStyle>
            <a:lvl1pPr marL="0" indent="0">
              <a:buNone/>
              <a:defRPr>
                <a:solidFill>
                  <a:schemeClr val="bg1"/>
                </a:solidFill>
              </a:defRPr>
            </a:lvl1pPr>
          </a:lstStyle>
          <a:p>
            <a:r>
              <a:rPr lang="en-US" noProof="0" dirty="0"/>
              <a:t>Picture</a:t>
            </a:r>
          </a:p>
        </p:txBody>
      </p:sp>
      <p:sp>
        <p:nvSpPr>
          <p:cNvPr id="2" name="Title">
            <a:extLst>
              <a:ext uri="{FF2B5EF4-FFF2-40B4-BE49-F238E27FC236}">
                <a16:creationId xmlns:a16="http://schemas.microsoft.com/office/drawing/2014/main" id="{AFFC798E-B633-4D30-A7C1-DC796BD8887A}"/>
              </a:ext>
            </a:extLst>
          </p:cNvPr>
          <p:cNvSpPr>
            <a:spLocks noGrp="1"/>
          </p:cNvSpPr>
          <p:nvPr>
            <p:ph type="title" hasCustomPrompt="1"/>
          </p:nvPr>
        </p:nvSpPr>
        <p:spPr>
          <a:xfrm>
            <a:off x="1022400" y="1054100"/>
            <a:ext cx="6156275" cy="2215991"/>
          </a:xfrm>
          <a:noFill/>
        </p:spPr>
        <p:txBody>
          <a:bodyPr wrap="square" rIns="0" bIns="0" anchor="t">
            <a:spAutoFit/>
          </a:bodyPr>
          <a:lstStyle>
            <a:lvl1pPr marL="0">
              <a:lnSpc>
                <a:spcPct val="100000"/>
              </a:lnSpc>
              <a:defRPr sz="4800">
                <a:solidFill>
                  <a:schemeClr val="tx1"/>
                </a:solidFill>
              </a:defRPr>
            </a:lvl1pPr>
          </a:lstStyle>
          <a:p>
            <a:r>
              <a:rPr lang="en-US" dirty="0"/>
              <a:t>Click to edit </a:t>
            </a:r>
            <a:br>
              <a:rPr lang="en-US" dirty="0"/>
            </a:br>
            <a:r>
              <a:rPr lang="en-US" dirty="0"/>
              <a:t>Master title style</a:t>
            </a:r>
            <a:br>
              <a:rPr lang="en-US" dirty="0"/>
            </a:br>
            <a:r>
              <a:rPr lang="en-US" dirty="0"/>
              <a:t>3 lines</a:t>
            </a:r>
          </a:p>
        </p:txBody>
      </p:sp>
      <p:sp>
        <p:nvSpPr>
          <p:cNvPr id="3" name="Copy">
            <a:extLst>
              <a:ext uri="{FF2B5EF4-FFF2-40B4-BE49-F238E27FC236}">
                <a16:creationId xmlns:a16="http://schemas.microsoft.com/office/drawing/2014/main" id="{6F965802-E517-4CC3-99D7-1DA8BF1FB020}"/>
              </a:ext>
            </a:extLst>
          </p:cNvPr>
          <p:cNvSpPr>
            <a:spLocks noGrp="1"/>
          </p:cNvSpPr>
          <p:nvPr>
            <p:ph type="body" sz="quarter" idx="18"/>
          </p:nvPr>
        </p:nvSpPr>
        <p:spPr>
          <a:xfrm>
            <a:off x="8042400" y="1054100"/>
            <a:ext cx="3744000" cy="5113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Footer Placeholder">
            <a:extLst>
              <a:ext uri="{FF2B5EF4-FFF2-40B4-BE49-F238E27FC236}">
                <a16:creationId xmlns:a16="http://schemas.microsoft.com/office/drawing/2014/main" id="{F80D0117-50BB-4A8D-AD28-794FFDA35404}"/>
              </a:ext>
            </a:extLst>
          </p:cNvPr>
          <p:cNvSpPr>
            <a:spLocks noGrp="1"/>
          </p:cNvSpPr>
          <p:nvPr>
            <p:ph type="ftr" sz="quarter" idx="16"/>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79F3E7D3-5B15-444A-88AC-9161D47F12FD}"/>
              </a:ext>
            </a:extLst>
          </p:cNvPr>
          <p:cNvSpPr>
            <a:spLocks noGrp="1"/>
          </p:cNvSpPr>
          <p:nvPr>
            <p:ph type="sldNum" sz="quarter" idx="17"/>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30251D14-AF6A-4279-B0A9-69FD9519EA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14279886"/>
      </p:ext>
    </p:extLst>
  </p:cSld>
  <p:clrMapOvr>
    <a:masterClrMapping/>
  </p:clrMapOvr>
  <p:extLst>
    <p:ext uri="{DCECCB84-F9BA-43D5-87BE-67443E8EF086}">
      <p15:sldGuideLst xmlns:p15="http://schemas.microsoft.com/office/powerpoint/2012/main">
        <p15:guide id="1" pos="259" userDrawn="1">
          <p15:clr>
            <a:srgbClr val="65CEFF"/>
          </p15:clr>
        </p15:guide>
        <p15:guide id="2" pos="4522" userDrawn="1">
          <p15:clr>
            <a:srgbClr val="65CEFF"/>
          </p15:clr>
        </p15:guide>
        <p15:guide id="3" pos="4794" userDrawn="1">
          <p15:clr>
            <a:srgbClr val="65CEFF"/>
          </p15:clr>
        </p15:guide>
        <p15:guide id="4" pos="5066" userDrawn="1">
          <p15:clr>
            <a:srgbClr val="65CEFF"/>
          </p15:clr>
        </p15:guide>
        <p15:guide id="5" pos="6472" userDrawn="1">
          <p15:clr>
            <a:srgbClr val="65CEFF"/>
          </p15:clr>
        </p15:guide>
        <p15:guide id="6" pos="7425" userDrawn="1">
          <p15:clr>
            <a:srgbClr val="65CEFF"/>
          </p15:clr>
        </p15:guide>
        <p15:guide id="7" orient="horz" pos="302" userDrawn="1">
          <p15:clr>
            <a:srgbClr val="65CEFF"/>
          </p15:clr>
        </p15:guide>
        <p15:guide id="8" orient="horz" pos="664" userDrawn="1">
          <p15:clr>
            <a:srgbClr val="65CEFF"/>
          </p15:clr>
        </p15:guide>
        <p15:guide id="9" orient="horz" pos="891" userDrawn="1">
          <p15:clr>
            <a:srgbClr val="65CEFF"/>
          </p15:clr>
        </p15:guide>
        <p15:guide id="10" orient="horz" pos="3658" userDrawn="1">
          <p15:clr>
            <a:srgbClr val="65CEFF"/>
          </p15:clr>
        </p15:guide>
        <p15:guide id="11" orient="horz" pos="3885" userDrawn="1">
          <p15:clr>
            <a:srgbClr val="65CEFF"/>
          </p15:clr>
        </p15:guide>
        <p15:guide id="12" orient="horz" pos="4157" userDrawn="1">
          <p15:clr>
            <a:srgbClr val="65CE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bleed color Deep Blue (with key visual)">
    <p:bg>
      <p:bgRef idx="1001">
        <a:schemeClr val="bg2"/>
      </p:bgRef>
    </p:bg>
    <p:spTree>
      <p:nvGrpSpPr>
        <p:cNvPr id="1" name=""/>
        <p:cNvGrpSpPr/>
        <p:nvPr/>
      </p:nvGrpSpPr>
      <p:grpSpPr>
        <a:xfrm>
          <a:off x="0" y="0"/>
          <a:ext cx="0" cy="0"/>
          <a:chOff x="0" y="0"/>
          <a:chExt cx="0" cy="0"/>
        </a:xfrm>
      </p:grpSpPr>
      <p:pic>
        <p:nvPicPr>
          <p:cNvPr id="4" name="Cognisphere" descr="A picture containing fish, monitor, keyboard, computer&#10;&#10;Description automatically generated">
            <a:extLst>
              <a:ext uri="{FF2B5EF4-FFF2-40B4-BE49-F238E27FC236}">
                <a16:creationId xmlns:a16="http://schemas.microsoft.com/office/drawing/2014/main" id="{AE83F1C5-95B7-47C3-B837-8191D1E3972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51049182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4">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bleed color Deep Blue">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16495290-0795-4AB1-8AEA-2BB786783622}"/>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E8FC1C65-873A-4B8F-BB57-51EEBC35A1A9}"/>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0045345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4"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ull bleed color Gradient (with key visual)">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4" name="Cognisphere" descr="A picture containing sky, water, star&#10;&#10;Description automatically generated">
            <a:extLst>
              <a:ext uri="{FF2B5EF4-FFF2-40B4-BE49-F238E27FC236}">
                <a16:creationId xmlns:a16="http://schemas.microsoft.com/office/drawing/2014/main" id="{E2F7C1AE-8376-445B-98CD-DBE6E96E38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33338126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2526">
          <p15:clr>
            <a:srgbClr val="65CEFF"/>
          </p15:clr>
        </p15:guide>
        <p15:guide id="3" pos="2708">
          <p15:clr>
            <a:srgbClr val="65CEFF"/>
          </p15:clr>
        </p15:guide>
        <p15:guide id="4" pos="3705">
          <p15:clr>
            <a:srgbClr val="65CEFF"/>
          </p15:clr>
        </p15:guide>
        <p15:guide id="5" pos="3978">
          <p15:clr>
            <a:srgbClr val="65CEFF"/>
          </p15:clr>
        </p15:guide>
        <p15:guide id="7" pos="4975">
          <p15:clr>
            <a:srgbClr val="65CEFF"/>
          </p15:clr>
        </p15:guide>
        <p15:guide id="8" pos="5157">
          <p15:clr>
            <a:srgbClr val="65CEFF"/>
          </p15:clr>
        </p15:guide>
        <p15:guide id="9" pos="6472">
          <p15:clr>
            <a:srgbClr val="65CEFF"/>
          </p15:clr>
        </p15:guide>
        <p15:guide id="10" pos="7425">
          <p15:clr>
            <a:srgbClr val="65CEFF"/>
          </p15:clr>
        </p15:guide>
        <p15:guide id="11" orient="horz" pos="302">
          <p15:clr>
            <a:srgbClr val="65CEFF"/>
          </p15:clr>
        </p15:guide>
        <p15:guide id="12" orient="horz" pos="663">
          <p15:clr>
            <a:srgbClr val="65CEFF"/>
          </p15:clr>
        </p15:guide>
        <p15:guide id="13" orient="horz" pos="891">
          <p15:clr>
            <a:srgbClr val="65CEFF"/>
          </p15:clr>
        </p15:guide>
        <p15:guide id="14" orient="horz" pos="2206">
          <p15:clr>
            <a:srgbClr val="65CEFF"/>
          </p15:clr>
        </p15:guide>
        <p15:guide id="15" orient="horz" pos="2343">
          <p15:clr>
            <a:srgbClr val="65CEFF"/>
          </p15:clr>
        </p15:guide>
        <p15:guide id="16" orient="horz" pos="3658">
          <p15:clr>
            <a:srgbClr val="65CEFF"/>
          </p15:clr>
        </p15:guide>
        <p15:guide id="17" orient="horz" pos="3885">
          <p15:clr>
            <a:srgbClr val="65CEFF"/>
          </p15:clr>
        </p15:guide>
        <p15:guide id="18" orient="horz" pos="4157">
          <p15:clr>
            <a:srgbClr val="65CE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a:prstGeom prst="rect">
            <a:avLst/>
          </a:prstGeo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281359146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bleed color Gradien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CDB9E4A-37E0-45B2-BC93-C2EC503FB8F7}"/>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5" name="Footer Placeholder">
            <a:extLst>
              <a:ext uri="{FF2B5EF4-FFF2-40B4-BE49-F238E27FC236}">
                <a16:creationId xmlns:a16="http://schemas.microsoft.com/office/drawing/2014/main" id="{E4BECE54-DDA8-4D2C-8A02-4C8E3E1585E1}"/>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07B7E75B-80B4-49F8-AA70-A41C9D896853}"/>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7" name="Siemens Logo">
            <a:extLst>
              <a:ext uri="{FF2B5EF4-FFF2-40B4-BE49-F238E27FC236}">
                <a16:creationId xmlns:a16="http://schemas.microsoft.com/office/drawing/2014/main" id="{863976F1-B9C2-4217-A36A-7F1DCFF6EE2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1060832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3705" userDrawn="1">
          <p15:clr>
            <a:srgbClr val="65CEFF"/>
          </p15:clr>
        </p15:guide>
        <p15:guide id="5" pos="3978" userDrawn="1">
          <p15:clr>
            <a:srgbClr val="65CEFF"/>
          </p15:clr>
        </p15:guide>
        <p15:guide id="7" pos="4975" userDrawn="1">
          <p15:clr>
            <a:srgbClr val="65CEFF"/>
          </p15:clr>
        </p15:guide>
        <p15:guide id="8" pos="5157" userDrawn="1">
          <p15:clr>
            <a:srgbClr val="65CEFF"/>
          </p15:clr>
        </p15:guide>
        <p15:guide id="9" pos="6472" userDrawn="1">
          <p15:clr>
            <a:srgbClr val="65CEFF"/>
          </p15:clr>
        </p15:guide>
        <p15:guide id="10" pos="7425" userDrawn="1">
          <p15:clr>
            <a:srgbClr val="65CEFF"/>
          </p15:clr>
        </p15:guide>
        <p15:guide id="11" orient="horz" pos="302" userDrawn="1">
          <p15:clr>
            <a:srgbClr val="65CEFF"/>
          </p15:clr>
        </p15:guide>
        <p15:guide id="12" orient="horz" pos="663" userDrawn="1">
          <p15:clr>
            <a:srgbClr val="65CEFF"/>
          </p15:clr>
        </p15:guide>
        <p15:guide id="13" orient="horz" pos="891" userDrawn="1">
          <p15:clr>
            <a:srgbClr val="65CEFF"/>
          </p15:clr>
        </p15:guide>
        <p15:guide id="14" orient="horz" pos="2206" userDrawn="1">
          <p15:clr>
            <a:srgbClr val="65CEFF"/>
          </p15:clr>
        </p15:guide>
        <p15:guide id="15" orient="horz" pos="2343" userDrawn="1">
          <p15:clr>
            <a:srgbClr val="65CEFF"/>
          </p15:clr>
        </p15:guide>
        <p15:guide id="16" orient="horz" pos="3658" userDrawn="1">
          <p15:clr>
            <a:srgbClr val="65CEFF"/>
          </p15:clr>
        </p15:guide>
        <p15:guide id="17" orient="horz" pos="3885" userDrawn="1">
          <p15:clr>
            <a:srgbClr val="65CEFF"/>
          </p15:clr>
        </p15:guide>
        <p15:guide id="18" orient="horz" pos="4157" userDrawn="1">
          <p15:clr>
            <a:srgbClr val="65CE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object (small)">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719931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E519D384-FA09-4D60-95A8-589F157A93F4}"/>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7B1666FD-2258-443A-846C-6C7533C61D5C}"/>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91EB517C-C8FD-4E2E-B744-DB952E96B4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842942607"/>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6472" userDrawn="1">
          <p15:clr>
            <a:srgbClr val="65CEFF"/>
          </p15:clr>
        </p15:guide>
        <p15:guide id="4" pos="7425" userDrawn="1">
          <p15:clr>
            <a:srgbClr val="65CEFF"/>
          </p15:clr>
        </p15:guide>
        <p15:guide id="5" orient="horz" pos="302" userDrawn="1">
          <p15:clr>
            <a:srgbClr val="65CEFF"/>
          </p15:clr>
        </p15:guide>
        <p15:guide id="6" orient="horz" pos="664" userDrawn="1">
          <p15:clr>
            <a:srgbClr val="65CEFF"/>
          </p15:clr>
        </p15:guide>
        <p15:guide id="7" orient="horz" pos="891"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object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p>
            <a:r>
              <a:rPr lang="en-US"/>
              <a:t>Click to edit Master title style</a:t>
            </a:r>
          </a:p>
        </p:txBody>
      </p:sp>
      <p:sp>
        <p:nvSpPr>
          <p:cNvPr id="3" name="Copy">
            <a:extLst>
              <a:ext uri="{FF2B5EF4-FFF2-40B4-BE49-F238E27FC236}">
                <a16:creationId xmlns:a16="http://schemas.microsoft.com/office/drawing/2014/main" id="{9CE7E2D8-94E8-4FE6-93A5-924CA3EC5315}"/>
              </a:ext>
            </a:extLst>
          </p:cNvPr>
          <p:cNvSpPr>
            <a:spLocks noGrp="1"/>
          </p:cNvSpPr>
          <p:nvPr>
            <p:ph idx="1"/>
          </p:nvPr>
        </p:nvSpPr>
        <p:spPr>
          <a:xfrm>
            <a:off x="411162" y="1414800"/>
            <a:ext cx="113760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7367E6C0-4D2C-4C5F-86D8-A2CFF0EB3D6A}"/>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6" name="Slide Number Placeholder">
            <a:extLst>
              <a:ext uri="{FF2B5EF4-FFF2-40B4-BE49-F238E27FC236}">
                <a16:creationId xmlns:a16="http://schemas.microsoft.com/office/drawing/2014/main" id="{6F746812-65E3-4C09-AC38-B0CFE93C8A95}"/>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1907654598"/>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33A503D1-D234-4258-9A03-D858B10BA46D}"/>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21AA656B-0BAF-4B75-90BE-93CAC5946C0B}"/>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951439580"/>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2">
            <a:extLst>
              <a:ext uri="{FF2B5EF4-FFF2-40B4-BE49-F238E27FC236}">
                <a16:creationId xmlns:a16="http://schemas.microsoft.com/office/drawing/2014/main" id="{BF3FF41E-3844-4153-B955-A1F3E9EC1D30}"/>
              </a:ext>
            </a:extLst>
          </p:cNvPr>
          <p:cNvSpPr>
            <a:spLocks noGrp="1"/>
          </p:cNvSpPr>
          <p:nvPr>
            <p:ph sz="half" idx="2"/>
          </p:nvPr>
        </p:nvSpPr>
        <p:spPr>
          <a:xfrm>
            <a:off x="4298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3">
            <a:extLst>
              <a:ext uri="{FF2B5EF4-FFF2-40B4-BE49-F238E27FC236}">
                <a16:creationId xmlns:a16="http://schemas.microsoft.com/office/drawing/2014/main" id="{F020B491-E63A-4FB5-94ED-2BC31EB35C33}"/>
              </a:ext>
            </a:extLst>
          </p:cNvPr>
          <p:cNvSpPr>
            <a:spLocks noGrp="1"/>
          </p:cNvSpPr>
          <p:nvPr>
            <p:ph sz="half" idx="12"/>
          </p:nvPr>
        </p:nvSpPr>
        <p:spPr>
          <a:xfrm>
            <a:off x="8186400" y="1414800"/>
            <a:ext cx="3600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E613FA68-C74A-4621-9563-250388EBCC8B}"/>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F9117D9C-D502-472C-A3C8-FA9087A2EDCE}"/>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48910675"/>
      </p:ext>
    </p:extLst>
  </p:cSld>
  <p:clrMapOvr>
    <a:masterClrMapping/>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objects">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p:txBody>
          <a:bodyPr/>
          <a:lstStyle/>
          <a:p>
            <a:r>
              <a:rPr lang="en-US"/>
              <a:t>Click to edit Master title style</a:t>
            </a:r>
          </a:p>
        </p:txBody>
      </p:sp>
      <p:sp>
        <p:nvSpPr>
          <p:cNvPr id="3" name="Copy 1">
            <a:extLst>
              <a:ext uri="{FF2B5EF4-FFF2-40B4-BE49-F238E27FC236}">
                <a16:creationId xmlns:a16="http://schemas.microsoft.com/office/drawing/2014/main" id="{A8B1D58A-DC84-4573-957E-9BEA9AAB308E}"/>
              </a:ext>
            </a:extLst>
          </p:cNvPr>
          <p:cNvSpPr>
            <a:spLocks noGrp="1"/>
          </p:cNvSpPr>
          <p:nvPr>
            <p:ph sz="half" idx="1"/>
          </p:nvPr>
        </p:nvSpPr>
        <p:spPr>
          <a:xfrm>
            <a:off x="411162" y="1414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9" name="Copy 2">
            <a:extLst>
              <a:ext uri="{FF2B5EF4-FFF2-40B4-BE49-F238E27FC236}">
                <a16:creationId xmlns:a16="http://schemas.microsoft.com/office/drawing/2014/main" id="{2871E7F7-6A93-4406-8617-80D9CFF396A8}"/>
              </a:ext>
            </a:extLst>
          </p:cNvPr>
          <p:cNvSpPr>
            <a:spLocks noGrp="1"/>
          </p:cNvSpPr>
          <p:nvPr>
            <p:ph sz="half" idx="12"/>
          </p:nvPr>
        </p:nvSpPr>
        <p:spPr>
          <a:xfrm>
            <a:off x="411162" y="3718800"/>
            <a:ext cx="5470526"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4" name="Copy 3">
            <a:extLst>
              <a:ext uri="{FF2B5EF4-FFF2-40B4-BE49-F238E27FC236}">
                <a16:creationId xmlns:a16="http://schemas.microsoft.com/office/drawing/2014/main" id="{BF3FF41E-3844-4153-B955-A1F3E9EC1D30}"/>
              </a:ext>
            </a:extLst>
          </p:cNvPr>
          <p:cNvSpPr>
            <a:spLocks noGrp="1"/>
          </p:cNvSpPr>
          <p:nvPr>
            <p:ph sz="half" idx="2"/>
          </p:nvPr>
        </p:nvSpPr>
        <p:spPr>
          <a:xfrm>
            <a:off x="6315075" y="1414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2" name="Copy 4">
            <a:extLst>
              <a:ext uri="{FF2B5EF4-FFF2-40B4-BE49-F238E27FC236}">
                <a16:creationId xmlns:a16="http://schemas.microsoft.com/office/drawing/2014/main" id="{7AD3B9B1-3210-46C8-8222-A0E11719EB88}"/>
              </a:ext>
            </a:extLst>
          </p:cNvPr>
          <p:cNvSpPr>
            <a:spLocks noGrp="1"/>
          </p:cNvSpPr>
          <p:nvPr>
            <p:ph sz="half" idx="13"/>
          </p:nvPr>
        </p:nvSpPr>
        <p:spPr>
          <a:xfrm>
            <a:off x="6315075" y="3718800"/>
            <a:ext cx="5465763" cy="2088000"/>
          </a:xfrm>
          <a:prstGeom prst="rect">
            <a:avLst/>
          </a:prstGeom>
        </p:spPr>
        <p:txBody>
          <a:bodyPr>
            <a:no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1DF6F0C8-00D9-4034-B3CC-D376702BE1C8}"/>
              </a:ext>
            </a:extLst>
          </p:cNvPr>
          <p:cNvSpPr>
            <a:spLocks noGrp="1"/>
          </p:cNvSpPr>
          <p:nvPr>
            <p:ph type="ftr" sz="quarter" idx="14"/>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53D55964-F7E8-48E3-84D5-FE4FE835C563}"/>
              </a:ext>
            </a:extLst>
          </p:cNvPr>
          <p:cNvSpPr>
            <a:spLocks noGrp="1"/>
          </p:cNvSpPr>
          <p:nvPr>
            <p:ph type="sldNum" sz="quarter" idx="15"/>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6FCACBED-2537-4F3E-8D2C-E601410053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503860774"/>
      </p:ext>
    </p:extLst>
  </p:cSld>
  <p:clrMapOvr>
    <a:masterClrMapping/>
  </p:clrMapOvr>
  <p:extLst>
    <p:ext uri="{DCECCB84-F9BA-43D5-87BE-67443E8EF086}">
      <p15:sldGuideLst xmlns:p15="http://schemas.microsoft.com/office/powerpoint/2012/main">
        <p15:guide id="1" pos="259" userDrawn="1">
          <p15:clr>
            <a:srgbClr val="65CEFF"/>
          </p15:clr>
        </p15:guide>
        <p15:guide id="2" pos="3705" userDrawn="1">
          <p15:clr>
            <a:srgbClr val="65CEFF"/>
          </p15:clr>
        </p15:guide>
        <p15:guide id="3" pos="3978"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2206" userDrawn="1">
          <p15:clr>
            <a:srgbClr val="65CEFF"/>
          </p15:clr>
        </p15:guide>
        <p15:guide id="10" orient="horz" pos="2343"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s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68133C-15D2-4F33-802E-DF15E7891829}"/>
              </a:ext>
            </a:extLst>
          </p:cNvPr>
          <p:cNvSpPr>
            <a:spLocks noGrp="1"/>
          </p:cNvSpPr>
          <p:nvPr>
            <p:ph type="title"/>
          </p:nvPr>
        </p:nvSpPr>
        <p:spPr/>
        <p:txBody>
          <a:bodyPr/>
          <a:lstStyle/>
          <a:p>
            <a:r>
              <a:rPr lang="en-US"/>
              <a:t>Click to edit Master title style</a:t>
            </a:r>
          </a:p>
        </p:txBody>
      </p:sp>
      <p:sp>
        <p:nvSpPr>
          <p:cNvPr id="7" name="Picture Placeholder">
            <a:extLst>
              <a:ext uri="{FF2B5EF4-FFF2-40B4-BE49-F238E27FC236}">
                <a16:creationId xmlns:a16="http://schemas.microsoft.com/office/drawing/2014/main" id="{90866A30-329B-420B-B42B-2C69E0DE6D9B}"/>
              </a:ext>
            </a:extLst>
          </p:cNvPr>
          <p:cNvSpPr>
            <a:spLocks noGrp="1"/>
          </p:cNvSpPr>
          <p:nvPr>
            <p:ph type="pic" sz="quarter" idx="12"/>
          </p:nvPr>
        </p:nvSpPr>
        <p:spPr>
          <a:xfrm>
            <a:off x="411161" y="1414800"/>
            <a:ext cx="7199313" cy="4752000"/>
          </a:xfrm>
          <a:solidFill>
            <a:schemeClr val="bg2"/>
          </a:solidFill>
        </p:spPr>
        <p:txBody>
          <a:bodyPr>
            <a:noAutofit/>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Footer Placeholder">
            <a:extLst>
              <a:ext uri="{FF2B5EF4-FFF2-40B4-BE49-F238E27FC236}">
                <a16:creationId xmlns:a16="http://schemas.microsoft.com/office/drawing/2014/main" id="{33756E69-CA2F-47EC-9D32-CB09C4CD83F1}"/>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95022CCB-0484-488B-8637-222C3919B0F7}"/>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F468BE17-5D03-45C2-9D37-CF354AAA9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408848882"/>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s without logo (Spotligh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0C7B869-3095-4D4F-B832-8B6077991AA5}"/>
              </a:ext>
            </a:extLst>
          </p:cNvPr>
          <p:cNvSpPr>
            <a:spLocks noGrp="1"/>
          </p:cNvSpPr>
          <p:nvPr>
            <p:ph type="title"/>
          </p:nvPr>
        </p:nvSpPr>
        <p:spPr/>
        <p:txBody>
          <a:bodyPr/>
          <a:lstStyle/>
          <a:p>
            <a:r>
              <a:rPr lang="en-US"/>
              <a:t>Click to edit Master title style</a:t>
            </a:r>
          </a:p>
        </p:txBody>
      </p:sp>
      <p:sp>
        <p:nvSpPr>
          <p:cNvPr id="9" name="Picture Placeholder">
            <a:extLst>
              <a:ext uri="{FF2B5EF4-FFF2-40B4-BE49-F238E27FC236}">
                <a16:creationId xmlns:a16="http://schemas.microsoft.com/office/drawing/2014/main" id="{299C05E6-AE55-4C36-8543-1DA3751542EB}"/>
              </a:ext>
            </a:extLst>
          </p:cNvPr>
          <p:cNvSpPr>
            <a:spLocks noGrp="1"/>
          </p:cNvSpPr>
          <p:nvPr>
            <p:ph type="pic" sz="quarter" idx="12"/>
          </p:nvPr>
        </p:nvSpPr>
        <p:spPr>
          <a:xfrm>
            <a:off x="411163" y="1414800"/>
            <a:ext cx="7199311" cy="4752000"/>
          </a:xfrm>
          <a:solidFill>
            <a:schemeClr val="bg2"/>
          </a:solidFill>
        </p:spPr>
        <p:txBody>
          <a:bodyPr/>
          <a:lstStyle/>
          <a:p>
            <a:endParaRPr lang="en-US" dirty="0"/>
          </a:p>
        </p:txBody>
      </p:sp>
      <p:sp>
        <p:nvSpPr>
          <p:cNvPr id="4" name="Copy">
            <a:extLst>
              <a:ext uri="{FF2B5EF4-FFF2-40B4-BE49-F238E27FC236}">
                <a16:creationId xmlns:a16="http://schemas.microsoft.com/office/drawing/2014/main" id="{BF3FF41E-3844-4153-B955-A1F3E9EC1D30}"/>
              </a:ext>
            </a:extLst>
          </p:cNvPr>
          <p:cNvSpPr>
            <a:spLocks noGrp="1"/>
          </p:cNvSpPr>
          <p:nvPr>
            <p:ph sz="half" idx="2"/>
          </p:nvPr>
        </p:nvSpPr>
        <p:spPr>
          <a:xfrm>
            <a:off x="8043189" y="1414800"/>
            <a:ext cx="3744000" cy="47520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2BA12055-C879-45E9-A105-2B26D233C9D4}"/>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9AD82E40-8759-4AAC-B9F2-63E0F2C4CC7C}"/>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spTree>
    <p:extLst>
      <p:ext uri="{BB962C8B-B14F-4D97-AF65-F5344CB8AC3E}">
        <p14:creationId xmlns:p14="http://schemas.microsoft.com/office/powerpoint/2010/main" val="3664610299"/>
      </p:ext>
    </p:extLst>
  </p:cSld>
  <p:clrMapOvr>
    <a:masterClrMapping/>
  </p:clrMapOvr>
  <p:extLst>
    <p:ext uri="{DCECCB84-F9BA-43D5-87BE-67443E8EF086}">
      <p15:sldGuideLst xmlns:p15="http://schemas.microsoft.com/office/powerpoint/2012/main">
        <p15:guide id="1" pos="259" userDrawn="1">
          <p15:clr>
            <a:srgbClr val="65CEFF"/>
          </p15:clr>
        </p15:guide>
        <p15:guide id="2" pos="4794" userDrawn="1">
          <p15:clr>
            <a:srgbClr val="65CEFF"/>
          </p15:clr>
        </p15:guide>
        <p15:guide id="3" pos="5066" userDrawn="1">
          <p15:clr>
            <a:srgbClr val="65CEFF"/>
          </p15:clr>
        </p15:guide>
        <p15:guide id="4" pos="6472" userDrawn="1">
          <p15:clr>
            <a:srgbClr val="65CEFF"/>
          </p15:clr>
        </p15:guide>
        <p15:guide id="5" pos="7425" userDrawn="1">
          <p15:clr>
            <a:srgbClr val="65CEFF"/>
          </p15:clr>
        </p15:guide>
        <p15:guide id="6" orient="horz" pos="302" userDrawn="1">
          <p15:clr>
            <a:srgbClr val="65CEFF"/>
          </p15:clr>
        </p15:guide>
        <p15:guide id="7" orient="horz" pos="664" userDrawn="1">
          <p15:clr>
            <a:srgbClr val="65CEFF"/>
          </p15:clr>
        </p15:guide>
        <p15:guide id="8" orient="horz" pos="891" userDrawn="1">
          <p15:clr>
            <a:srgbClr val="65CEFF"/>
          </p15:clr>
        </p15:guide>
        <p15:guide id="9" orient="horz" pos="3658" userDrawn="1">
          <p15:clr>
            <a:srgbClr val="65CEFF"/>
          </p15:clr>
        </p15:guide>
        <p15:guide id="10" orient="horz" pos="3885" userDrawn="1">
          <p15:clr>
            <a:srgbClr val="65CEFF"/>
          </p15:clr>
        </p15:guide>
        <p15:guide id="11" orient="horz" pos="4157" userDrawn="1">
          <p15:clr>
            <a:srgbClr val="65CEFF"/>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ne table (larg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9C4633C1-8D3E-45A5-A522-817574663A85}"/>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6" name="Table Placeholder">
            <a:extLst>
              <a:ext uri="{FF2B5EF4-FFF2-40B4-BE49-F238E27FC236}">
                <a16:creationId xmlns:a16="http://schemas.microsoft.com/office/drawing/2014/main" id="{D41D1FE0-EDDA-47B8-BF1F-831D4733C32A}"/>
              </a:ext>
            </a:extLst>
          </p:cNvPr>
          <p:cNvSpPr>
            <a:spLocks noGrp="1"/>
          </p:cNvSpPr>
          <p:nvPr>
            <p:ph type="tbl" sz="quarter" idx="12"/>
          </p:nvPr>
        </p:nvSpPr>
        <p:spPr>
          <a:xfrm>
            <a:off x="404812" y="1414461"/>
            <a:ext cx="11376026" cy="4392000"/>
          </a:xfrm>
        </p:spPr>
        <p:txBody>
          <a:bodyPr/>
          <a:lstStyle/>
          <a:p>
            <a:endParaRPr lang="en-US" dirty="0"/>
          </a:p>
        </p:txBody>
      </p:sp>
      <p:sp>
        <p:nvSpPr>
          <p:cNvPr id="3" name="Footer Placeholder">
            <a:extLst>
              <a:ext uri="{FF2B5EF4-FFF2-40B4-BE49-F238E27FC236}">
                <a16:creationId xmlns:a16="http://schemas.microsoft.com/office/drawing/2014/main" id="{9CEA2FAD-1597-4F5C-878D-02CB854024F3}"/>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5" name="Slide Number Placeholder">
            <a:extLst>
              <a:ext uri="{FF2B5EF4-FFF2-40B4-BE49-F238E27FC236}">
                <a16:creationId xmlns:a16="http://schemas.microsoft.com/office/drawing/2014/main" id="{CE0A22CB-5E69-4817-B713-C02B97CF6B91}"/>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2EA6CE5F-6FF7-4E0A-AEB2-1A7C43CE05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912428891"/>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302" userDrawn="1">
          <p15:clr>
            <a:srgbClr val="65CEFF"/>
          </p15:clr>
        </p15:guide>
        <p15:guide id="5" orient="horz" pos="664" userDrawn="1">
          <p15:clr>
            <a:srgbClr val="65CEFF"/>
          </p15:clr>
        </p15:guide>
        <p15:guide id="6" orient="horz" pos="891" userDrawn="1">
          <p15:clr>
            <a:srgbClr val="65CEFF"/>
          </p15:clr>
        </p15:guide>
        <p15:guide id="7" orient="horz" pos="3658" userDrawn="1">
          <p15:clr>
            <a:srgbClr val="65CEFF"/>
          </p15:clr>
        </p15:guide>
        <p15:guide id="8" orient="horz" pos="3885" userDrawn="1">
          <p15:clr>
            <a:srgbClr val="65CEFF"/>
          </p15:clr>
        </p15:guide>
        <p15:guide id="9" orient="horz" pos="4157" userDrawn="1">
          <p15:clr>
            <a:srgbClr val="65CEFF"/>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rocess flow">
    <p:bg>
      <p:bgRef idx="1001">
        <a:schemeClr val="bg2"/>
      </p:bgRef>
    </p:bg>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F2A455C-53B1-4792-8EA9-F00926C48E39}"/>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py 1">
            <a:extLst>
              <a:ext uri="{FF2B5EF4-FFF2-40B4-BE49-F238E27FC236}">
                <a16:creationId xmlns:a16="http://schemas.microsoft.com/office/drawing/2014/main" id="{9CE7E2D8-94E8-4FE6-93A5-924CA3EC5315}"/>
              </a:ext>
            </a:extLst>
          </p:cNvPr>
          <p:cNvSpPr>
            <a:spLocks noGrp="1"/>
          </p:cNvSpPr>
          <p:nvPr>
            <p:ph idx="1"/>
          </p:nvPr>
        </p:nvSpPr>
        <p:spPr>
          <a:xfrm>
            <a:off x="411162"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Copy 2">
            <a:extLst>
              <a:ext uri="{FF2B5EF4-FFF2-40B4-BE49-F238E27FC236}">
                <a16:creationId xmlns:a16="http://schemas.microsoft.com/office/drawing/2014/main" id="{3AC3CE10-0C4B-4A11-BA76-8CAFED13661C}"/>
              </a:ext>
            </a:extLst>
          </p:cNvPr>
          <p:cNvSpPr>
            <a:spLocks noGrp="1"/>
          </p:cNvSpPr>
          <p:nvPr>
            <p:ph idx="13"/>
          </p:nvPr>
        </p:nvSpPr>
        <p:spPr>
          <a:xfrm>
            <a:off x="4299176" y="1414462"/>
            <a:ext cx="3600000" cy="4392000"/>
          </a:xfrm>
          <a:prstGeom prst="rect">
            <a:avLst/>
          </a:prstGeom>
          <a:ln w="19050">
            <a:solidFill>
              <a:schemeClr val="accent2"/>
            </a:solidFill>
          </a:ln>
        </p:spPr>
        <p:txBody>
          <a:bodyPr lIns="216000" tIns="144000" rIns="216000" bIns="144000">
            <a:noAutofit/>
          </a:bodyPr>
          <a:lstStyle>
            <a:lvl1pPr>
              <a:defRPr>
                <a:ln>
                  <a:noFill/>
                </a:ln>
              </a:defRPr>
            </a:lvl1pPr>
            <a:lvl2pPr>
              <a:buClr>
                <a:srgbClr val="00FFB9"/>
              </a:buClr>
              <a:defRPr>
                <a:ln>
                  <a:noFill/>
                </a:ln>
              </a:defRPr>
            </a:lvl2pPr>
            <a:lvl3pPr>
              <a:buClr>
                <a:srgbClr val="00FFB9"/>
              </a:buClr>
              <a:defRPr>
                <a:ln>
                  <a:noFill/>
                </a:ln>
              </a:defRPr>
            </a:lvl3pPr>
            <a:lvl4pPr>
              <a:buClr>
                <a:srgbClr val="00FFB9"/>
              </a:buClr>
              <a:defRPr>
                <a:ln>
                  <a:noFill/>
                </a:ln>
              </a:defRPr>
            </a:lvl4pPr>
            <a:lvl5pPr>
              <a:buClr>
                <a:srgbClr val="00FFB9"/>
              </a:buClr>
              <a:defRPr>
                <a:ln>
                  <a:noFill/>
                </a:ln>
              </a:defRPr>
            </a:lvl5pPr>
            <a:lvl6pPr>
              <a:buClr>
                <a:srgbClr val="00FFB9"/>
              </a:buClr>
              <a:defRPr>
                <a:ln>
                  <a:noFill/>
                </a:ln>
              </a:defRPr>
            </a:lvl6pPr>
            <a:lvl7pPr>
              <a:buClr>
                <a:srgbClr val="00FFB9"/>
              </a:buClr>
              <a:defRPr>
                <a:ln>
                  <a:noFill/>
                </a:ln>
              </a:defRPr>
            </a:lvl7pPr>
            <a:lvl8pPr>
              <a:buClr>
                <a:srgbClr val="00FFB9"/>
              </a:buClr>
              <a:defRPr>
                <a:ln>
                  <a:noFill/>
                </a:ln>
              </a:defRPr>
            </a:lvl8pPr>
            <a:lvl9pPr>
              <a:buClr>
                <a:srgbClr val="00FFB9"/>
              </a:buClr>
              <a:defRPr>
                <a:ln>
                  <a:noFill/>
                </a:ln>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0" name="Copy 3">
            <a:extLst>
              <a:ext uri="{FF2B5EF4-FFF2-40B4-BE49-F238E27FC236}">
                <a16:creationId xmlns:a16="http://schemas.microsoft.com/office/drawing/2014/main" id="{E840DCCC-8E77-40B8-B94B-A4D3A4D77826}"/>
              </a:ext>
            </a:extLst>
          </p:cNvPr>
          <p:cNvSpPr>
            <a:spLocks noGrp="1"/>
          </p:cNvSpPr>
          <p:nvPr>
            <p:ph idx="12"/>
          </p:nvPr>
        </p:nvSpPr>
        <p:spPr>
          <a:xfrm>
            <a:off x="8187189" y="1414462"/>
            <a:ext cx="3600000" cy="4392000"/>
          </a:xfrm>
          <a:prstGeom prst="rect">
            <a:avLst/>
          </a:prstGeom>
          <a:solidFill>
            <a:schemeClr val="tx2"/>
          </a:solidFill>
          <a:ln w="19050">
            <a:solidFill>
              <a:schemeClr val="tx1"/>
            </a:solidFill>
          </a:ln>
        </p:spPr>
        <p:txBody>
          <a:bodyPr lIns="216000" tIns="144000" rIns="216000" bIns="144000">
            <a:noAutofit/>
          </a:bodyPr>
          <a:lstStyle>
            <a:lvl1pP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vl6pPr>
              <a:buClr>
                <a:schemeClr val="accent1"/>
              </a:buClr>
              <a:defRPr>
                <a:solidFill>
                  <a:schemeClr val="bg1"/>
                </a:solidFill>
              </a:defRPr>
            </a:lvl6pPr>
            <a:lvl7pPr>
              <a:buClr>
                <a:schemeClr val="accent1"/>
              </a:buClr>
              <a:defRPr>
                <a:solidFill>
                  <a:schemeClr val="bg1"/>
                </a:solidFill>
              </a:defRPr>
            </a:lvl7pPr>
            <a:lvl8pPr>
              <a:buClr>
                <a:schemeClr val="accent1"/>
              </a:buClr>
              <a:defRPr>
                <a:solidFill>
                  <a:schemeClr val="bg1"/>
                </a:solidFill>
              </a:defRPr>
            </a:lvl8pPr>
            <a:lvl9pPr>
              <a:buClr>
                <a:schemeClr val="accent1"/>
              </a:buClr>
              <a:defRPr>
                <a:solidFill>
                  <a:schemeClr val="bg1"/>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Footer Placeholder">
            <a:extLst>
              <a:ext uri="{FF2B5EF4-FFF2-40B4-BE49-F238E27FC236}">
                <a16:creationId xmlns:a16="http://schemas.microsoft.com/office/drawing/2014/main" id="{91FCCEDD-7521-4BD5-8A32-A62DA6246709}"/>
              </a:ext>
            </a:extLst>
          </p:cNvPr>
          <p:cNvSpPr>
            <a:spLocks noGrp="1"/>
          </p:cNvSpPr>
          <p:nvPr>
            <p:ph type="ftr" sz="quarter" idx="14"/>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7" name="Slide Number Placeholder">
            <a:extLst>
              <a:ext uri="{FF2B5EF4-FFF2-40B4-BE49-F238E27FC236}">
                <a16:creationId xmlns:a16="http://schemas.microsoft.com/office/drawing/2014/main" id="{DC2AAE3E-7F56-4838-BCE7-6B966549F4DA}"/>
              </a:ext>
            </a:extLst>
          </p:cNvPr>
          <p:cNvSpPr>
            <a:spLocks noGrp="1"/>
          </p:cNvSpPr>
          <p:nvPr>
            <p:ph type="sldNum" sz="quarter" idx="15"/>
          </p:nvPr>
        </p:nvSpPr>
        <p:spPr/>
        <p:txBody>
          <a:bodyPr/>
          <a:lstStyle/>
          <a:p>
            <a:r>
              <a:rPr lang="en-US" dirty="0"/>
              <a:t>Page </a:t>
            </a:r>
            <a:fld id="{15EBE321-CBB1-4E91-BD14-37C8D44326FB}" type="slidenum">
              <a:rPr lang="en-US" smtClean="0"/>
              <a:pPr/>
              <a:t>‹#›</a:t>
            </a:fld>
            <a:endParaRPr lang="en-US" dirty="0"/>
          </a:p>
        </p:txBody>
      </p:sp>
      <p:pic>
        <p:nvPicPr>
          <p:cNvPr id="9" name="Siemens Logo">
            <a:extLst>
              <a:ext uri="{FF2B5EF4-FFF2-40B4-BE49-F238E27FC236}">
                <a16:creationId xmlns:a16="http://schemas.microsoft.com/office/drawing/2014/main" id="{E5DDD55C-5C17-4BCD-A9BB-FE8A69DC48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60158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2526" userDrawn="1">
          <p15:clr>
            <a:srgbClr val="65CEFF"/>
          </p15:clr>
        </p15:guide>
        <p15:guide id="3" pos="2708" userDrawn="1">
          <p15:clr>
            <a:srgbClr val="65CEFF"/>
          </p15:clr>
        </p15:guide>
        <p15:guide id="4" pos="4975" userDrawn="1">
          <p15:clr>
            <a:srgbClr val="65CEFF"/>
          </p15:clr>
        </p15:guide>
        <p15:guide id="5" pos="5157" userDrawn="1">
          <p15:clr>
            <a:srgbClr val="65CEFF"/>
          </p15:clr>
        </p15:guide>
        <p15:guide id="6" pos="6472" userDrawn="1">
          <p15:clr>
            <a:srgbClr val="65CEFF"/>
          </p15:clr>
        </p15:guide>
        <p15:guide id="7" pos="7425" userDrawn="1">
          <p15:clr>
            <a:srgbClr val="65CEFF"/>
          </p15:clr>
        </p15:guide>
        <p15:guide id="8" orient="horz" pos="302" userDrawn="1">
          <p15:clr>
            <a:srgbClr val="65CEFF"/>
          </p15:clr>
        </p15:guide>
        <p15:guide id="9" orient="horz" pos="664" userDrawn="1">
          <p15:clr>
            <a:srgbClr val="65CEFF"/>
          </p15:clr>
        </p15:guide>
        <p15:guide id="10" orient="horz" pos="891" userDrawn="1">
          <p15:clr>
            <a:srgbClr val="65CEFF"/>
          </p15:clr>
        </p15:guide>
        <p15:guide id="11" orient="horz" pos="3658" userDrawn="1">
          <p15:clr>
            <a:srgbClr val="65CEFF"/>
          </p15:clr>
        </p15:guide>
        <p15:guide id="12" orient="horz" pos="3885" userDrawn="1">
          <p15:clr>
            <a:srgbClr val="65CEFF"/>
          </p15:clr>
        </p15:guide>
        <p15:guide id="13" orient="horz" pos="4157" userDrawn="1">
          <p15:clr>
            <a:srgbClr val="65CE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a:prstGeom prst="rect">
            <a:avLst/>
          </a:prstGeo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1654260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760" cy="4104000"/>
          </a:xfrm>
        </p:spPr>
        <p:txBody>
          <a:bodyPr>
            <a:noAutofit/>
          </a:bodyPr>
          <a:lstStyle>
            <a:lvl1pPr marL="0">
              <a:lnSpc>
                <a:spcPct val="110000"/>
              </a:lnSpc>
              <a:spcAft>
                <a:spcPts val="0"/>
              </a:spcAft>
              <a:defRPr sz="4800" b="0">
                <a:solidFill>
                  <a:schemeClr val="tx2"/>
                </a:solidFill>
              </a:defRPr>
            </a:lvl1pPr>
            <a:lvl2pPr marL="36000" indent="0">
              <a:lnSpc>
                <a:spcPct val="110000"/>
              </a:lnSpc>
              <a:spcBef>
                <a:spcPts val="600"/>
              </a:spcBef>
              <a:spcAft>
                <a:spcPts val="0"/>
              </a:spcAft>
              <a:buNone/>
              <a:defRPr sz="1800">
                <a:solidFill>
                  <a:schemeClr val="tx1"/>
                </a:solidFill>
              </a:defRPr>
            </a:lvl2pPr>
            <a:lvl3pPr marL="36000" indent="0">
              <a:lnSpc>
                <a:spcPct val="110000"/>
              </a:lnSpc>
              <a:spcBef>
                <a:spcPts val="600"/>
              </a:spcBef>
              <a:spcAft>
                <a:spcPts val="0"/>
              </a:spcAft>
              <a:buNone/>
              <a:defRPr sz="1800">
                <a:solidFill>
                  <a:schemeClr val="accent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2" name="Quote marks">
            <a:extLst>
              <a:ext uri="{FF2B5EF4-FFF2-40B4-BE49-F238E27FC236}">
                <a16:creationId xmlns:a16="http://schemas.microsoft.com/office/drawing/2014/main" id="{58EF2AB0-A78A-44C9-9A7D-F20D9ED854E0}"/>
              </a:ext>
            </a:extLst>
          </p:cNvPr>
          <p:cNvSpPr/>
          <p:nvPr/>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6AEDD147-ACC0-4A9C-9043-90612765C0FA}"/>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4131F54F-C70B-4435-91E6-F995F83E6C69}"/>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263419937"/>
      </p:ext>
    </p:extLst>
  </p:cSld>
  <p:clrMapOvr>
    <a:masterClrMapping/>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2206" userDrawn="1">
          <p15:clr>
            <a:srgbClr val="65CEFF"/>
          </p15:clr>
        </p15:guide>
        <p15:guide id="7" orient="horz" pos="2343" userDrawn="1">
          <p15:clr>
            <a:srgbClr val="65CEFF"/>
          </p15:clr>
        </p15:guide>
        <p15:guide id="8" orient="horz" pos="3658" userDrawn="1">
          <p15:clr>
            <a:srgbClr val="65CEFF"/>
          </p15:clr>
        </p15:guide>
        <p15:guide id="9" orient="horz" pos="3885" userDrawn="1">
          <p15:clr>
            <a:srgbClr val="65CEFF"/>
          </p15:clr>
        </p15:guide>
        <p15:guide id="10" orient="horz" pos="4157" userDrawn="1">
          <p15:clr>
            <a:srgbClr val="65CEFF"/>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dark">
    <p:bg>
      <p:bgPr>
        <a:solidFill>
          <a:schemeClr val="bg2"/>
        </a:solidFill>
        <a:effectLst/>
      </p:bgPr>
    </p:bg>
    <p:spTree>
      <p:nvGrpSpPr>
        <p:cNvPr id="1" name=""/>
        <p:cNvGrpSpPr/>
        <p:nvPr/>
      </p:nvGrpSpPr>
      <p:grpSpPr>
        <a:xfrm>
          <a:off x="0" y="0"/>
          <a:ext cx="0" cy="0"/>
          <a:chOff x="0" y="0"/>
          <a:chExt cx="0" cy="0"/>
        </a:xfrm>
      </p:grpSpPr>
      <p:sp>
        <p:nvSpPr>
          <p:cNvPr id="7" name="Copy">
            <a:extLst>
              <a:ext uri="{FF2B5EF4-FFF2-40B4-BE49-F238E27FC236}">
                <a16:creationId xmlns:a16="http://schemas.microsoft.com/office/drawing/2014/main" id="{9E21D6DF-C9DB-4F02-863A-C5513347A27E}"/>
              </a:ext>
            </a:extLst>
          </p:cNvPr>
          <p:cNvSpPr>
            <a:spLocks noGrp="1"/>
          </p:cNvSpPr>
          <p:nvPr>
            <p:ph type="body" sz="quarter" idx="12" hasCustomPrompt="1"/>
          </p:nvPr>
        </p:nvSpPr>
        <p:spPr>
          <a:xfrm>
            <a:off x="1022400" y="1702799"/>
            <a:ext cx="9252000" cy="4104000"/>
          </a:xfrm>
        </p:spPr>
        <p:txBody>
          <a:bodyPr>
            <a:noAutofit/>
          </a:bodyPr>
          <a:lstStyle>
            <a:lvl1pPr marL="0">
              <a:lnSpc>
                <a:spcPct val="110000"/>
              </a:lnSpc>
              <a:spcAft>
                <a:spcPts val="0"/>
              </a:spcAft>
              <a:defRPr sz="4800" b="0">
                <a:solidFill>
                  <a:schemeClr val="tx1"/>
                </a:solidFill>
              </a:defRPr>
            </a:lvl1pPr>
            <a:lvl2pPr marL="36000" indent="0">
              <a:lnSpc>
                <a:spcPct val="110000"/>
              </a:lnSpc>
              <a:spcBef>
                <a:spcPts val="600"/>
              </a:spcBef>
              <a:spcAft>
                <a:spcPts val="0"/>
              </a:spcAft>
              <a:buNone/>
              <a:defRPr sz="1800"/>
            </a:lvl2pPr>
            <a:lvl3pPr marL="36000" indent="0">
              <a:lnSpc>
                <a:spcPct val="110000"/>
              </a:lnSpc>
              <a:spcBef>
                <a:spcPts val="600"/>
              </a:spcBef>
              <a:spcAft>
                <a:spcPts val="0"/>
              </a:spcAft>
              <a:buNone/>
              <a:defRPr sz="1800">
                <a:solidFill>
                  <a:schemeClr val="tx1"/>
                </a:solidFill>
              </a:defRPr>
            </a:lvl3pPr>
            <a:lvl4pPr marL="0" indent="0">
              <a:lnSpc>
                <a:spcPct val="110000"/>
              </a:lnSpc>
              <a:spcAft>
                <a:spcPts val="0"/>
              </a:spcAft>
              <a:buNone/>
              <a:defRPr sz="4800"/>
            </a:lvl4pPr>
            <a:lvl5pPr marL="0" indent="0">
              <a:lnSpc>
                <a:spcPct val="110000"/>
              </a:lnSpc>
              <a:spcAft>
                <a:spcPts val="0"/>
              </a:spcAft>
              <a:buNone/>
              <a:defRPr sz="4800"/>
            </a:lvl5pPr>
          </a:lstStyle>
          <a:p>
            <a:pPr lvl="0"/>
            <a:r>
              <a:rPr lang="en-US" dirty="0"/>
              <a:t>Please insert quote here</a:t>
            </a:r>
          </a:p>
          <a:p>
            <a:pPr lvl="1"/>
            <a:r>
              <a:rPr lang="en-US" dirty="0"/>
              <a:t>Name, Author</a:t>
            </a:r>
          </a:p>
        </p:txBody>
      </p:sp>
      <p:sp>
        <p:nvSpPr>
          <p:cNvPr id="11" name="Quote marks">
            <a:extLst>
              <a:ext uri="{FF2B5EF4-FFF2-40B4-BE49-F238E27FC236}">
                <a16:creationId xmlns:a16="http://schemas.microsoft.com/office/drawing/2014/main" id="{916E4245-F21C-4EAB-8B26-FEA21C26067F}"/>
              </a:ext>
            </a:extLst>
          </p:cNvPr>
          <p:cNvSpPr/>
          <p:nvPr userDrawn="1"/>
        </p:nvSpPr>
        <p:spPr>
          <a:xfrm>
            <a:off x="1058400" y="766763"/>
            <a:ext cx="907891" cy="647700"/>
          </a:xfrm>
          <a:custGeom>
            <a:avLst/>
            <a:gdLst>
              <a:gd name="connsiteX0" fmla="*/ 0 w 2619164"/>
              <a:gd name="connsiteY0" fmla="*/ 1868543 h 1868542"/>
              <a:gd name="connsiteX1" fmla="*/ 742610 w 2619164"/>
              <a:gd name="connsiteY1" fmla="*/ 0 h 1868542"/>
              <a:gd name="connsiteX2" fmla="*/ 1318210 w 2619164"/>
              <a:gd name="connsiteY2" fmla="*/ 0 h 1868542"/>
              <a:gd name="connsiteX3" fmla="*/ 742610 w 2619164"/>
              <a:gd name="connsiteY3" fmla="*/ 1868543 h 1868542"/>
              <a:gd name="connsiteX4" fmla="*/ 0 w 2619164"/>
              <a:gd name="connsiteY4" fmla="*/ 1868543 h 1868542"/>
              <a:gd name="connsiteX5" fmla="*/ 1300954 w 2619164"/>
              <a:gd name="connsiteY5" fmla="*/ 1868543 h 1868542"/>
              <a:gd name="connsiteX6" fmla="*/ 2043564 w 2619164"/>
              <a:gd name="connsiteY6" fmla="*/ 0 h 1868542"/>
              <a:gd name="connsiteX7" fmla="*/ 2619164 w 2619164"/>
              <a:gd name="connsiteY7" fmla="*/ 0 h 1868542"/>
              <a:gd name="connsiteX8" fmla="*/ 2043564 w 2619164"/>
              <a:gd name="connsiteY8" fmla="*/ 1868543 h 1868542"/>
              <a:gd name="connsiteX9" fmla="*/ 1300954 w 2619164"/>
              <a:gd name="connsiteY9" fmla="*/ 1868543 h 1868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164" h="1868542">
                <a:moveTo>
                  <a:pt x="0" y="1868543"/>
                </a:moveTo>
                <a:lnTo>
                  <a:pt x="742610" y="0"/>
                </a:lnTo>
                <a:lnTo>
                  <a:pt x="1318210" y="0"/>
                </a:lnTo>
                <a:lnTo>
                  <a:pt x="742610" y="1868543"/>
                </a:lnTo>
                <a:lnTo>
                  <a:pt x="0" y="1868543"/>
                </a:lnTo>
                <a:close/>
                <a:moveTo>
                  <a:pt x="1300954" y="1868543"/>
                </a:moveTo>
                <a:lnTo>
                  <a:pt x="2043564" y="0"/>
                </a:lnTo>
                <a:lnTo>
                  <a:pt x="2619164" y="0"/>
                </a:lnTo>
                <a:lnTo>
                  <a:pt x="2043564" y="1868543"/>
                </a:lnTo>
                <a:lnTo>
                  <a:pt x="1300954" y="1868543"/>
                </a:lnTo>
                <a:close/>
              </a:path>
            </a:pathLst>
          </a:custGeom>
          <a:gradFill>
            <a:gsLst>
              <a:gs pos="0">
                <a:srgbClr val="00FFB9"/>
              </a:gs>
              <a:gs pos="100000">
                <a:srgbClr val="00E6DC"/>
              </a:gs>
            </a:gsLst>
            <a:lin ang="5400000" scaled="1"/>
          </a:gradFill>
          <a:ln w="61580" cap="flat">
            <a:noFill/>
            <a:prstDash val="solid"/>
            <a:miter/>
          </a:ln>
        </p:spPr>
        <p:txBody>
          <a:bodyPr rtlCol="0" anchor="ctr"/>
          <a:lstStyle/>
          <a:p>
            <a:endParaRPr lang="en-US" dirty="0"/>
          </a:p>
        </p:txBody>
      </p:sp>
      <p:sp>
        <p:nvSpPr>
          <p:cNvPr id="2" name="Footer Placeholder">
            <a:extLst>
              <a:ext uri="{FF2B5EF4-FFF2-40B4-BE49-F238E27FC236}">
                <a16:creationId xmlns:a16="http://schemas.microsoft.com/office/drawing/2014/main" id="{EC4F35EF-AC94-4800-9CB7-CA49CAFDD249}"/>
              </a:ext>
            </a:extLst>
          </p:cNvPr>
          <p:cNvSpPr>
            <a:spLocks noGrp="1"/>
          </p:cNvSpPr>
          <p:nvPr>
            <p:ph type="ftr" sz="quarter" idx="13"/>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CCC7FBE7-01B9-4EC8-8BE1-F416F7C5B7AA}"/>
              </a:ext>
            </a:extLst>
          </p:cNvPr>
          <p:cNvSpPr>
            <a:spLocks noGrp="1"/>
          </p:cNvSpPr>
          <p:nvPr>
            <p:ph type="sldNum" sz="quarter" idx="14"/>
          </p:nvPr>
        </p:nvSpPr>
        <p:spPr/>
        <p:txBody>
          <a:bodyPr/>
          <a:lstStyle/>
          <a:p>
            <a:r>
              <a:rPr lang="en-US" dirty="0"/>
              <a:t>Page </a:t>
            </a:r>
            <a:fld id="{15EBE321-CBB1-4E91-BD14-37C8D44326FB}" type="slidenum">
              <a:rPr lang="en-US" smtClean="0"/>
              <a:pPr/>
              <a:t>‹#›</a:t>
            </a:fld>
            <a:endParaRPr lang="en-US" dirty="0"/>
          </a:p>
        </p:txBody>
      </p:sp>
      <p:pic>
        <p:nvPicPr>
          <p:cNvPr id="8" name="Siemens Logo">
            <a:extLst>
              <a:ext uri="{FF2B5EF4-FFF2-40B4-BE49-F238E27FC236}">
                <a16:creationId xmlns:a16="http://schemas.microsoft.com/office/drawing/2014/main" id="{AF2E271F-5AF7-408E-9752-03D1D6448E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24605121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91" userDrawn="1">
          <p15:clr>
            <a:srgbClr val="65CEFF"/>
          </p15:clr>
        </p15:guide>
        <p15:guide id="5" orient="horz" pos="1073" userDrawn="1">
          <p15:clr>
            <a:srgbClr val="65CEFF"/>
          </p15:clr>
        </p15:guide>
        <p15:guide id="6" orient="horz" pos="3658" userDrawn="1">
          <p15:clr>
            <a:srgbClr val="65CEFF"/>
          </p15:clr>
        </p15:guide>
        <p15:guide id="7" orient="horz" pos="3885" userDrawn="1">
          <p15:clr>
            <a:srgbClr val="65CEFF"/>
          </p15:clr>
        </p15:guide>
        <p15:guide id="8" orient="horz" pos="4157" userDrawn="1">
          <p15:clr>
            <a:srgbClr val="65CEFF"/>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tement light">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1538"/>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39F9E844-3827-4B6C-9CB5-13C9A70DCD4D}"/>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D52C2AF7-8539-453F-BD56-35B696DB2073}"/>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F8D833B7-9866-4D2D-AEB7-012D6DDE2A3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5188" y="6418800"/>
            <a:ext cx="1152000" cy="183168"/>
          </a:xfrm>
          <a:prstGeom prst="rect">
            <a:avLst/>
          </a:prstGeom>
        </p:spPr>
      </p:pic>
    </p:spTree>
    <p:extLst>
      <p:ext uri="{BB962C8B-B14F-4D97-AF65-F5344CB8AC3E}">
        <p14:creationId xmlns:p14="http://schemas.microsoft.com/office/powerpoint/2010/main" val="271878887"/>
      </p:ext>
    </p:extLst>
  </p:cSld>
  <p:clrMapOvr>
    <a:masterClrMapping/>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801">
          <p15:clr>
            <a:srgbClr val="65CEFF"/>
          </p15:clr>
        </p15:guide>
        <p15:guide id="5" orient="horz" pos="3658">
          <p15:clr>
            <a:srgbClr val="65CEFF"/>
          </p15:clr>
        </p15:guide>
        <p15:guide id="6" orient="horz" pos="4157">
          <p15:clr>
            <a:srgbClr val="65CEFF"/>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tatement dark">
    <p:bg>
      <p:bgRef idx="1001">
        <a:schemeClr val="bg2"/>
      </p:bgRef>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9939C22-A735-46A9-A277-A4B1B330F31C}"/>
              </a:ext>
            </a:extLst>
          </p:cNvPr>
          <p:cNvSpPr>
            <a:spLocks noGrp="1"/>
          </p:cNvSpPr>
          <p:nvPr>
            <p:ph type="title"/>
          </p:nvPr>
        </p:nvSpPr>
        <p:spPr>
          <a:xfrm>
            <a:off x="986400" y="1270799"/>
            <a:ext cx="10800000" cy="4536000"/>
          </a:xfrm>
        </p:spPr>
        <p:txBody>
          <a:bodyPr lIns="0" tIns="0" rIns="0" bIns="0" anchor="t">
            <a:noAutofit/>
          </a:bodyPr>
          <a:lstStyle>
            <a:lvl1pPr>
              <a:lnSpc>
                <a:spcPct val="90000"/>
              </a:lnSpc>
              <a:defRPr sz="8000">
                <a:gradFill>
                  <a:gsLst>
                    <a:gs pos="0">
                      <a:schemeClr val="accent2"/>
                    </a:gs>
                    <a:gs pos="100000">
                      <a:schemeClr val="accent3"/>
                    </a:gs>
                  </a:gsLst>
                  <a:lin ang="0" scaled="1"/>
                </a:gradFill>
              </a:defRPr>
            </a:lvl1pPr>
          </a:lstStyle>
          <a:p>
            <a:r>
              <a:rPr lang="en-US" dirty="0"/>
              <a:t>Click to edit Master title style</a:t>
            </a:r>
          </a:p>
        </p:txBody>
      </p:sp>
      <p:sp>
        <p:nvSpPr>
          <p:cNvPr id="2" name="Footer Placeholder">
            <a:extLst>
              <a:ext uri="{FF2B5EF4-FFF2-40B4-BE49-F238E27FC236}">
                <a16:creationId xmlns:a16="http://schemas.microsoft.com/office/drawing/2014/main" id="{09BD8BE5-BFF2-469D-8B93-9556FCC45CF1}"/>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3" name="Slide Number Placeholder">
            <a:extLst>
              <a:ext uri="{FF2B5EF4-FFF2-40B4-BE49-F238E27FC236}">
                <a16:creationId xmlns:a16="http://schemas.microsoft.com/office/drawing/2014/main" id="{F9372441-FA7E-4481-BBC2-24CB6D3017C8}"/>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4" name="Siemens Logo">
            <a:extLst>
              <a:ext uri="{FF2B5EF4-FFF2-40B4-BE49-F238E27FC236}">
                <a16:creationId xmlns:a16="http://schemas.microsoft.com/office/drawing/2014/main" id="{0EF6BB07-4F4E-4859-9572-DA63E35B93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13164166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801"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3" y="1234800"/>
            <a:ext cx="9863237" cy="1162523"/>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40000">
              <a:defRPr sz="8000">
                <a:solidFill>
                  <a:schemeClr val="tx1"/>
                </a:solidFill>
              </a:defRPr>
            </a:lvl1pPr>
          </a:lstStyle>
          <a:p>
            <a:r>
              <a:rPr lang="en-US" dirty="0"/>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4"/>
            <a:ext cx="9216000" cy="3409751"/>
          </a:xfrm>
          <a:prstGeom prst="rect">
            <a:avLst/>
          </a:prstGeom>
        </p:spPr>
        <p:txBody>
          <a:bodyPr tIns="108000">
            <a:noAutofit/>
          </a:bodyPr>
          <a:lstStyle>
            <a:lvl1pPr marL="0" indent="0" algn="l">
              <a:spcAft>
                <a:spcPts val="0"/>
              </a:spcAft>
              <a:buNone/>
              <a:defRPr sz="1400">
                <a:solidFill>
                  <a:schemeClr val="tx1"/>
                </a:solidFill>
              </a:defRPr>
            </a:lvl1pPr>
            <a:lvl2pPr marL="0" indent="0" algn="l">
              <a:spcBef>
                <a:spcPts val="600"/>
              </a:spcBef>
              <a:spcAft>
                <a:spcPts val="0"/>
              </a:spcAft>
              <a:buFont typeface="Arial" panose="020B0604020202020204" pitchFamily="34" charset="0"/>
              <a:buNone/>
              <a:defRPr sz="1400" b="1"/>
            </a:lvl2pPr>
            <a:lvl3pPr marL="180000" indent="-180000" algn="l">
              <a:spcAft>
                <a:spcPts val="0"/>
              </a:spcAft>
              <a:buFont typeface="Arial" panose="020B0604020202020204" pitchFamily="34" charset="0"/>
              <a:buChar char="•"/>
              <a:defRPr sz="1400" b="0"/>
            </a:lvl3pPr>
            <a:lvl4pPr marL="360000" indent="-180000" algn="l">
              <a:spcAft>
                <a:spcPts val="0"/>
              </a:spcAft>
              <a:buFont typeface="Arial" panose="020B0604020202020204" pitchFamily="34" charset="0"/>
              <a:buChar char="•"/>
              <a:defRPr sz="1400"/>
            </a:lvl4pPr>
            <a:lvl5pPr marL="360000" indent="-180000" algn="l">
              <a:spcAft>
                <a:spcPts val="0"/>
              </a:spcAft>
              <a:buFont typeface="Arial" panose="020B0604020202020204" pitchFamily="34" charset="0"/>
              <a:buChar char="•"/>
              <a:defRPr sz="1400" b="1"/>
            </a:lvl5pPr>
            <a:lvl6pPr marL="540000" indent="-180000" algn="l">
              <a:spcAft>
                <a:spcPts val="0"/>
              </a:spcAft>
              <a:buFont typeface="Arial" panose="020B0604020202020204" pitchFamily="34" charset="0"/>
              <a:buChar char="•"/>
              <a:defRPr sz="1400"/>
            </a:lvl6pPr>
            <a:lvl7pPr marL="540000" indent="-180000" algn="l">
              <a:spcAft>
                <a:spcPts val="0"/>
              </a:spcAft>
              <a:buFont typeface="Arial" panose="020B0604020202020204" pitchFamily="34" charset="0"/>
              <a:buChar char="•"/>
              <a:defRPr sz="1400" b="1"/>
            </a:lvl7pPr>
            <a:lvl8pPr marL="720000" indent="-180000" algn="l">
              <a:spcAft>
                <a:spcPts val="0"/>
              </a:spcAft>
              <a:buFont typeface="Arial" panose="020B0604020202020204" pitchFamily="34" charset="0"/>
              <a:buChar char="•"/>
              <a:defRPr sz="1400"/>
            </a:lvl8pPr>
            <a:lvl9pPr marL="720000" indent="-180000" algn="l">
              <a:spcAft>
                <a:spcPts val="0"/>
              </a:spcAft>
              <a:buFont typeface="Arial" panose="020B0604020202020204" pitchFamily="34" charset="0"/>
              <a:buChar char="•"/>
              <a:defRPr sz="1400" b="1"/>
            </a:lvl9pPr>
          </a:lstStyle>
          <a:p>
            <a:pPr lvl="0"/>
            <a:r>
              <a:rPr lang="en-US" dirty="0"/>
              <a:t>Click to edit the contact</a:t>
            </a:r>
          </a:p>
          <a:p>
            <a:pPr lvl="1"/>
            <a:r>
              <a:rPr lang="en-US" dirty="0"/>
              <a:t>Name etc.</a:t>
            </a:r>
          </a:p>
          <a:p>
            <a:pPr lvl="2"/>
            <a:r>
              <a:rPr lang="en-US" dirty="0"/>
              <a:t>Department etc.</a:t>
            </a:r>
          </a:p>
          <a:p>
            <a:pPr lvl="3"/>
            <a:r>
              <a:rPr lang="en-US" dirty="0"/>
              <a:t>subchapter</a:t>
            </a:r>
          </a:p>
          <a:p>
            <a:pPr lvl="4"/>
            <a:r>
              <a:rPr lang="en-US" dirty="0"/>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a:xfrm>
            <a:off x="1059160" y="6310800"/>
            <a:ext cx="9216000" cy="547200"/>
          </a:xfrm>
          <a:prstGeom prst="rect">
            <a:avLst/>
          </a:prstGeom>
        </p:spPr>
        <p:txBody>
          <a:bodyPr/>
          <a:lstStyle/>
          <a:p>
            <a:pPr>
              <a:lnSpc>
                <a:spcPct val="100000"/>
              </a:lnSpc>
            </a:pPr>
            <a:r>
              <a:rPr lang="en-US" dirty="0"/>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dirty="0"/>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41007990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userDrawn="1">
          <p15:clr>
            <a:srgbClr val="65CEFF"/>
          </p15:clr>
        </p15:guide>
        <p15:guide id="2" pos="6472" userDrawn="1">
          <p15:clr>
            <a:srgbClr val="65CEFF"/>
          </p15:clr>
        </p15:guide>
        <p15:guide id="3" pos="7425" userDrawn="1">
          <p15:clr>
            <a:srgbClr val="65CEFF"/>
          </p15:clr>
        </p15:guide>
        <p15:guide id="4" orient="horz" pos="778" userDrawn="1">
          <p15:clr>
            <a:srgbClr val="65CEFF"/>
          </p15:clr>
        </p15:guide>
        <p15:guide id="5" orient="horz" pos="3658" userDrawn="1">
          <p15:clr>
            <a:srgbClr val="65CEFF"/>
          </p15:clr>
        </p15:guide>
        <p15:guide id="6" orient="horz" pos="4157" userDrawn="1">
          <p15:clr>
            <a:srgbClr val="65CEFF"/>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1"/>
            <a:ext cx="1219200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3" name="Title 2">
            <a:extLst>
              <a:ext uri="{FF2B5EF4-FFF2-40B4-BE49-F238E27FC236}">
                <a16:creationId xmlns:a16="http://schemas.microsoft.com/office/drawing/2014/main" id="{13AD98BD-F969-46D7-91B3-158DF3B95B56}"/>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dirty="0"/>
          </a:p>
        </p:txBody>
      </p:sp>
      <p:grpSp>
        <p:nvGrpSpPr>
          <p:cNvPr id="31" name="Gruppieren 3">
            <a:extLst>
              <a:ext uri="{FF2B5EF4-FFF2-40B4-BE49-F238E27FC236}">
                <a16:creationId xmlns:a16="http://schemas.microsoft.com/office/drawing/2014/main" id="{AA85CB3A-A29E-4E90-A4D2-7C371F0FD96A}"/>
              </a:ext>
            </a:extLst>
          </p:cNvPr>
          <p:cNvGrpSpPr/>
          <p:nvPr userDrawn="1"/>
        </p:nvGrpSpPr>
        <p:grpSpPr>
          <a:xfrm>
            <a:off x="-215888" y="-216000"/>
            <a:ext cx="12622226" cy="7290000"/>
            <a:chOff x="-216000" y="-216000"/>
            <a:chExt cx="12628800" cy="7290000"/>
          </a:xfrm>
        </p:grpSpPr>
        <p:cxnSp>
          <p:nvCxnSpPr>
            <p:cNvPr id="32" name="Gerade Verbindung 2">
              <a:extLst>
                <a:ext uri="{FF2B5EF4-FFF2-40B4-BE49-F238E27FC236}">
                  <a16:creationId xmlns:a16="http://schemas.microsoft.com/office/drawing/2014/main" id="{03729835-FBE1-4270-8C70-D11F41ACD7E7}"/>
                </a:ext>
              </a:extLst>
            </p:cNvPr>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3" name="Gerade Verbindung 35">
              <a:extLst>
                <a:ext uri="{FF2B5EF4-FFF2-40B4-BE49-F238E27FC236}">
                  <a16:creationId xmlns:a16="http://schemas.microsoft.com/office/drawing/2014/main" id="{90595106-2819-49C1-A09A-E78A23A43C14}"/>
                </a:ext>
              </a:extLst>
            </p:cNvPr>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Gerade Verbindung 36">
              <a:extLst>
                <a:ext uri="{FF2B5EF4-FFF2-40B4-BE49-F238E27FC236}">
                  <a16:creationId xmlns:a16="http://schemas.microsoft.com/office/drawing/2014/main" id="{89734051-EA98-40A9-8410-AAD0C1600AA4}"/>
                </a:ext>
              </a:extLst>
            </p:cNvPr>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Gerade Verbindung 37">
              <a:extLst>
                <a:ext uri="{FF2B5EF4-FFF2-40B4-BE49-F238E27FC236}">
                  <a16:creationId xmlns:a16="http://schemas.microsoft.com/office/drawing/2014/main" id="{9BBD9918-0593-4A6A-802E-4D8B0BB455A7}"/>
                </a:ext>
              </a:extLst>
            </p:cNvPr>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8">
              <a:extLst>
                <a:ext uri="{FF2B5EF4-FFF2-40B4-BE49-F238E27FC236}">
                  <a16:creationId xmlns:a16="http://schemas.microsoft.com/office/drawing/2014/main" id="{BE2F4ED7-FD52-4F86-BF13-0AE31E758E2E}"/>
                </a:ext>
              </a:extLst>
            </p:cNvPr>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9">
              <a:extLst>
                <a:ext uri="{FF2B5EF4-FFF2-40B4-BE49-F238E27FC236}">
                  <a16:creationId xmlns:a16="http://schemas.microsoft.com/office/drawing/2014/main" id="{782BE3CC-6F9E-48FB-A2F9-77AB1D4CAC0C}"/>
                </a:ext>
              </a:extLst>
            </p:cNvPr>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41">
              <a:extLst>
                <a:ext uri="{FF2B5EF4-FFF2-40B4-BE49-F238E27FC236}">
                  <a16:creationId xmlns:a16="http://schemas.microsoft.com/office/drawing/2014/main" id="{C5D93334-D508-4314-8510-8A3B10F193F4}"/>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42">
              <a:extLst>
                <a:ext uri="{FF2B5EF4-FFF2-40B4-BE49-F238E27FC236}">
                  <a16:creationId xmlns:a16="http://schemas.microsoft.com/office/drawing/2014/main" id="{A4679488-72B0-4743-8090-5A6A6AB0EC7E}"/>
                </a:ext>
              </a:extLst>
            </p:cNvPr>
            <p:cNvCxnSpPr/>
            <p:nvPr userDrawn="1"/>
          </p:nvCxnSpPr>
          <p:spPr bwMode="auto">
            <a:xfrm rot="5400000">
              <a:off x="123228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3">
              <a:extLst>
                <a:ext uri="{FF2B5EF4-FFF2-40B4-BE49-F238E27FC236}">
                  <a16:creationId xmlns:a16="http://schemas.microsoft.com/office/drawing/2014/main" id="{C86C6CD4-2754-4FD4-8129-EC2652F0285A}"/>
                </a:ext>
              </a:extLst>
            </p:cNvPr>
            <p:cNvCxnSpPr/>
            <p:nvPr userDrawn="1"/>
          </p:nvCxnSpPr>
          <p:spPr bwMode="auto">
            <a:xfrm rot="5400000">
              <a:off x="123228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4">
              <a:extLst>
                <a:ext uri="{FF2B5EF4-FFF2-40B4-BE49-F238E27FC236}">
                  <a16:creationId xmlns:a16="http://schemas.microsoft.com/office/drawing/2014/main" id="{37821FE6-1650-49BD-9F76-93D2C8B45792}"/>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51">
              <a:extLst>
                <a:ext uri="{FF2B5EF4-FFF2-40B4-BE49-F238E27FC236}">
                  <a16:creationId xmlns:a16="http://schemas.microsoft.com/office/drawing/2014/main" id="{AAB7A313-C38A-4BDB-ADD0-2320FB7A262B}"/>
                </a:ext>
              </a:extLst>
            </p:cNvPr>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52">
              <a:extLst>
                <a:ext uri="{FF2B5EF4-FFF2-40B4-BE49-F238E27FC236}">
                  <a16:creationId xmlns:a16="http://schemas.microsoft.com/office/drawing/2014/main" id="{93667F89-3262-4286-AF14-2625CA924A80}"/>
                </a:ext>
              </a:extLst>
            </p:cNvPr>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53">
              <a:extLst>
                <a:ext uri="{FF2B5EF4-FFF2-40B4-BE49-F238E27FC236}">
                  <a16:creationId xmlns:a16="http://schemas.microsoft.com/office/drawing/2014/main" id="{E436921E-7EC8-4FB1-BC06-17214AE43D57}"/>
                </a:ext>
              </a:extLst>
            </p:cNvPr>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6" name="Gerade Verbindung 54">
              <a:extLst>
                <a:ext uri="{FF2B5EF4-FFF2-40B4-BE49-F238E27FC236}">
                  <a16:creationId xmlns:a16="http://schemas.microsoft.com/office/drawing/2014/main" id="{4C7F7B49-5AE2-4066-A64C-7E5B68C46807}"/>
                </a:ext>
              </a:extLst>
            </p:cNvPr>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55">
              <a:extLst>
                <a:ext uri="{FF2B5EF4-FFF2-40B4-BE49-F238E27FC236}">
                  <a16:creationId xmlns:a16="http://schemas.microsoft.com/office/drawing/2014/main" id="{2FF3EC72-3FCC-45C3-8070-E40906AE20BE}"/>
                </a:ext>
              </a:extLst>
            </p:cNvPr>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Gerade Verbindung 56">
              <a:extLst>
                <a:ext uri="{FF2B5EF4-FFF2-40B4-BE49-F238E27FC236}">
                  <a16:creationId xmlns:a16="http://schemas.microsoft.com/office/drawing/2014/main" id="{4AA98C4C-57AB-4A8E-A72E-B1F6D49DB94A}"/>
                </a:ext>
              </a:extLst>
            </p:cNvPr>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Gerade Verbindung 58">
              <a:extLst>
                <a:ext uri="{FF2B5EF4-FFF2-40B4-BE49-F238E27FC236}">
                  <a16:creationId xmlns:a16="http://schemas.microsoft.com/office/drawing/2014/main" id="{4925DF47-B24F-4025-8D9C-E70CFF7461E3}"/>
                </a:ext>
              </a:extLst>
            </p:cNvPr>
            <p:cNvCxnSpPr/>
            <p:nvPr userDrawn="1"/>
          </p:nvCxnSpPr>
          <p:spPr bwMode="auto">
            <a:xfrm rot="5400000">
              <a:off x="-1260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1" name="Gerade Verbindung 59">
              <a:extLst>
                <a:ext uri="{FF2B5EF4-FFF2-40B4-BE49-F238E27FC236}">
                  <a16:creationId xmlns:a16="http://schemas.microsoft.com/office/drawing/2014/main" id="{8586F724-1660-4CB2-9E0D-F1200675310E}"/>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60">
              <a:extLst>
                <a:ext uri="{FF2B5EF4-FFF2-40B4-BE49-F238E27FC236}">
                  <a16:creationId xmlns:a16="http://schemas.microsoft.com/office/drawing/2014/main" id="{C9156573-CA8B-41F8-9BB6-C0159BDAF914}"/>
                </a:ext>
              </a:extLst>
            </p:cNvPr>
            <p:cNvCxnSpPr/>
            <p:nvPr userDrawn="1"/>
          </p:nvCxnSpPr>
          <p:spPr bwMode="auto">
            <a:xfrm rot="5400000">
              <a:off x="-1260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61">
              <a:extLst>
                <a:ext uri="{FF2B5EF4-FFF2-40B4-BE49-F238E27FC236}">
                  <a16:creationId xmlns:a16="http://schemas.microsoft.com/office/drawing/2014/main" id="{8E5A417D-DBA3-464D-97B0-C8710ED1FD8F}"/>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1517929"/>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picture">
    <p:spTree>
      <p:nvGrpSpPr>
        <p:cNvPr id="1" name=""/>
        <p:cNvGrpSpPr/>
        <p:nvPr/>
      </p:nvGrpSpPr>
      <p:grpSpPr>
        <a:xfrm>
          <a:off x="0" y="0"/>
          <a:ext cx="0" cy="0"/>
          <a:chOff x="0" y="0"/>
          <a:chExt cx="0" cy="0"/>
        </a:xfrm>
      </p:grpSpPr>
      <p:pic>
        <p:nvPicPr>
          <p:cNvPr id="30" name="Grafik 29" descr="Ein Bild, das Person, drinnen, Fenster, Tisch enthält.&#10;&#10;Automatisch generierte Beschreibung">
            <a:extLst>
              <a:ext uri="{FF2B5EF4-FFF2-40B4-BE49-F238E27FC236}">
                <a16:creationId xmlns:a16="http://schemas.microsoft.com/office/drawing/2014/main" id="{FD1EFF61-B704-400C-9BE9-65D12580A9B7}"/>
              </a:ext>
            </a:extLst>
          </p:cNvPr>
          <p:cNvPicPr>
            <a:picLocks noChangeAspect="1"/>
          </p:cNvPicPr>
          <p:nvPr userDrawn="1"/>
        </p:nvPicPr>
        <p:blipFill>
          <a:blip r:embed="rId4"/>
          <a:stretch>
            <a:fillRect/>
          </a:stretch>
        </p:blipFill>
        <p:spPr>
          <a:xfrm>
            <a:off x="3174" y="1"/>
            <a:ext cx="12185653"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6736" y="4075510"/>
            <a:ext cx="6476627"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5"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9" name="Textplatzhalter 57343"/>
          <p:cNvSpPr>
            <a:spLocks noGrp="1"/>
          </p:cNvSpPr>
          <p:nvPr>
            <p:ph type="body" sz="quarter" idx="12" hasCustomPrompt="1"/>
          </p:nvPr>
        </p:nvSpPr>
        <p:spPr bwMode="gray">
          <a:xfrm>
            <a:off x="626736" y="58428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dirty="0"/>
              <a:t>Please insert URL</a:t>
            </a:r>
          </a:p>
        </p:txBody>
      </p:sp>
      <p:sp>
        <p:nvSpPr>
          <p:cNvPr id="10" name="Textplatzhalter 57343"/>
          <p:cNvSpPr>
            <a:spLocks noGrp="1"/>
          </p:cNvSpPr>
          <p:nvPr>
            <p:ph type="body" sz="quarter" idx="13" hasCustomPrompt="1"/>
          </p:nvPr>
        </p:nvSpPr>
        <p:spPr>
          <a:xfrm>
            <a:off x="626736" y="5842800"/>
            <a:ext cx="3309801" cy="324000"/>
          </a:xfrm>
        </p:spPr>
        <p:txBody>
          <a:bodyPr lIns="216000" tIns="90000" rIns="0" bIns="46800"/>
          <a:lstStyle>
            <a:lvl1pPr algn="l">
              <a:lnSpc>
                <a:spcPct val="100000"/>
              </a:lnSpc>
              <a:defRPr sz="999" b="1"/>
            </a:lvl1pPr>
            <a:lvl2pPr marL="1587" indent="0">
              <a:buNone/>
              <a:defRPr/>
            </a:lvl2pPr>
          </a:lstStyle>
          <a:p>
            <a:pPr lvl="0"/>
            <a:r>
              <a:rPr lang="en-US" noProof="0"/>
              <a:t>Please insert Unrestrictedity note</a:t>
            </a:r>
            <a:endParaRPr lang="en-US" noProof="0" dirty="0"/>
          </a:p>
        </p:txBody>
      </p:sp>
      <p:grpSp>
        <p:nvGrpSpPr>
          <p:cNvPr id="61" name="Gruppieren 3">
            <a:extLst>
              <a:ext uri="{FF2B5EF4-FFF2-40B4-BE49-F238E27FC236}">
                <a16:creationId xmlns:a16="http://schemas.microsoft.com/office/drawing/2014/main" id="{04EABD9C-FD7F-4E1B-A26F-1860F5CCFA6B}"/>
              </a:ext>
            </a:extLst>
          </p:cNvPr>
          <p:cNvGrpSpPr/>
          <p:nvPr userDrawn="1"/>
        </p:nvGrpSpPr>
        <p:grpSpPr>
          <a:xfrm>
            <a:off x="-215888" y="-216000"/>
            <a:ext cx="12622226" cy="7290000"/>
            <a:chOff x="-216000" y="-216000"/>
            <a:chExt cx="12628800" cy="7290000"/>
          </a:xfrm>
        </p:grpSpPr>
        <p:cxnSp>
          <p:nvCxnSpPr>
            <p:cNvPr id="62" name="Gerade Verbindung 2">
              <a:extLst>
                <a:ext uri="{FF2B5EF4-FFF2-40B4-BE49-F238E27FC236}">
                  <a16:creationId xmlns:a16="http://schemas.microsoft.com/office/drawing/2014/main" id="{89A05FB9-9C1D-48BE-A30B-AE726E89CA28}"/>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5">
              <a:extLst>
                <a:ext uri="{FF2B5EF4-FFF2-40B4-BE49-F238E27FC236}">
                  <a16:creationId xmlns:a16="http://schemas.microsoft.com/office/drawing/2014/main" id="{CD7E19C4-66AC-48C4-AA80-40E0CAEA705F}"/>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6">
              <a:extLst>
                <a:ext uri="{FF2B5EF4-FFF2-40B4-BE49-F238E27FC236}">
                  <a16:creationId xmlns:a16="http://schemas.microsoft.com/office/drawing/2014/main" id="{1F8D502F-F585-44EC-9165-7E4989A4941B}"/>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37">
              <a:extLst>
                <a:ext uri="{FF2B5EF4-FFF2-40B4-BE49-F238E27FC236}">
                  <a16:creationId xmlns:a16="http://schemas.microsoft.com/office/drawing/2014/main" id="{8919F27D-E1AD-4B70-B1A9-C5D62391667E}"/>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38">
              <a:extLst>
                <a:ext uri="{FF2B5EF4-FFF2-40B4-BE49-F238E27FC236}">
                  <a16:creationId xmlns:a16="http://schemas.microsoft.com/office/drawing/2014/main" id="{7224577A-FD9D-490E-9D59-F07FC258503E}"/>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39">
              <a:extLst>
                <a:ext uri="{FF2B5EF4-FFF2-40B4-BE49-F238E27FC236}">
                  <a16:creationId xmlns:a16="http://schemas.microsoft.com/office/drawing/2014/main" id="{3B819D76-3AB9-4DB5-BDAE-12BE077A342C}"/>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1">
              <a:extLst>
                <a:ext uri="{FF2B5EF4-FFF2-40B4-BE49-F238E27FC236}">
                  <a16:creationId xmlns:a16="http://schemas.microsoft.com/office/drawing/2014/main" id="{944C8788-AA70-4639-91F5-FE8B6D3732AE}"/>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42">
              <a:extLst>
                <a:ext uri="{FF2B5EF4-FFF2-40B4-BE49-F238E27FC236}">
                  <a16:creationId xmlns:a16="http://schemas.microsoft.com/office/drawing/2014/main" id="{D3831BF4-3205-42B3-AF79-AF6053084FAA}"/>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43">
              <a:extLst>
                <a:ext uri="{FF2B5EF4-FFF2-40B4-BE49-F238E27FC236}">
                  <a16:creationId xmlns:a16="http://schemas.microsoft.com/office/drawing/2014/main" id="{1A30A93B-A96D-4CA1-82FD-CD2BDBF216B1}"/>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44">
              <a:extLst>
                <a:ext uri="{FF2B5EF4-FFF2-40B4-BE49-F238E27FC236}">
                  <a16:creationId xmlns:a16="http://schemas.microsoft.com/office/drawing/2014/main" id="{85923125-603F-45DC-A3D9-8DC192432A74}"/>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1">
              <a:extLst>
                <a:ext uri="{FF2B5EF4-FFF2-40B4-BE49-F238E27FC236}">
                  <a16:creationId xmlns:a16="http://schemas.microsoft.com/office/drawing/2014/main" id="{596F906A-ADD4-4935-8D2E-5B9DA9624FFE}"/>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2">
              <a:extLst>
                <a:ext uri="{FF2B5EF4-FFF2-40B4-BE49-F238E27FC236}">
                  <a16:creationId xmlns:a16="http://schemas.microsoft.com/office/drawing/2014/main" id="{05A8CCF4-8B47-4E2A-A03D-BE93229CA5C2}"/>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3">
              <a:extLst>
                <a:ext uri="{FF2B5EF4-FFF2-40B4-BE49-F238E27FC236}">
                  <a16:creationId xmlns:a16="http://schemas.microsoft.com/office/drawing/2014/main" id="{ABB955C0-897C-4617-80E5-983281766BB6}"/>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4">
              <a:extLst>
                <a:ext uri="{FF2B5EF4-FFF2-40B4-BE49-F238E27FC236}">
                  <a16:creationId xmlns:a16="http://schemas.microsoft.com/office/drawing/2014/main" id="{40AB260C-D855-410C-ABB0-80551FF41488}"/>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5">
              <a:extLst>
                <a:ext uri="{FF2B5EF4-FFF2-40B4-BE49-F238E27FC236}">
                  <a16:creationId xmlns:a16="http://schemas.microsoft.com/office/drawing/2014/main" id="{D0E02354-0236-4A5B-8C26-E6C35801A4BB}"/>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6">
              <a:extLst>
                <a:ext uri="{FF2B5EF4-FFF2-40B4-BE49-F238E27FC236}">
                  <a16:creationId xmlns:a16="http://schemas.microsoft.com/office/drawing/2014/main" id="{32825872-4231-4C63-BE9D-A3166D908840}"/>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58">
              <a:extLst>
                <a:ext uri="{FF2B5EF4-FFF2-40B4-BE49-F238E27FC236}">
                  <a16:creationId xmlns:a16="http://schemas.microsoft.com/office/drawing/2014/main" id="{94A02465-CC19-4196-84D8-1C645C8BF749}"/>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1" name="Gerade Verbindung 59">
              <a:extLst>
                <a:ext uri="{FF2B5EF4-FFF2-40B4-BE49-F238E27FC236}">
                  <a16:creationId xmlns:a16="http://schemas.microsoft.com/office/drawing/2014/main" id="{D0484987-DAA1-40F0-993E-1014D9E53461}"/>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2" name="Gerade Verbindung 60">
              <a:extLst>
                <a:ext uri="{FF2B5EF4-FFF2-40B4-BE49-F238E27FC236}">
                  <a16:creationId xmlns:a16="http://schemas.microsoft.com/office/drawing/2014/main" id="{D4D522F4-06F6-4F2F-BAF6-00C182BBE778}"/>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6" name="Gerade Verbindung 61">
              <a:extLst>
                <a:ext uri="{FF2B5EF4-FFF2-40B4-BE49-F238E27FC236}">
                  <a16:creationId xmlns:a16="http://schemas.microsoft.com/office/drawing/2014/main" id="{D848176A-D719-42C8-9EDF-763969EA2B12}"/>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659380657"/>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color fill">
    <p:bg>
      <p:bgPr>
        <a:solidFill>
          <a:srgbClr val="CDD9E1"/>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6736" y="4075510"/>
            <a:ext cx="6476627"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8" name="Textplatzhalter 57343"/>
          <p:cNvSpPr>
            <a:spLocks noGrp="1"/>
          </p:cNvSpPr>
          <p:nvPr>
            <p:ph type="body" sz="quarter" idx="12" hasCustomPrompt="1"/>
          </p:nvPr>
        </p:nvSpPr>
        <p:spPr bwMode="gray">
          <a:xfrm>
            <a:off x="626736" y="5842800"/>
            <a:ext cx="6476627" cy="324000"/>
          </a:xfrm>
          <a:solidFill>
            <a:schemeClr val="bg1">
              <a:alpha val="85000"/>
            </a:schemeClr>
          </a:solidFill>
        </p:spPr>
        <p:txBody>
          <a:bodyPr lIns="216000" tIns="90000" rIns="216000" bIns="46800"/>
          <a:lstStyle>
            <a:lvl1pPr algn="r">
              <a:lnSpc>
                <a:spcPct val="100000"/>
              </a:lnSpc>
              <a:defRPr sz="999" b="1"/>
            </a:lvl1pPr>
            <a:lvl2pPr marL="1587" indent="0">
              <a:buNone/>
              <a:defRPr/>
            </a:lvl2pPr>
          </a:lstStyle>
          <a:p>
            <a:pPr lvl="0"/>
            <a:r>
              <a:rPr lang="en-US" noProof="0" dirty="0"/>
              <a:t>Please insert URL</a:t>
            </a:r>
          </a:p>
        </p:txBody>
      </p:sp>
      <p:sp>
        <p:nvSpPr>
          <p:cNvPr id="11" name="Textplatzhalter 57343"/>
          <p:cNvSpPr>
            <a:spLocks noGrp="1"/>
          </p:cNvSpPr>
          <p:nvPr>
            <p:ph type="body" sz="quarter" idx="13" hasCustomPrompt="1"/>
          </p:nvPr>
        </p:nvSpPr>
        <p:spPr>
          <a:xfrm>
            <a:off x="626736" y="5842800"/>
            <a:ext cx="3309801" cy="324000"/>
          </a:xfrm>
        </p:spPr>
        <p:txBody>
          <a:bodyPr lIns="216000" tIns="90000" rIns="0" bIns="46800"/>
          <a:lstStyle>
            <a:lvl1pPr algn="l">
              <a:lnSpc>
                <a:spcPct val="100000"/>
              </a:lnSpc>
              <a:defRPr sz="999" b="1"/>
            </a:lvl1pPr>
            <a:lvl2pPr marL="1587" indent="0">
              <a:buNone/>
              <a:defRPr/>
            </a:lvl2pPr>
          </a:lstStyle>
          <a:p>
            <a:pPr lvl="0"/>
            <a:r>
              <a:rPr lang="en-US" noProof="0"/>
              <a:t>Please insert Unrestrictedity note</a:t>
            </a:r>
            <a:endParaRPr lang="en-US" noProof="0" dirty="0"/>
          </a:p>
        </p:txBody>
      </p:sp>
      <p:grpSp>
        <p:nvGrpSpPr>
          <p:cNvPr id="57" name="Gruppieren 3">
            <a:extLst>
              <a:ext uri="{FF2B5EF4-FFF2-40B4-BE49-F238E27FC236}">
                <a16:creationId xmlns:a16="http://schemas.microsoft.com/office/drawing/2014/main" id="{FF8B76F5-4B24-43E5-9B75-EA13FC417F95}"/>
              </a:ext>
            </a:extLst>
          </p:cNvPr>
          <p:cNvGrpSpPr/>
          <p:nvPr userDrawn="1"/>
        </p:nvGrpSpPr>
        <p:grpSpPr>
          <a:xfrm>
            <a:off x="-215888" y="-216000"/>
            <a:ext cx="12622226" cy="7290000"/>
            <a:chOff x="-216000" y="-216000"/>
            <a:chExt cx="12628800" cy="7290000"/>
          </a:xfrm>
        </p:grpSpPr>
        <p:cxnSp>
          <p:nvCxnSpPr>
            <p:cNvPr id="58" name="Gerade Verbindung 2">
              <a:extLst>
                <a:ext uri="{FF2B5EF4-FFF2-40B4-BE49-F238E27FC236}">
                  <a16:creationId xmlns:a16="http://schemas.microsoft.com/office/drawing/2014/main" id="{D66741DE-1D26-437E-A51B-A0A4DE07E21C}"/>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5">
              <a:extLst>
                <a:ext uri="{FF2B5EF4-FFF2-40B4-BE49-F238E27FC236}">
                  <a16:creationId xmlns:a16="http://schemas.microsoft.com/office/drawing/2014/main" id="{012BB4C9-5010-4671-A40A-119CBB29E928}"/>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6">
              <a:extLst>
                <a:ext uri="{FF2B5EF4-FFF2-40B4-BE49-F238E27FC236}">
                  <a16:creationId xmlns:a16="http://schemas.microsoft.com/office/drawing/2014/main" id="{EC08373A-9D5B-4C29-A308-B199BDA70025}"/>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7">
              <a:extLst>
                <a:ext uri="{FF2B5EF4-FFF2-40B4-BE49-F238E27FC236}">
                  <a16:creationId xmlns:a16="http://schemas.microsoft.com/office/drawing/2014/main" id="{1192A53C-0E02-472C-9ADF-CA0EAF393297}"/>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8">
              <a:extLst>
                <a:ext uri="{FF2B5EF4-FFF2-40B4-BE49-F238E27FC236}">
                  <a16:creationId xmlns:a16="http://schemas.microsoft.com/office/drawing/2014/main" id="{7A9AEC3A-86DD-4869-BBCF-2A5DFFC2E30A}"/>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9">
              <a:extLst>
                <a:ext uri="{FF2B5EF4-FFF2-40B4-BE49-F238E27FC236}">
                  <a16:creationId xmlns:a16="http://schemas.microsoft.com/office/drawing/2014/main" id="{B976A106-4E92-4BD5-8C51-1CBC03CDE1FC}"/>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1">
              <a:extLst>
                <a:ext uri="{FF2B5EF4-FFF2-40B4-BE49-F238E27FC236}">
                  <a16:creationId xmlns:a16="http://schemas.microsoft.com/office/drawing/2014/main" id="{B69F00DC-B051-42FB-8C8E-A88A44F551DB}"/>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2">
              <a:extLst>
                <a:ext uri="{FF2B5EF4-FFF2-40B4-BE49-F238E27FC236}">
                  <a16:creationId xmlns:a16="http://schemas.microsoft.com/office/drawing/2014/main" id="{F252F69A-4EA7-4CAE-A904-DD7B3C8A0A99}"/>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3">
              <a:extLst>
                <a:ext uri="{FF2B5EF4-FFF2-40B4-BE49-F238E27FC236}">
                  <a16:creationId xmlns:a16="http://schemas.microsoft.com/office/drawing/2014/main" id="{DD5DCA22-58EC-4961-A810-2260DE49B736}"/>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4">
              <a:extLst>
                <a:ext uri="{FF2B5EF4-FFF2-40B4-BE49-F238E27FC236}">
                  <a16:creationId xmlns:a16="http://schemas.microsoft.com/office/drawing/2014/main" id="{E2EE090C-ADEF-4D16-9094-BF95CA6E59FF}"/>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1">
              <a:extLst>
                <a:ext uri="{FF2B5EF4-FFF2-40B4-BE49-F238E27FC236}">
                  <a16:creationId xmlns:a16="http://schemas.microsoft.com/office/drawing/2014/main" id="{212EB692-3F9F-425E-99BC-B13BAE6B770F}"/>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2">
              <a:extLst>
                <a:ext uri="{FF2B5EF4-FFF2-40B4-BE49-F238E27FC236}">
                  <a16:creationId xmlns:a16="http://schemas.microsoft.com/office/drawing/2014/main" id="{9A7ABC60-C8EB-47C2-9E5D-0F5B6281B804}"/>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3">
              <a:extLst>
                <a:ext uri="{FF2B5EF4-FFF2-40B4-BE49-F238E27FC236}">
                  <a16:creationId xmlns:a16="http://schemas.microsoft.com/office/drawing/2014/main" id="{DAA24BF5-EBEF-4620-932B-79D774F39EED}"/>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4">
              <a:extLst>
                <a:ext uri="{FF2B5EF4-FFF2-40B4-BE49-F238E27FC236}">
                  <a16:creationId xmlns:a16="http://schemas.microsoft.com/office/drawing/2014/main" id="{E847DA4B-93B0-42B7-BB58-AAEEDB19C96C}"/>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5">
              <a:extLst>
                <a:ext uri="{FF2B5EF4-FFF2-40B4-BE49-F238E27FC236}">
                  <a16:creationId xmlns:a16="http://schemas.microsoft.com/office/drawing/2014/main" id="{CEB143F7-8E72-494B-9388-0DFDE68A7CFC}"/>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6">
              <a:extLst>
                <a:ext uri="{FF2B5EF4-FFF2-40B4-BE49-F238E27FC236}">
                  <a16:creationId xmlns:a16="http://schemas.microsoft.com/office/drawing/2014/main" id="{03A5295F-D4C5-4B63-8BBA-E6EE600A768F}"/>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8">
              <a:extLst>
                <a:ext uri="{FF2B5EF4-FFF2-40B4-BE49-F238E27FC236}">
                  <a16:creationId xmlns:a16="http://schemas.microsoft.com/office/drawing/2014/main" id="{1E9350FB-0276-4534-91C3-5CC6918CF0C5}"/>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9">
              <a:extLst>
                <a:ext uri="{FF2B5EF4-FFF2-40B4-BE49-F238E27FC236}">
                  <a16:creationId xmlns:a16="http://schemas.microsoft.com/office/drawing/2014/main" id="{C77F1C6A-5E1B-45FA-A1FD-20A6DC23116F}"/>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0">
              <a:extLst>
                <a:ext uri="{FF2B5EF4-FFF2-40B4-BE49-F238E27FC236}">
                  <a16:creationId xmlns:a16="http://schemas.microsoft.com/office/drawing/2014/main" id="{5B199326-9AC4-4E49-86BC-96415BFA4137}"/>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61">
              <a:extLst>
                <a:ext uri="{FF2B5EF4-FFF2-40B4-BE49-F238E27FC236}">
                  <a16:creationId xmlns:a16="http://schemas.microsoft.com/office/drawing/2014/main" id="{7927B65B-8D29-4E2F-82C8-E847EF986E4A}"/>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464608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hapter title picture">
    <p:spTree>
      <p:nvGrpSpPr>
        <p:cNvPr id="1" name=""/>
        <p:cNvGrpSpPr/>
        <p:nvPr/>
      </p:nvGrpSpPr>
      <p:grpSpPr>
        <a:xfrm>
          <a:off x="0" y="0"/>
          <a:ext cx="0" cy="0"/>
          <a:chOff x="0" y="0"/>
          <a:chExt cx="0" cy="0"/>
        </a:xfrm>
      </p:grpSpPr>
      <p:pic>
        <p:nvPicPr>
          <p:cNvPr id="28" name="Grafik 27" descr="Ein Bild, das Person, drinnen, Fenster, Tisch enthält.&#10;&#10;Automatisch generierte Beschreibung">
            <a:extLst>
              <a:ext uri="{FF2B5EF4-FFF2-40B4-BE49-F238E27FC236}">
                <a16:creationId xmlns:a16="http://schemas.microsoft.com/office/drawing/2014/main" id="{3E897669-E8D0-4677-95AF-99E15227518E}"/>
              </a:ext>
            </a:extLst>
          </p:cNvPr>
          <p:cNvPicPr>
            <a:picLocks noChangeAspect="1"/>
          </p:cNvPicPr>
          <p:nvPr userDrawn="1"/>
        </p:nvPicPr>
        <p:blipFill>
          <a:blip r:embed="rId4"/>
          <a:stretch>
            <a:fillRect/>
          </a:stretch>
        </p:blipFill>
        <p:spPr>
          <a:xfrm>
            <a:off x="3174" y="1"/>
            <a:ext cx="12185653" cy="6858000"/>
          </a:xfrm>
          <a:prstGeom prst="rect">
            <a:avLst/>
          </a:prstGeom>
        </p:spPr>
      </p:pic>
      <p:sp>
        <p:nvSpPr>
          <p:cNvPr id="4" name="cdtRectangle 115 Id57350"/>
          <p:cNvSpPr>
            <a:spLocks noGrp="1" noChangeArrowheads="1"/>
          </p:cNvSpPr>
          <p:nvPr>
            <p:ph type="ctrTitle"/>
            <p:custDataLst>
              <p:tags r:id="rId1"/>
            </p:custDataLst>
          </p:nvPr>
        </p:nvSpPr>
        <p:spPr bwMode="ltGray">
          <a:xfrm>
            <a:off x="626736" y="4503910"/>
            <a:ext cx="6476627"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5"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grpSp>
        <p:nvGrpSpPr>
          <p:cNvPr id="57" name="Gruppieren 3">
            <a:extLst>
              <a:ext uri="{FF2B5EF4-FFF2-40B4-BE49-F238E27FC236}">
                <a16:creationId xmlns:a16="http://schemas.microsoft.com/office/drawing/2014/main" id="{CE7B2E11-0531-4D49-9C9F-5D710FCF091A}"/>
              </a:ext>
            </a:extLst>
          </p:cNvPr>
          <p:cNvGrpSpPr/>
          <p:nvPr userDrawn="1"/>
        </p:nvGrpSpPr>
        <p:grpSpPr>
          <a:xfrm>
            <a:off x="-215888" y="-216000"/>
            <a:ext cx="12622226" cy="7290000"/>
            <a:chOff x="-216000" y="-216000"/>
            <a:chExt cx="12628800" cy="7290000"/>
          </a:xfrm>
        </p:grpSpPr>
        <p:cxnSp>
          <p:nvCxnSpPr>
            <p:cNvPr id="59" name="Gerade Verbindung 2">
              <a:extLst>
                <a:ext uri="{FF2B5EF4-FFF2-40B4-BE49-F238E27FC236}">
                  <a16:creationId xmlns:a16="http://schemas.microsoft.com/office/drawing/2014/main" id="{19DD61B8-ACB0-4FFC-8FEE-A8BFC52C928E}"/>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5">
              <a:extLst>
                <a:ext uri="{FF2B5EF4-FFF2-40B4-BE49-F238E27FC236}">
                  <a16:creationId xmlns:a16="http://schemas.microsoft.com/office/drawing/2014/main" id="{1218BE83-59A7-42E0-BF06-BDF8B669B79F}"/>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6">
              <a:extLst>
                <a:ext uri="{FF2B5EF4-FFF2-40B4-BE49-F238E27FC236}">
                  <a16:creationId xmlns:a16="http://schemas.microsoft.com/office/drawing/2014/main" id="{1EC6C3C5-12CD-40C1-AD79-B918E0662E8D}"/>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7">
              <a:extLst>
                <a:ext uri="{FF2B5EF4-FFF2-40B4-BE49-F238E27FC236}">
                  <a16:creationId xmlns:a16="http://schemas.microsoft.com/office/drawing/2014/main" id="{C741B077-B397-42FC-B3D4-9FFDE0EAB476}"/>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38">
              <a:extLst>
                <a:ext uri="{FF2B5EF4-FFF2-40B4-BE49-F238E27FC236}">
                  <a16:creationId xmlns:a16="http://schemas.microsoft.com/office/drawing/2014/main" id="{417D8F22-F3C6-4960-8031-9F7866BFCDF5}"/>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39">
              <a:extLst>
                <a:ext uri="{FF2B5EF4-FFF2-40B4-BE49-F238E27FC236}">
                  <a16:creationId xmlns:a16="http://schemas.microsoft.com/office/drawing/2014/main" id="{404F157E-78EC-4725-A862-B3EC71EDF065}"/>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1">
              <a:extLst>
                <a:ext uri="{FF2B5EF4-FFF2-40B4-BE49-F238E27FC236}">
                  <a16:creationId xmlns:a16="http://schemas.microsoft.com/office/drawing/2014/main" id="{E4D4A8D1-4EA0-418D-AB0A-AA59B43F43E7}"/>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2">
              <a:extLst>
                <a:ext uri="{FF2B5EF4-FFF2-40B4-BE49-F238E27FC236}">
                  <a16:creationId xmlns:a16="http://schemas.microsoft.com/office/drawing/2014/main" id="{7DF86DE2-3711-4E6A-9626-5E922DD3E44C}"/>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43">
              <a:extLst>
                <a:ext uri="{FF2B5EF4-FFF2-40B4-BE49-F238E27FC236}">
                  <a16:creationId xmlns:a16="http://schemas.microsoft.com/office/drawing/2014/main" id="{5D6BC02C-6C25-4045-8FFA-4E7A95BD3364}"/>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44">
              <a:extLst>
                <a:ext uri="{FF2B5EF4-FFF2-40B4-BE49-F238E27FC236}">
                  <a16:creationId xmlns:a16="http://schemas.microsoft.com/office/drawing/2014/main" id="{2BD1D0C4-189A-40CD-94B8-D0CEF2614388}"/>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1">
              <a:extLst>
                <a:ext uri="{FF2B5EF4-FFF2-40B4-BE49-F238E27FC236}">
                  <a16:creationId xmlns:a16="http://schemas.microsoft.com/office/drawing/2014/main" id="{DDE9E93D-DED4-4253-870B-E047FEB0AC06}"/>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2">
              <a:extLst>
                <a:ext uri="{FF2B5EF4-FFF2-40B4-BE49-F238E27FC236}">
                  <a16:creationId xmlns:a16="http://schemas.microsoft.com/office/drawing/2014/main" id="{791832E1-D68D-4D84-AEC0-8EC098B70DBE}"/>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3">
              <a:extLst>
                <a:ext uri="{FF2B5EF4-FFF2-40B4-BE49-F238E27FC236}">
                  <a16:creationId xmlns:a16="http://schemas.microsoft.com/office/drawing/2014/main" id="{5F965448-EC22-440B-93A0-E4D402B206D1}"/>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4">
              <a:extLst>
                <a:ext uri="{FF2B5EF4-FFF2-40B4-BE49-F238E27FC236}">
                  <a16:creationId xmlns:a16="http://schemas.microsoft.com/office/drawing/2014/main" id="{25AAA6EC-E69D-4D50-8831-BE4C2DFB3783}"/>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5">
              <a:extLst>
                <a:ext uri="{FF2B5EF4-FFF2-40B4-BE49-F238E27FC236}">
                  <a16:creationId xmlns:a16="http://schemas.microsoft.com/office/drawing/2014/main" id="{453307BA-99F7-4BF5-A1EF-9A74AB60D6EF}"/>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6">
              <a:extLst>
                <a:ext uri="{FF2B5EF4-FFF2-40B4-BE49-F238E27FC236}">
                  <a16:creationId xmlns:a16="http://schemas.microsoft.com/office/drawing/2014/main" id="{A94C2904-5D0B-484A-A5E8-42768D1F3D70}"/>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58">
              <a:extLst>
                <a:ext uri="{FF2B5EF4-FFF2-40B4-BE49-F238E27FC236}">
                  <a16:creationId xmlns:a16="http://schemas.microsoft.com/office/drawing/2014/main" id="{DE8F8DBB-D3B5-4D32-9C3B-2586319F071D}"/>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59">
              <a:extLst>
                <a:ext uri="{FF2B5EF4-FFF2-40B4-BE49-F238E27FC236}">
                  <a16:creationId xmlns:a16="http://schemas.microsoft.com/office/drawing/2014/main" id="{F8EE0DDC-FC08-433C-8C3B-20D0C8CBB5E6}"/>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9" name="Gerade Verbindung 60">
              <a:extLst>
                <a:ext uri="{FF2B5EF4-FFF2-40B4-BE49-F238E27FC236}">
                  <a16:creationId xmlns:a16="http://schemas.microsoft.com/office/drawing/2014/main" id="{1A3FC3C6-46C0-451F-852B-4DA5098FFBAB}"/>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0" name="Gerade Verbindung 61">
              <a:extLst>
                <a:ext uri="{FF2B5EF4-FFF2-40B4-BE49-F238E27FC236}">
                  <a16:creationId xmlns:a16="http://schemas.microsoft.com/office/drawing/2014/main" id="{B3D4B5DC-70FF-42DA-83EB-8D63072D6A8E}"/>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180817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hapter title color fill">
    <p:bg>
      <p:bgPr>
        <a:solidFill>
          <a:srgbClr val="CDD9E1"/>
        </a:solidFill>
        <a:effectLst/>
      </p:bgPr>
    </p:bg>
    <p:spTree>
      <p:nvGrpSpPr>
        <p:cNvPr id="1" name=""/>
        <p:cNvGrpSpPr/>
        <p:nvPr/>
      </p:nvGrpSpPr>
      <p:grpSpPr>
        <a:xfrm>
          <a:off x="0" y="0"/>
          <a:ext cx="0" cy="0"/>
          <a:chOff x="0" y="0"/>
          <a:chExt cx="0" cy="0"/>
        </a:xfrm>
      </p:grpSpPr>
      <p:sp>
        <p:nvSpPr>
          <p:cNvPr id="3" name="cdtRectangle 115 Id57350"/>
          <p:cNvSpPr>
            <a:spLocks noGrp="1" noChangeArrowheads="1"/>
          </p:cNvSpPr>
          <p:nvPr>
            <p:ph type="ctrTitle"/>
            <p:custDataLst>
              <p:tags r:id="rId1"/>
            </p:custDataLst>
          </p:nvPr>
        </p:nvSpPr>
        <p:spPr bwMode="ltGray">
          <a:xfrm>
            <a:off x="626736" y="4503910"/>
            <a:ext cx="6476627" cy="1663205"/>
          </a:xfr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sp>
        <p:nvSpPr>
          <p:cNvPr id="4" name="cdtText Box 101 Id11"/>
          <p:cNvSpPr txBox="1">
            <a:spLocks noChangeArrowheads="1"/>
          </p:cNvSpPr>
          <p:nvPr userDrawn="1">
            <p:custDataLst>
              <p:tags r:id="rId2"/>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grpSp>
        <p:nvGrpSpPr>
          <p:cNvPr id="55" name="Gruppieren 3">
            <a:extLst>
              <a:ext uri="{FF2B5EF4-FFF2-40B4-BE49-F238E27FC236}">
                <a16:creationId xmlns:a16="http://schemas.microsoft.com/office/drawing/2014/main" id="{00197CAF-B5AE-4804-99EF-D0374754B39D}"/>
              </a:ext>
            </a:extLst>
          </p:cNvPr>
          <p:cNvGrpSpPr/>
          <p:nvPr userDrawn="1"/>
        </p:nvGrpSpPr>
        <p:grpSpPr>
          <a:xfrm>
            <a:off x="-215888" y="-216000"/>
            <a:ext cx="12622226" cy="7290000"/>
            <a:chOff x="-216000" y="-216000"/>
            <a:chExt cx="12628800" cy="7290000"/>
          </a:xfrm>
        </p:grpSpPr>
        <p:cxnSp>
          <p:nvCxnSpPr>
            <p:cNvPr id="56" name="Gerade Verbindung 2">
              <a:extLst>
                <a:ext uri="{FF2B5EF4-FFF2-40B4-BE49-F238E27FC236}">
                  <a16:creationId xmlns:a16="http://schemas.microsoft.com/office/drawing/2014/main" id="{980FF629-0D3B-43D6-9E8E-29A6ED8074C6}"/>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35">
              <a:extLst>
                <a:ext uri="{FF2B5EF4-FFF2-40B4-BE49-F238E27FC236}">
                  <a16:creationId xmlns:a16="http://schemas.microsoft.com/office/drawing/2014/main" id="{13321334-600C-4515-81D7-82521DB4E127}"/>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6">
              <a:extLst>
                <a:ext uri="{FF2B5EF4-FFF2-40B4-BE49-F238E27FC236}">
                  <a16:creationId xmlns:a16="http://schemas.microsoft.com/office/drawing/2014/main" id="{52E30FF5-D8F3-4955-8720-E21857372F54}"/>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7">
              <a:extLst>
                <a:ext uri="{FF2B5EF4-FFF2-40B4-BE49-F238E27FC236}">
                  <a16:creationId xmlns:a16="http://schemas.microsoft.com/office/drawing/2014/main" id="{45BA3804-7560-4C42-AD41-617C8DDEEA3F}"/>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8">
              <a:extLst>
                <a:ext uri="{FF2B5EF4-FFF2-40B4-BE49-F238E27FC236}">
                  <a16:creationId xmlns:a16="http://schemas.microsoft.com/office/drawing/2014/main" id="{977364AB-4936-49CC-B2E7-EB478C961262}"/>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9">
              <a:extLst>
                <a:ext uri="{FF2B5EF4-FFF2-40B4-BE49-F238E27FC236}">
                  <a16:creationId xmlns:a16="http://schemas.microsoft.com/office/drawing/2014/main" id="{0EB9DA0E-4573-433E-A787-C48D9089D13B}"/>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1">
              <a:extLst>
                <a:ext uri="{FF2B5EF4-FFF2-40B4-BE49-F238E27FC236}">
                  <a16:creationId xmlns:a16="http://schemas.microsoft.com/office/drawing/2014/main" id="{B8390901-ABB2-4D4F-B7D1-76B7C0BABD5D}"/>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2">
              <a:extLst>
                <a:ext uri="{FF2B5EF4-FFF2-40B4-BE49-F238E27FC236}">
                  <a16:creationId xmlns:a16="http://schemas.microsoft.com/office/drawing/2014/main" id="{53D38353-C6FF-41D7-B14B-F8CA932D93AA}"/>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3">
              <a:extLst>
                <a:ext uri="{FF2B5EF4-FFF2-40B4-BE49-F238E27FC236}">
                  <a16:creationId xmlns:a16="http://schemas.microsoft.com/office/drawing/2014/main" id="{8D404724-8C40-4BFE-98B1-AAE0A2370739}"/>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4">
              <a:extLst>
                <a:ext uri="{FF2B5EF4-FFF2-40B4-BE49-F238E27FC236}">
                  <a16:creationId xmlns:a16="http://schemas.microsoft.com/office/drawing/2014/main" id="{E9E4EF56-6E91-4417-8928-90E6DE2B63A7}"/>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51">
              <a:extLst>
                <a:ext uri="{FF2B5EF4-FFF2-40B4-BE49-F238E27FC236}">
                  <a16:creationId xmlns:a16="http://schemas.microsoft.com/office/drawing/2014/main" id="{5FFEBC67-901C-42EA-90BE-8DB30369B2CB}"/>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2">
              <a:extLst>
                <a:ext uri="{FF2B5EF4-FFF2-40B4-BE49-F238E27FC236}">
                  <a16:creationId xmlns:a16="http://schemas.microsoft.com/office/drawing/2014/main" id="{56B66C12-6F72-413F-A249-AE781E402DA8}"/>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3">
              <a:extLst>
                <a:ext uri="{FF2B5EF4-FFF2-40B4-BE49-F238E27FC236}">
                  <a16:creationId xmlns:a16="http://schemas.microsoft.com/office/drawing/2014/main" id="{608A0664-B010-4C20-81EF-34E581BA6447}"/>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4">
              <a:extLst>
                <a:ext uri="{FF2B5EF4-FFF2-40B4-BE49-F238E27FC236}">
                  <a16:creationId xmlns:a16="http://schemas.microsoft.com/office/drawing/2014/main" id="{D2167908-32C4-40F3-ADBA-646E235F3475}"/>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5">
              <a:extLst>
                <a:ext uri="{FF2B5EF4-FFF2-40B4-BE49-F238E27FC236}">
                  <a16:creationId xmlns:a16="http://schemas.microsoft.com/office/drawing/2014/main" id="{759EA343-BE06-4A28-8716-FA784C7949E0}"/>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6">
              <a:extLst>
                <a:ext uri="{FF2B5EF4-FFF2-40B4-BE49-F238E27FC236}">
                  <a16:creationId xmlns:a16="http://schemas.microsoft.com/office/drawing/2014/main" id="{CFEB62D3-BE61-4908-9DD6-D17D16B5C083}"/>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58">
              <a:extLst>
                <a:ext uri="{FF2B5EF4-FFF2-40B4-BE49-F238E27FC236}">
                  <a16:creationId xmlns:a16="http://schemas.microsoft.com/office/drawing/2014/main" id="{E5482293-30D9-4E3E-91A1-D5BA6453A85E}"/>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9">
              <a:extLst>
                <a:ext uri="{FF2B5EF4-FFF2-40B4-BE49-F238E27FC236}">
                  <a16:creationId xmlns:a16="http://schemas.microsoft.com/office/drawing/2014/main" id="{FAC3ACF5-51DC-4146-B57F-643A48400BC2}"/>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60">
              <a:extLst>
                <a:ext uri="{FF2B5EF4-FFF2-40B4-BE49-F238E27FC236}">
                  <a16:creationId xmlns:a16="http://schemas.microsoft.com/office/drawing/2014/main" id="{380A4CD8-DB23-41BC-A696-67B6DF4D1252}"/>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1">
              <a:extLst>
                <a:ext uri="{FF2B5EF4-FFF2-40B4-BE49-F238E27FC236}">
                  <a16:creationId xmlns:a16="http://schemas.microsoft.com/office/drawing/2014/main" id="{918017F5-93A1-4239-AFBB-FBF7431DFE95}"/>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642427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a:prstGeom prst="rect">
            <a:avLst/>
          </a:prstGeom>
        </p:spPr>
        <p:txBody>
          <a:bodyPr/>
          <a:lstStyle/>
          <a:p>
            <a:pPr>
              <a:lnSpc>
                <a:spcPct val="100000"/>
              </a:lnSpc>
            </a:pPr>
            <a:r>
              <a:rPr lang="en-US" dirty="0"/>
              <a:t>Restricted | © Siemens 20XX | Author | Department | YYYY-MM-DD</a:t>
            </a:r>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8455336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hapter title Dynamic Petrol">
    <p:bg>
      <p:bgPr>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30" name="cdtRectangle 115 Id57350"/>
          <p:cNvSpPr>
            <a:spLocks noGrp="1" noChangeArrowheads="1"/>
          </p:cNvSpPr>
          <p:nvPr>
            <p:ph type="ctrTitle"/>
            <p:custDataLst>
              <p:tags r:id="rId2"/>
            </p:custDataLst>
          </p:nvPr>
        </p:nvSpPr>
        <p:spPr bwMode="auto">
          <a:xfrm>
            <a:off x="626736" y="4503910"/>
            <a:ext cx="6476627" cy="1663205"/>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grpSp>
        <p:nvGrpSpPr>
          <p:cNvPr id="56" name="Gruppieren 3">
            <a:extLst>
              <a:ext uri="{FF2B5EF4-FFF2-40B4-BE49-F238E27FC236}">
                <a16:creationId xmlns:a16="http://schemas.microsoft.com/office/drawing/2014/main" id="{23F27EE7-2260-4055-A6A8-2F609F3A6C72}"/>
              </a:ext>
            </a:extLst>
          </p:cNvPr>
          <p:cNvGrpSpPr/>
          <p:nvPr userDrawn="1"/>
        </p:nvGrpSpPr>
        <p:grpSpPr>
          <a:xfrm>
            <a:off x="-215888" y="-216000"/>
            <a:ext cx="12622226" cy="7290000"/>
            <a:chOff x="-216000" y="-216000"/>
            <a:chExt cx="12628800" cy="7290000"/>
          </a:xfrm>
        </p:grpSpPr>
        <p:cxnSp>
          <p:nvCxnSpPr>
            <p:cNvPr id="57" name="Gerade Verbindung 2">
              <a:extLst>
                <a:ext uri="{FF2B5EF4-FFF2-40B4-BE49-F238E27FC236}">
                  <a16:creationId xmlns:a16="http://schemas.microsoft.com/office/drawing/2014/main" id="{456CFD33-9286-4453-B3FE-FBB3396C3557}"/>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5">
              <a:extLst>
                <a:ext uri="{FF2B5EF4-FFF2-40B4-BE49-F238E27FC236}">
                  <a16:creationId xmlns:a16="http://schemas.microsoft.com/office/drawing/2014/main" id="{818DD217-8252-48C1-9CCE-089BCA0025AA}"/>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6">
              <a:extLst>
                <a:ext uri="{FF2B5EF4-FFF2-40B4-BE49-F238E27FC236}">
                  <a16:creationId xmlns:a16="http://schemas.microsoft.com/office/drawing/2014/main" id="{16D59E5F-A14D-4F1E-8B22-76A7A005EDF0}"/>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7">
              <a:extLst>
                <a:ext uri="{FF2B5EF4-FFF2-40B4-BE49-F238E27FC236}">
                  <a16:creationId xmlns:a16="http://schemas.microsoft.com/office/drawing/2014/main" id="{A955472D-0585-4611-AF22-063DFFC14808}"/>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8">
              <a:extLst>
                <a:ext uri="{FF2B5EF4-FFF2-40B4-BE49-F238E27FC236}">
                  <a16:creationId xmlns:a16="http://schemas.microsoft.com/office/drawing/2014/main" id="{42B4862A-8F84-4696-8EB0-A8BFB47675DC}"/>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9">
              <a:extLst>
                <a:ext uri="{FF2B5EF4-FFF2-40B4-BE49-F238E27FC236}">
                  <a16:creationId xmlns:a16="http://schemas.microsoft.com/office/drawing/2014/main" id="{A70B8675-34EA-4170-BD7C-8A2760D59B90}"/>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1">
              <a:extLst>
                <a:ext uri="{FF2B5EF4-FFF2-40B4-BE49-F238E27FC236}">
                  <a16:creationId xmlns:a16="http://schemas.microsoft.com/office/drawing/2014/main" id="{69323F31-3DB4-46BD-9695-D22741B33877}"/>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2">
              <a:extLst>
                <a:ext uri="{FF2B5EF4-FFF2-40B4-BE49-F238E27FC236}">
                  <a16:creationId xmlns:a16="http://schemas.microsoft.com/office/drawing/2014/main" id="{2FA599FE-AB85-49AC-883C-02C76BA652FD}"/>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3">
              <a:extLst>
                <a:ext uri="{FF2B5EF4-FFF2-40B4-BE49-F238E27FC236}">
                  <a16:creationId xmlns:a16="http://schemas.microsoft.com/office/drawing/2014/main" id="{0CA9D329-6851-4052-AF09-04C1974C9947}"/>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4">
              <a:extLst>
                <a:ext uri="{FF2B5EF4-FFF2-40B4-BE49-F238E27FC236}">
                  <a16:creationId xmlns:a16="http://schemas.microsoft.com/office/drawing/2014/main" id="{B32BF618-99AD-41DD-9314-031E952FAA48}"/>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1">
              <a:extLst>
                <a:ext uri="{FF2B5EF4-FFF2-40B4-BE49-F238E27FC236}">
                  <a16:creationId xmlns:a16="http://schemas.microsoft.com/office/drawing/2014/main" id="{973978A2-02DF-4119-9A18-14343741F5A2}"/>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2">
              <a:extLst>
                <a:ext uri="{FF2B5EF4-FFF2-40B4-BE49-F238E27FC236}">
                  <a16:creationId xmlns:a16="http://schemas.microsoft.com/office/drawing/2014/main" id="{0891C0B2-1AE3-4F5C-AC54-0E43F54714A3}"/>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3">
              <a:extLst>
                <a:ext uri="{FF2B5EF4-FFF2-40B4-BE49-F238E27FC236}">
                  <a16:creationId xmlns:a16="http://schemas.microsoft.com/office/drawing/2014/main" id="{D5FCB12E-9762-454C-A1E0-E63972AE9E31}"/>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4">
              <a:extLst>
                <a:ext uri="{FF2B5EF4-FFF2-40B4-BE49-F238E27FC236}">
                  <a16:creationId xmlns:a16="http://schemas.microsoft.com/office/drawing/2014/main" id="{6ABB0904-9EBF-43CF-82B3-84E2423E2645}"/>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5">
              <a:extLst>
                <a:ext uri="{FF2B5EF4-FFF2-40B4-BE49-F238E27FC236}">
                  <a16:creationId xmlns:a16="http://schemas.microsoft.com/office/drawing/2014/main" id="{BD75B611-83EF-4F5E-834C-D0C71E2E2F55}"/>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6">
              <a:extLst>
                <a:ext uri="{FF2B5EF4-FFF2-40B4-BE49-F238E27FC236}">
                  <a16:creationId xmlns:a16="http://schemas.microsoft.com/office/drawing/2014/main" id="{D9A0E560-7C8E-4ECD-892F-27FCD073D66B}"/>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8">
              <a:extLst>
                <a:ext uri="{FF2B5EF4-FFF2-40B4-BE49-F238E27FC236}">
                  <a16:creationId xmlns:a16="http://schemas.microsoft.com/office/drawing/2014/main" id="{56944995-21C4-4396-8F9B-649605859E41}"/>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9">
              <a:extLst>
                <a:ext uri="{FF2B5EF4-FFF2-40B4-BE49-F238E27FC236}">
                  <a16:creationId xmlns:a16="http://schemas.microsoft.com/office/drawing/2014/main" id="{F24A85C9-453E-4257-AAEE-342C06FA815D}"/>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0">
              <a:extLst>
                <a:ext uri="{FF2B5EF4-FFF2-40B4-BE49-F238E27FC236}">
                  <a16:creationId xmlns:a16="http://schemas.microsoft.com/office/drawing/2014/main" id="{CE44E449-BA5D-4091-8070-06B70E507750}"/>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1">
              <a:extLst>
                <a:ext uri="{FF2B5EF4-FFF2-40B4-BE49-F238E27FC236}">
                  <a16:creationId xmlns:a16="http://schemas.microsoft.com/office/drawing/2014/main" id="{B91B71AB-7D2D-4691-9AF1-399440278446}"/>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4204986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hapter title Blue light">
    <p:bg>
      <p:bgPr>
        <a:solidFill>
          <a:srgbClr val="50BED7"/>
        </a:solidFill>
        <a:effectLst/>
      </p:bgPr>
    </p:bg>
    <p:spTree>
      <p:nvGrpSpPr>
        <p:cNvPr id="1" name=""/>
        <p:cNvGrpSpPr/>
        <p:nvPr/>
      </p:nvGrpSpPr>
      <p:grpSpPr>
        <a:xfrm>
          <a:off x="0" y="0"/>
          <a:ext cx="0" cy="0"/>
          <a:chOff x="0" y="0"/>
          <a:chExt cx="0" cy="0"/>
        </a:xfrm>
      </p:grpSpPr>
      <p:sp>
        <p:nvSpPr>
          <p:cNvPr id="4" name="cdtText Box 101 Id11"/>
          <p:cNvSpPr txBox="1">
            <a:spLocks noChangeArrowheads="1"/>
          </p:cNvSpPr>
          <p:nvPr userDrawn="1">
            <p:custDataLst>
              <p:tags r:id="rId1"/>
            </p:custDataLst>
          </p:nvPr>
        </p:nvSpPr>
        <p:spPr bwMode="auto">
          <a:xfrm>
            <a:off x="6096000" y="0"/>
            <a:ext cx="1587" cy="158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5981" rIns="0" bIns="0">
            <a:noAutofit/>
          </a:bodyPr>
          <a:lstStyle/>
          <a:p>
            <a:pPr algn="ctr">
              <a:buClrTx/>
              <a:buFontTx/>
              <a:buNone/>
            </a:pPr>
            <a:endParaRPr lang="en-US" sz="1099" b="1" noProof="0" dirty="0">
              <a:solidFill>
                <a:srgbClr val="990000"/>
              </a:solidFill>
            </a:endParaRPr>
          </a:p>
        </p:txBody>
      </p:sp>
      <p:sp>
        <p:nvSpPr>
          <p:cNvPr id="34" name="cdtRectangle 115 Id57350"/>
          <p:cNvSpPr>
            <a:spLocks noGrp="1" noChangeArrowheads="1"/>
          </p:cNvSpPr>
          <p:nvPr>
            <p:ph type="ctrTitle"/>
            <p:custDataLst>
              <p:tags r:id="rId2"/>
            </p:custDataLst>
          </p:nvPr>
        </p:nvSpPr>
        <p:spPr bwMode="auto">
          <a:xfrm>
            <a:off x="626736" y="4503910"/>
            <a:ext cx="6476627" cy="1663205"/>
          </a:xfrm>
          <a:noFill/>
        </p:spPr>
        <p:txBody>
          <a:bodyPr wrap="square" lIns="216000" tIns="90000" rIns="216000" bIns="216000" anchor="b" anchorCtr="0">
            <a:spAutoFit/>
          </a:bodyPr>
          <a:lstStyle>
            <a:lvl1pPr>
              <a:defRPr sz="4398" smtClean="0">
                <a:solidFill>
                  <a:srgbClr val="FFFFFF"/>
                </a:solidFill>
                <a:latin typeface="Arial" pitchFamily="34" charset="0"/>
              </a:defRPr>
            </a:lvl1pPr>
          </a:lstStyle>
          <a:p>
            <a:r>
              <a:rPr lang="de-DE" noProof="0"/>
              <a:t>Mastertitelformat bearbeiten</a:t>
            </a:r>
            <a:endParaRPr lang="en-US" noProof="0" dirty="0"/>
          </a:p>
        </p:txBody>
      </p:sp>
      <p:grpSp>
        <p:nvGrpSpPr>
          <p:cNvPr id="56" name="Gruppieren 3">
            <a:extLst>
              <a:ext uri="{FF2B5EF4-FFF2-40B4-BE49-F238E27FC236}">
                <a16:creationId xmlns:a16="http://schemas.microsoft.com/office/drawing/2014/main" id="{D925A51A-A2D1-4D08-B06D-C975923DD7B4}"/>
              </a:ext>
            </a:extLst>
          </p:cNvPr>
          <p:cNvGrpSpPr/>
          <p:nvPr userDrawn="1"/>
        </p:nvGrpSpPr>
        <p:grpSpPr>
          <a:xfrm>
            <a:off x="-215888" y="-216000"/>
            <a:ext cx="12622226" cy="7290000"/>
            <a:chOff x="-216000" y="-216000"/>
            <a:chExt cx="12628800" cy="7290000"/>
          </a:xfrm>
        </p:grpSpPr>
        <p:cxnSp>
          <p:nvCxnSpPr>
            <p:cNvPr id="57" name="Gerade Verbindung 2">
              <a:extLst>
                <a:ext uri="{FF2B5EF4-FFF2-40B4-BE49-F238E27FC236}">
                  <a16:creationId xmlns:a16="http://schemas.microsoft.com/office/drawing/2014/main" id="{9D1B2416-4637-4CB4-B286-308400A888B7}"/>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5">
              <a:extLst>
                <a:ext uri="{FF2B5EF4-FFF2-40B4-BE49-F238E27FC236}">
                  <a16:creationId xmlns:a16="http://schemas.microsoft.com/office/drawing/2014/main" id="{AB8B2C96-44FF-4B9B-A401-FC60D36EE6B5}"/>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Gerade Verbindung 36">
              <a:extLst>
                <a:ext uri="{FF2B5EF4-FFF2-40B4-BE49-F238E27FC236}">
                  <a16:creationId xmlns:a16="http://schemas.microsoft.com/office/drawing/2014/main" id="{D74703C8-2A1A-41A6-B6C2-0D64C8B7D3F3}"/>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37">
              <a:extLst>
                <a:ext uri="{FF2B5EF4-FFF2-40B4-BE49-F238E27FC236}">
                  <a16:creationId xmlns:a16="http://schemas.microsoft.com/office/drawing/2014/main" id="{5CB207D6-4F31-4494-8CB9-5976C1FA5A44}"/>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38">
              <a:extLst>
                <a:ext uri="{FF2B5EF4-FFF2-40B4-BE49-F238E27FC236}">
                  <a16:creationId xmlns:a16="http://schemas.microsoft.com/office/drawing/2014/main" id="{DBA7E973-D7AE-40FC-B0F9-BEEB10799A60}"/>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39">
              <a:extLst>
                <a:ext uri="{FF2B5EF4-FFF2-40B4-BE49-F238E27FC236}">
                  <a16:creationId xmlns:a16="http://schemas.microsoft.com/office/drawing/2014/main" id="{D538D974-FC19-4FA8-8525-BC7E29AE6319}"/>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41">
              <a:extLst>
                <a:ext uri="{FF2B5EF4-FFF2-40B4-BE49-F238E27FC236}">
                  <a16:creationId xmlns:a16="http://schemas.microsoft.com/office/drawing/2014/main" id="{819291C4-0440-4667-8FE5-D76470EBF09B}"/>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42">
              <a:extLst>
                <a:ext uri="{FF2B5EF4-FFF2-40B4-BE49-F238E27FC236}">
                  <a16:creationId xmlns:a16="http://schemas.microsoft.com/office/drawing/2014/main" id="{2744ADDE-EF2E-42FF-B625-CE31E0548CD6}"/>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43">
              <a:extLst>
                <a:ext uri="{FF2B5EF4-FFF2-40B4-BE49-F238E27FC236}">
                  <a16:creationId xmlns:a16="http://schemas.microsoft.com/office/drawing/2014/main" id="{6268E5F6-3594-47B7-8041-D1B20FA7CE99}"/>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44">
              <a:extLst>
                <a:ext uri="{FF2B5EF4-FFF2-40B4-BE49-F238E27FC236}">
                  <a16:creationId xmlns:a16="http://schemas.microsoft.com/office/drawing/2014/main" id="{FFD9FD29-672B-443A-94F0-855BC448BBAE}"/>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1">
              <a:extLst>
                <a:ext uri="{FF2B5EF4-FFF2-40B4-BE49-F238E27FC236}">
                  <a16:creationId xmlns:a16="http://schemas.microsoft.com/office/drawing/2014/main" id="{B9765D6A-94D0-443E-A891-818561F19A82}"/>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2">
              <a:extLst>
                <a:ext uri="{FF2B5EF4-FFF2-40B4-BE49-F238E27FC236}">
                  <a16:creationId xmlns:a16="http://schemas.microsoft.com/office/drawing/2014/main" id="{3BEA4477-70A3-4FEE-9150-19859EB21CEB}"/>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0" name="Gerade Verbindung 53">
              <a:extLst>
                <a:ext uri="{FF2B5EF4-FFF2-40B4-BE49-F238E27FC236}">
                  <a16:creationId xmlns:a16="http://schemas.microsoft.com/office/drawing/2014/main" id="{9DFDFB47-ADA0-4BC2-AEB1-A1AEE9B9F0C0}"/>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4">
              <a:extLst>
                <a:ext uri="{FF2B5EF4-FFF2-40B4-BE49-F238E27FC236}">
                  <a16:creationId xmlns:a16="http://schemas.microsoft.com/office/drawing/2014/main" id="{F6F618C8-5537-4E39-86B1-808AE3A5A154}"/>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5">
              <a:extLst>
                <a:ext uri="{FF2B5EF4-FFF2-40B4-BE49-F238E27FC236}">
                  <a16:creationId xmlns:a16="http://schemas.microsoft.com/office/drawing/2014/main" id="{D5D45A31-9EE6-4F00-9203-E686C7C5598E}"/>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56">
              <a:extLst>
                <a:ext uri="{FF2B5EF4-FFF2-40B4-BE49-F238E27FC236}">
                  <a16:creationId xmlns:a16="http://schemas.microsoft.com/office/drawing/2014/main" id="{BEBDEE38-8D7D-4E99-93AC-28F8A4403871}"/>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5" name="Gerade Verbindung 58">
              <a:extLst>
                <a:ext uri="{FF2B5EF4-FFF2-40B4-BE49-F238E27FC236}">
                  <a16:creationId xmlns:a16="http://schemas.microsoft.com/office/drawing/2014/main" id="{470F49CC-C86F-407A-B7E8-7FBD7BFED8C5}"/>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6" name="Gerade Verbindung 59">
              <a:extLst>
                <a:ext uri="{FF2B5EF4-FFF2-40B4-BE49-F238E27FC236}">
                  <a16:creationId xmlns:a16="http://schemas.microsoft.com/office/drawing/2014/main" id="{CC78FF02-BD5F-4A07-A3E5-10DDA9EB79BF}"/>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7" name="Gerade Verbindung 60">
              <a:extLst>
                <a:ext uri="{FF2B5EF4-FFF2-40B4-BE49-F238E27FC236}">
                  <a16:creationId xmlns:a16="http://schemas.microsoft.com/office/drawing/2014/main" id="{D2E4A998-327D-4720-9707-FA7DFF87930A}"/>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8" name="Gerade Verbindung 61">
              <a:extLst>
                <a:ext uri="{FF2B5EF4-FFF2-40B4-BE49-F238E27FC236}">
                  <a16:creationId xmlns:a16="http://schemas.microsoft.com/office/drawing/2014/main" id="{D85CC939-8FBB-4493-A17E-C9AA5350FCFE}"/>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6938091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 Index">
    <p:spTree>
      <p:nvGrpSpPr>
        <p:cNvPr id="1" name=""/>
        <p:cNvGrpSpPr/>
        <p:nvPr/>
      </p:nvGrpSpPr>
      <p:grpSpPr>
        <a:xfrm>
          <a:off x="0" y="0"/>
          <a:ext cx="0" cy="0"/>
          <a:chOff x="0" y="0"/>
          <a:chExt cx="0" cy="0"/>
        </a:xfrm>
      </p:grpSpPr>
      <p:sp>
        <p:nvSpPr>
          <p:cNvPr id="4" name="cdtText Placeholder 12 Id13"/>
          <p:cNvSpPr>
            <a:spLocks noGrp="1"/>
          </p:cNvSpPr>
          <p:nvPr>
            <p:ph type="body" sz="quarter" idx="14" hasCustomPrompt="1"/>
            <p:custDataLst>
              <p:tags r:id="rId1"/>
            </p:custDataLst>
          </p:nvPr>
        </p:nvSpPr>
        <p:spPr bwMode="auto">
          <a:xfrm>
            <a:off x="4656571" y="1414800"/>
            <a:ext cx="7535429" cy="4752000"/>
          </a:xfrm>
          <a:solidFill>
            <a:srgbClr val="CDD9E1"/>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14800"/>
            <a:ext cx="4512050" cy="4752000"/>
          </a:xfrm>
        </p:spPr>
        <p:txBody>
          <a:bodyPr tIns="1800000"/>
          <a:lstStyle>
            <a:lvl1pPr algn="ctr">
              <a:defRPr/>
            </a:lvl1pPr>
          </a:lstStyle>
          <a:p>
            <a:r>
              <a:rPr lang="de-DE" noProof="0"/>
              <a:t>Bild durch Klicken auf Symbol hinzufügen</a:t>
            </a:r>
            <a:endParaRPr lang="en-US" noProof="0" dirty="0"/>
          </a:p>
        </p:txBody>
      </p:sp>
      <p:sp>
        <p:nvSpPr>
          <p:cNvPr id="3" name="Title 2">
            <a:extLst>
              <a:ext uri="{FF2B5EF4-FFF2-40B4-BE49-F238E27FC236}">
                <a16:creationId xmlns:a16="http://schemas.microsoft.com/office/drawing/2014/main" id="{4ACE3FDB-1E18-40EF-89A1-8447B2701F2A}"/>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2297639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xt + Index" preserve="1" userDrawn="1">
  <p:cSld name="Text + Index">
    <p:spTree>
      <p:nvGrpSpPr>
        <p:cNvPr id="1" name=""/>
        <p:cNvGrpSpPr/>
        <p:nvPr/>
      </p:nvGrpSpPr>
      <p:grpSpPr>
        <a:xfrm>
          <a:off x="0" y="0"/>
          <a:ext cx="0" cy="0"/>
          <a:chOff x="0" y="0"/>
          <a:chExt cx="0" cy="0"/>
        </a:xfrm>
      </p:grpSpPr>
      <p:sp>
        <p:nvSpPr>
          <p:cNvPr id="13" name="cdtText Placeholder 12 Id13"/>
          <p:cNvSpPr>
            <a:spLocks noGrp="1"/>
          </p:cNvSpPr>
          <p:nvPr>
            <p:ph type="body" sz="quarter" idx="13"/>
            <p:custDataLst>
              <p:tags r:id="rId2"/>
            </p:custDataLst>
          </p:nvPr>
        </p:nvSpPr>
        <p:spPr>
          <a:xfrm>
            <a:off x="626737" y="1414800"/>
            <a:ext cx="388589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2 Id5"/>
          <p:cNvSpPr>
            <a:spLocks noGrp="1"/>
          </p:cNvSpPr>
          <p:nvPr>
            <p:ph type="body" sz="quarter" idx="14" hasCustomPrompt="1"/>
            <p:custDataLst>
              <p:tags r:id="rId3"/>
            </p:custDataLst>
          </p:nvPr>
        </p:nvSpPr>
        <p:spPr bwMode="auto">
          <a:xfrm>
            <a:off x="4656570" y="1414800"/>
            <a:ext cx="7535430" cy="4752000"/>
          </a:xfrm>
          <a:solidFill>
            <a:srgbClr val="CDD9E1"/>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3" name="Title 2">
            <a:extLst>
              <a:ext uri="{FF2B5EF4-FFF2-40B4-BE49-F238E27FC236}">
                <a16:creationId xmlns:a16="http://schemas.microsoft.com/office/drawing/2014/main" id="{9AE0646D-B1AC-494C-8B2E-5DAB5A620C90}"/>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492886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Free Content" preserve="1" userDrawn="1">
  <p:cSld name="F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1D357-684A-4BD3-B6FD-5478CE31ACB2}"/>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38116842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ee Content color fil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A96599-2986-49B2-9185-F8180F71CDB7}"/>
              </a:ext>
            </a:extLst>
          </p:cNvPr>
          <p:cNvSpPr/>
          <p:nvPr userDrawn="1"/>
        </p:nvSpPr>
        <p:spPr bwMode="auto">
          <a:xfrm>
            <a:off x="0" y="1414800"/>
            <a:ext cx="12192000" cy="4752000"/>
          </a:xfrm>
          <a:prstGeom prst="rect">
            <a:avLst/>
          </a:prstGeom>
          <a:solidFill>
            <a:srgbClr val="CDD9E1"/>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de-DE" sz="1799" noProof="0">
              <a:solidFill>
                <a:schemeClr val="tx1"/>
              </a:solidFill>
              <a:latin typeface="+mn-lt"/>
              <a:ea typeface="Arial Unicode MS" panose="020B0604020202020204" pitchFamily="34" charset="-128"/>
              <a:cs typeface="Arial Unicode MS" panose="020B0604020202020204" pitchFamily="34" charset="-128"/>
            </a:endParaRPr>
          </a:p>
        </p:txBody>
      </p:sp>
      <p:sp>
        <p:nvSpPr>
          <p:cNvPr id="2" name="Title 1">
            <a:extLst>
              <a:ext uri="{FF2B5EF4-FFF2-40B4-BE49-F238E27FC236}">
                <a16:creationId xmlns:a16="http://schemas.microsoft.com/office/drawing/2014/main" id="{9D8A33A2-DE71-43C5-BC8C-E0C3DF1460E3}"/>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1809324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ngle large image">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0" y="1414800"/>
            <a:ext cx="12197647" cy="4752000"/>
          </a:xfrm>
        </p:spPr>
        <p:txBody>
          <a:bodyPr tIns="1800000"/>
          <a:lstStyle>
            <a:lvl1pPr algn="ctr">
              <a:defRPr/>
            </a:lvl1pPr>
          </a:lstStyle>
          <a:p>
            <a:r>
              <a:rPr lang="de-DE" noProof="0"/>
              <a:t>Bild durch Klicken auf Symbol hinzufügen</a:t>
            </a:r>
            <a:endParaRPr lang="en-US" noProof="0" dirty="0"/>
          </a:p>
        </p:txBody>
      </p:sp>
      <p:sp>
        <p:nvSpPr>
          <p:cNvPr id="5" name="Title 4">
            <a:extLst>
              <a:ext uri="{FF2B5EF4-FFF2-40B4-BE49-F238E27FC236}">
                <a16:creationId xmlns:a16="http://schemas.microsoft.com/office/drawing/2014/main" id="{969D4674-88A4-4399-8844-41875B10CEA6}"/>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722050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bg>
      <p:bgPr>
        <a:solidFill>
          <a:srgbClr val="FFFFFF"/>
        </a:solidFill>
        <a:effectLst/>
      </p:bgPr>
    </p:bg>
    <p:spTree>
      <p:nvGrpSpPr>
        <p:cNvPr id="1" name=""/>
        <p:cNvGrpSpPr/>
        <p:nvPr/>
      </p:nvGrpSpPr>
      <p:grpSpPr>
        <a:xfrm>
          <a:off x="0" y="0"/>
          <a:ext cx="0" cy="0"/>
          <a:chOff x="0" y="0"/>
          <a:chExt cx="0" cy="0"/>
        </a:xfrm>
      </p:grpSpPr>
      <p:sp>
        <p:nvSpPr>
          <p:cNvPr id="5" name="Rechteck 4"/>
          <p:cNvSpPr/>
          <p:nvPr userDrawn="1"/>
        </p:nvSpPr>
        <p:spPr bwMode="auto">
          <a:xfrm>
            <a:off x="0" y="1"/>
            <a:ext cx="12192000" cy="1439999"/>
          </a:xfrm>
          <a:prstGeom prst="rect">
            <a:avLst/>
          </a:prstGeom>
          <a:solidFill>
            <a:srgbClr val="FFFFFF"/>
          </a:solidFill>
          <a:ln w="127">
            <a:solidFill>
              <a:srgbClr val="FFFFFF"/>
            </a:solid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de-DE"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4" name="Bildplatzhalter 3"/>
          <p:cNvSpPr>
            <a:spLocks noGrp="1"/>
          </p:cNvSpPr>
          <p:nvPr>
            <p:ph type="pic" sz="quarter" idx="10"/>
          </p:nvPr>
        </p:nvSpPr>
        <p:spPr>
          <a:xfrm>
            <a:off x="0" y="-2784"/>
            <a:ext cx="12190451" cy="6858000"/>
          </a:xfrm>
          <a:noFill/>
        </p:spPr>
        <p:txBody>
          <a:bodyPr tIns="1800000"/>
          <a:lstStyle>
            <a:lvl1pPr algn="ctr">
              <a:defRPr/>
            </a:lvl1pPr>
          </a:lstStyle>
          <a:p>
            <a:r>
              <a:rPr lang="de-DE" noProof="0"/>
              <a:t>Bild durch Klicken auf Symbol hinzufügen</a:t>
            </a:r>
            <a:endParaRPr lang="en-US" noProof="0" dirty="0"/>
          </a:p>
        </p:txBody>
      </p:sp>
      <p:sp>
        <p:nvSpPr>
          <p:cNvPr id="3" name="Title 2">
            <a:extLst>
              <a:ext uri="{FF2B5EF4-FFF2-40B4-BE49-F238E27FC236}">
                <a16:creationId xmlns:a16="http://schemas.microsoft.com/office/drawing/2014/main" id="{7BE7250C-7C05-40BB-9D94-0F649010E900}"/>
              </a:ext>
            </a:extLst>
          </p:cNvPr>
          <p:cNvSpPr>
            <a:spLocks noGrp="1"/>
          </p:cNvSpPr>
          <p:nvPr>
            <p:ph type="title"/>
          </p:nvPr>
        </p:nvSpPr>
        <p:spPr>
          <a:xfrm>
            <a:off x="0" y="-1"/>
            <a:ext cx="12192000" cy="1414800"/>
          </a:xfrm>
        </p:spPr>
        <p:txBody>
          <a:bodyPr/>
          <a:lstStyle>
            <a:lvl1pPr>
              <a:defRPr>
                <a:solidFill>
                  <a:schemeClr val="tx1"/>
                </a:solidFill>
              </a:defRPr>
            </a:lvl1pPr>
          </a:lstStyle>
          <a:p>
            <a:r>
              <a:rPr lang="de-DE"/>
              <a:t>Mastertitelformat bearbeiten</a:t>
            </a:r>
            <a:endParaRPr lang="en-US" dirty="0"/>
          </a:p>
        </p:txBody>
      </p:sp>
      <p:grpSp>
        <p:nvGrpSpPr>
          <p:cNvPr id="52" name="Gruppieren 3">
            <a:extLst>
              <a:ext uri="{FF2B5EF4-FFF2-40B4-BE49-F238E27FC236}">
                <a16:creationId xmlns:a16="http://schemas.microsoft.com/office/drawing/2014/main" id="{2B994D0D-121F-4635-8B29-F2EB34D32054}"/>
              </a:ext>
            </a:extLst>
          </p:cNvPr>
          <p:cNvGrpSpPr/>
          <p:nvPr userDrawn="1"/>
        </p:nvGrpSpPr>
        <p:grpSpPr>
          <a:xfrm>
            <a:off x="-215888" y="-216000"/>
            <a:ext cx="12622226" cy="7290000"/>
            <a:chOff x="-216000" y="-216000"/>
            <a:chExt cx="12628800" cy="7290000"/>
          </a:xfrm>
        </p:grpSpPr>
        <p:cxnSp>
          <p:nvCxnSpPr>
            <p:cNvPr id="53" name="Gerade Verbindung 2">
              <a:extLst>
                <a:ext uri="{FF2B5EF4-FFF2-40B4-BE49-F238E27FC236}">
                  <a16:creationId xmlns:a16="http://schemas.microsoft.com/office/drawing/2014/main" id="{FAD0504A-848E-4FD9-8DC3-599263E06B50}"/>
                </a:ext>
              </a:extLst>
            </p:cNvPr>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4" name="Gerade Verbindung 35">
              <a:extLst>
                <a:ext uri="{FF2B5EF4-FFF2-40B4-BE49-F238E27FC236}">
                  <a16:creationId xmlns:a16="http://schemas.microsoft.com/office/drawing/2014/main" id="{89D92CCC-FA2D-4E47-9C5C-959BE4F9F3AE}"/>
                </a:ext>
              </a:extLst>
            </p:cNvPr>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5" name="Gerade Verbindung 36">
              <a:extLst>
                <a:ext uri="{FF2B5EF4-FFF2-40B4-BE49-F238E27FC236}">
                  <a16:creationId xmlns:a16="http://schemas.microsoft.com/office/drawing/2014/main" id="{7DCE0238-A93E-49CD-B51B-B29FEE64CF6E}"/>
                </a:ext>
              </a:extLst>
            </p:cNvPr>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6" name="Gerade Verbindung 37">
              <a:extLst>
                <a:ext uri="{FF2B5EF4-FFF2-40B4-BE49-F238E27FC236}">
                  <a16:creationId xmlns:a16="http://schemas.microsoft.com/office/drawing/2014/main" id="{B64AFC2F-8CCB-4085-A7BB-BE3EFF953D56}"/>
                </a:ext>
              </a:extLst>
            </p:cNvPr>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7" name="Gerade Verbindung 38">
              <a:extLst>
                <a:ext uri="{FF2B5EF4-FFF2-40B4-BE49-F238E27FC236}">
                  <a16:creationId xmlns:a16="http://schemas.microsoft.com/office/drawing/2014/main" id="{55A539AD-C3D6-4333-B33E-5706034AD763}"/>
                </a:ext>
              </a:extLst>
            </p:cNvPr>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8" name="Gerade Verbindung 39">
              <a:extLst>
                <a:ext uri="{FF2B5EF4-FFF2-40B4-BE49-F238E27FC236}">
                  <a16:creationId xmlns:a16="http://schemas.microsoft.com/office/drawing/2014/main" id="{53F6D19E-71D0-4F34-BA05-3FD6AF91EF3F}"/>
                </a:ext>
              </a:extLst>
            </p:cNvPr>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0" name="Gerade Verbindung 41">
              <a:extLst>
                <a:ext uri="{FF2B5EF4-FFF2-40B4-BE49-F238E27FC236}">
                  <a16:creationId xmlns:a16="http://schemas.microsoft.com/office/drawing/2014/main" id="{62F7CA60-F117-4F66-A8CE-6E48CD3792A7}"/>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1" name="Gerade Verbindung 42">
              <a:extLst>
                <a:ext uri="{FF2B5EF4-FFF2-40B4-BE49-F238E27FC236}">
                  <a16:creationId xmlns:a16="http://schemas.microsoft.com/office/drawing/2014/main" id="{67033FCD-1A87-4CC2-BC6C-EBF07ED5CF39}"/>
                </a:ext>
              </a:extLst>
            </p:cNvPr>
            <p:cNvCxnSpPr/>
            <p:nvPr userDrawn="1"/>
          </p:nvCxnSpPr>
          <p:spPr bwMode="auto">
            <a:xfrm rot="5400000">
              <a:off x="123228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2" name="Gerade Verbindung 43">
              <a:extLst>
                <a:ext uri="{FF2B5EF4-FFF2-40B4-BE49-F238E27FC236}">
                  <a16:creationId xmlns:a16="http://schemas.microsoft.com/office/drawing/2014/main" id="{1EB32179-D251-4FA2-A3C4-AFF9219DE7DD}"/>
                </a:ext>
              </a:extLst>
            </p:cNvPr>
            <p:cNvCxnSpPr/>
            <p:nvPr userDrawn="1"/>
          </p:nvCxnSpPr>
          <p:spPr bwMode="auto">
            <a:xfrm rot="5400000">
              <a:off x="123228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3" name="Gerade Verbindung 44">
              <a:extLst>
                <a:ext uri="{FF2B5EF4-FFF2-40B4-BE49-F238E27FC236}">
                  <a16:creationId xmlns:a16="http://schemas.microsoft.com/office/drawing/2014/main" id="{B18D9A3D-6B95-466B-AA09-1EAB0180D423}"/>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4" name="Gerade Verbindung 51">
              <a:extLst>
                <a:ext uri="{FF2B5EF4-FFF2-40B4-BE49-F238E27FC236}">
                  <a16:creationId xmlns:a16="http://schemas.microsoft.com/office/drawing/2014/main" id="{6EBEED84-A578-46A9-8E69-2AC4C62502B1}"/>
                </a:ext>
              </a:extLst>
            </p:cNvPr>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5" name="Gerade Verbindung 52">
              <a:extLst>
                <a:ext uri="{FF2B5EF4-FFF2-40B4-BE49-F238E27FC236}">
                  <a16:creationId xmlns:a16="http://schemas.microsoft.com/office/drawing/2014/main" id="{273E2258-50C4-4D68-A0D8-C2D4712B864A}"/>
                </a:ext>
              </a:extLst>
            </p:cNvPr>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6" name="Gerade Verbindung 53">
              <a:extLst>
                <a:ext uri="{FF2B5EF4-FFF2-40B4-BE49-F238E27FC236}">
                  <a16:creationId xmlns:a16="http://schemas.microsoft.com/office/drawing/2014/main" id="{DCFC7340-D0F2-4980-8EF8-6ACFC6A39635}"/>
                </a:ext>
              </a:extLst>
            </p:cNvPr>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7" name="Gerade Verbindung 54">
              <a:extLst>
                <a:ext uri="{FF2B5EF4-FFF2-40B4-BE49-F238E27FC236}">
                  <a16:creationId xmlns:a16="http://schemas.microsoft.com/office/drawing/2014/main" id="{50057283-6253-45B0-96D6-10D25847D23B}"/>
                </a:ext>
              </a:extLst>
            </p:cNvPr>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8" name="Gerade Verbindung 55">
              <a:extLst>
                <a:ext uri="{FF2B5EF4-FFF2-40B4-BE49-F238E27FC236}">
                  <a16:creationId xmlns:a16="http://schemas.microsoft.com/office/drawing/2014/main" id="{141D64C2-BF2D-438A-BCB4-24F988DCEDFC}"/>
                </a:ext>
              </a:extLst>
            </p:cNvPr>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69" name="Gerade Verbindung 56">
              <a:extLst>
                <a:ext uri="{FF2B5EF4-FFF2-40B4-BE49-F238E27FC236}">
                  <a16:creationId xmlns:a16="http://schemas.microsoft.com/office/drawing/2014/main" id="{BED49CFA-20F7-4587-B40B-BA2F6C227E4C}"/>
                </a:ext>
              </a:extLst>
            </p:cNvPr>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Gerade Verbindung 58">
              <a:extLst>
                <a:ext uri="{FF2B5EF4-FFF2-40B4-BE49-F238E27FC236}">
                  <a16:creationId xmlns:a16="http://schemas.microsoft.com/office/drawing/2014/main" id="{42A9842D-8580-4571-B096-5B1B98F553AE}"/>
                </a:ext>
              </a:extLst>
            </p:cNvPr>
            <p:cNvCxnSpPr/>
            <p:nvPr userDrawn="1"/>
          </p:nvCxnSpPr>
          <p:spPr bwMode="auto">
            <a:xfrm rot="5400000">
              <a:off x="-1260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Gerade Verbindung 59">
              <a:extLst>
                <a:ext uri="{FF2B5EF4-FFF2-40B4-BE49-F238E27FC236}">
                  <a16:creationId xmlns:a16="http://schemas.microsoft.com/office/drawing/2014/main" id="{8C88B692-E6DC-4158-8946-C693A859434F}"/>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Gerade Verbindung 60">
              <a:extLst>
                <a:ext uri="{FF2B5EF4-FFF2-40B4-BE49-F238E27FC236}">
                  <a16:creationId xmlns:a16="http://schemas.microsoft.com/office/drawing/2014/main" id="{BE4CDF0A-BC70-4E0C-8298-1C9131963A85}"/>
                </a:ext>
              </a:extLst>
            </p:cNvPr>
            <p:cNvCxnSpPr/>
            <p:nvPr userDrawn="1"/>
          </p:nvCxnSpPr>
          <p:spPr bwMode="auto">
            <a:xfrm rot="5400000">
              <a:off x="-1260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4" name="Gerade Verbindung 61">
              <a:extLst>
                <a:ext uri="{FF2B5EF4-FFF2-40B4-BE49-F238E27FC236}">
                  <a16:creationId xmlns:a16="http://schemas.microsoft.com/office/drawing/2014/main" id="{91D2F460-52CF-4467-8486-F80ADF41F28D}"/>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73113930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bleed color area Dynamic Petrol">
    <p:bg>
      <p:bgRef idx="1001">
        <a:schemeClr val="bg1"/>
      </p:bgRef>
    </p:bg>
    <p:spTree>
      <p:nvGrpSpPr>
        <p:cNvPr id="1" name=""/>
        <p:cNvGrpSpPr/>
        <p:nvPr/>
      </p:nvGrpSpPr>
      <p:grpSpPr>
        <a:xfrm>
          <a:off x="0" y="0"/>
          <a:ext cx="0" cy="0"/>
          <a:chOff x="0" y="0"/>
          <a:chExt cx="0" cy="0"/>
        </a:xfrm>
      </p:grpSpPr>
      <p:grpSp>
        <p:nvGrpSpPr>
          <p:cNvPr id="7" name="Gruppieren 6"/>
          <p:cNvGrpSpPr/>
          <p:nvPr userDrawn="1"/>
        </p:nvGrpSpPr>
        <p:grpSpPr>
          <a:xfrm>
            <a:off x="0" y="1"/>
            <a:ext cx="12192000" cy="6861907"/>
            <a:chOff x="0" y="0"/>
            <a:chExt cx="12198350" cy="6861907"/>
          </a:xfrm>
        </p:grpSpPr>
        <p:sp>
          <p:nvSpPr>
            <p:cNvPr id="4" name="Rechteck 3"/>
            <p:cNvSpPr/>
            <p:nvPr userDrawn="1"/>
          </p:nvSpPr>
          <p:spPr bwMode="auto">
            <a:xfrm>
              <a:off x="0" y="0"/>
              <a:ext cx="12198350" cy="6861907"/>
            </a:xfrm>
            <a:prstGeom prst="rect">
              <a:avLst/>
            </a:prstGeom>
            <a:solidFill>
              <a:schemeClr val="tx1"/>
            </a:soli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6" name="Rechteck 5"/>
            <p:cNvSpPr/>
            <p:nvPr userDrawn="1"/>
          </p:nvSpPr>
          <p:spPr bwMode="auto">
            <a:xfrm>
              <a:off x="0" y="0"/>
              <a:ext cx="12198350" cy="6861907"/>
            </a:xfrm>
            <a:prstGeom prst="rect">
              <a:avLst/>
            </a:prstGeom>
            <a:gradFill>
              <a:gsLst>
                <a:gs pos="83000">
                  <a:srgbClr val="0099B0">
                    <a:alpha val="85000"/>
                  </a:srgbClr>
                </a:gs>
                <a:gs pos="50000">
                  <a:srgbClr val="009999">
                    <a:alpha val="85000"/>
                  </a:srgbClr>
                </a:gs>
                <a:gs pos="0">
                  <a:srgbClr val="50BEBE">
                    <a:alpha val="85000"/>
                  </a:srgbClr>
                </a:gs>
                <a:gs pos="100000">
                  <a:srgbClr val="0099CB">
                    <a:alpha val="85000"/>
                  </a:srgbClr>
                </a:gs>
              </a:gsLst>
              <a:lin ang="0" scaled="0"/>
            </a:gradFill>
            <a:ln>
              <a:noFill/>
            </a:ln>
            <a:effectLst/>
          </p:spPr>
          <p:txBody>
            <a:bodyPr wrap="square" lIns="108000" tIns="54000" rIns="108000" bIns="54000"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grpSp>
      <p:sp>
        <p:nvSpPr>
          <p:cNvPr id="3" name="Title 2">
            <a:extLst>
              <a:ext uri="{FF2B5EF4-FFF2-40B4-BE49-F238E27FC236}">
                <a16:creationId xmlns:a16="http://schemas.microsoft.com/office/drawing/2014/main" id="{13AD98BD-F969-46D7-91B3-158DF3B95B56}"/>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dirty="0"/>
          </a:p>
        </p:txBody>
      </p:sp>
      <p:grpSp>
        <p:nvGrpSpPr>
          <p:cNvPr id="31" name="Gruppieren 3">
            <a:extLst>
              <a:ext uri="{FF2B5EF4-FFF2-40B4-BE49-F238E27FC236}">
                <a16:creationId xmlns:a16="http://schemas.microsoft.com/office/drawing/2014/main" id="{AA85CB3A-A29E-4E90-A4D2-7C371F0FD96A}"/>
              </a:ext>
            </a:extLst>
          </p:cNvPr>
          <p:cNvGrpSpPr/>
          <p:nvPr userDrawn="1"/>
        </p:nvGrpSpPr>
        <p:grpSpPr>
          <a:xfrm>
            <a:off x="-215888" y="-216000"/>
            <a:ext cx="12622226" cy="7290000"/>
            <a:chOff x="-216000" y="-216000"/>
            <a:chExt cx="12628800" cy="7290000"/>
          </a:xfrm>
        </p:grpSpPr>
        <p:cxnSp>
          <p:nvCxnSpPr>
            <p:cNvPr id="32" name="Gerade Verbindung 2">
              <a:extLst>
                <a:ext uri="{FF2B5EF4-FFF2-40B4-BE49-F238E27FC236}">
                  <a16:creationId xmlns:a16="http://schemas.microsoft.com/office/drawing/2014/main" id="{03729835-FBE1-4270-8C70-D11F41ACD7E7}"/>
                </a:ext>
              </a:extLst>
            </p:cNvPr>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3" name="Gerade Verbindung 35">
              <a:extLst>
                <a:ext uri="{FF2B5EF4-FFF2-40B4-BE49-F238E27FC236}">
                  <a16:creationId xmlns:a16="http://schemas.microsoft.com/office/drawing/2014/main" id="{90595106-2819-49C1-A09A-E78A23A43C14}"/>
                </a:ext>
              </a:extLst>
            </p:cNvPr>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Gerade Verbindung 36">
              <a:extLst>
                <a:ext uri="{FF2B5EF4-FFF2-40B4-BE49-F238E27FC236}">
                  <a16:creationId xmlns:a16="http://schemas.microsoft.com/office/drawing/2014/main" id="{89734051-EA98-40A9-8410-AAD0C1600AA4}"/>
                </a:ext>
              </a:extLst>
            </p:cNvPr>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5" name="Gerade Verbindung 37">
              <a:extLst>
                <a:ext uri="{FF2B5EF4-FFF2-40B4-BE49-F238E27FC236}">
                  <a16:creationId xmlns:a16="http://schemas.microsoft.com/office/drawing/2014/main" id="{9BBD9918-0593-4A6A-802E-4D8B0BB455A7}"/>
                </a:ext>
              </a:extLst>
            </p:cNvPr>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38">
              <a:extLst>
                <a:ext uri="{FF2B5EF4-FFF2-40B4-BE49-F238E27FC236}">
                  <a16:creationId xmlns:a16="http://schemas.microsoft.com/office/drawing/2014/main" id="{BE2F4ED7-FD52-4F86-BF13-0AE31E758E2E}"/>
                </a:ext>
              </a:extLst>
            </p:cNvPr>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39">
              <a:extLst>
                <a:ext uri="{FF2B5EF4-FFF2-40B4-BE49-F238E27FC236}">
                  <a16:creationId xmlns:a16="http://schemas.microsoft.com/office/drawing/2014/main" id="{782BE3CC-6F9E-48FB-A2F9-77AB1D4CAC0C}"/>
                </a:ext>
              </a:extLst>
            </p:cNvPr>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41">
              <a:extLst>
                <a:ext uri="{FF2B5EF4-FFF2-40B4-BE49-F238E27FC236}">
                  <a16:creationId xmlns:a16="http://schemas.microsoft.com/office/drawing/2014/main" id="{C5D93334-D508-4314-8510-8A3B10F193F4}"/>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42">
              <a:extLst>
                <a:ext uri="{FF2B5EF4-FFF2-40B4-BE49-F238E27FC236}">
                  <a16:creationId xmlns:a16="http://schemas.microsoft.com/office/drawing/2014/main" id="{A4679488-72B0-4743-8090-5A6A6AB0EC7E}"/>
                </a:ext>
              </a:extLst>
            </p:cNvPr>
            <p:cNvCxnSpPr/>
            <p:nvPr userDrawn="1"/>
          </p:nvCxnSpPr>
          <p:spPr bwMode="auto">
            <a:xfrm rot="5400000">
              <a:off x="123228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43">
              <a:extLst>
                <a:ext uri="{FF2B5EF4-FFF2-40B4-BE49-F238E27FC236}">
                  <a16:creationId xmlns:a16="http://schemas.microsoft.com/office/drawing/2014/main" id="{C86C6CD4-2754-4FD4-8129-EC2652F0285A}"/>
                </a:ext>
              </a:extLst>
            </p:cNvPr>
            <p:cNvCxnSpPr/>
            <p:nvPr userDrawn="1"/>
          </p:nvCxnSpPr>
          <p:spPr bwMode="auto">
            <a:xfrm rot="5400000">
              <a:off x="123228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44">
              <a:extLst>
                <a:ext uri="{FF2B5EF4-FFF2-40B4-BE49-F238E27FC236}">
                  <a16:creationId xmlns:a16="http://schemas.microsoft.com/office/drawing/2014/main" id="{37821FE6-1650-49BD-9F76-93D2C8B45792}"/>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51">
              <a:extLst>
                <a:ext uri="{FF2B5EF4-FFF2-40B4-BE49-F238E27FC236}">
                  <a16:creationId xmlns:a16="http://schemas.microsoft.com/office/drawing/2014/main" id="{AAB7A313-C38A-4BDB-ADD0-2320FB7A262B}"/>
                </a:ext>
              </a:extLst>
            </p:cNvPr>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52">
              <a:extLst>
                <a:ext uri="{FF2B5EF4-FFF2-40B4-BE49-F238E27FC236}">
                  <a16:creationId xmlns:a16="http://schemas.microsoft.com/office/drawing/2014/main" id="{93667F89-3262-4286-AF14-2625CA924A80}"/>
                </a:ext>
              </a:extLst>
            </p:cNvPr>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53">
              <a:extLst>
                <a:ext uri="{FF2B5EF4-FFF2-40B4-BE49-F238E27FC236}">
                  <a16:creationId xmlns:a16="http://schemas.microsoft.com/office/drawing/2014/main" id="{E436921E-7EC8-4FB1-BC06-17214AE43D57}"/>
                </a:ext>
              </a:extLst>
            </p:cNvPr>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6" name="Gerade Verbindung 54">
              <a:extLst>
                <a:ext uri="{FF2B5EF4-FFF2-40B4-BE49-F238E27FC236}">
                  <a16:creationId xmlns:a16="http://schemas.microsoft.com/office/drawing/2014/main" id="{4C7F7B49-5AE2-4066-A64C-7E5B68C46807}"/>
                </a:ext>
              </a:extLst>
            </p:cNvPr>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55">
              <a:extLst>
                <a:ext uri="{FF2B5EF4-FFF2-40B4-BE49-F238E27FC236}">
                  <a16:creationId xmlns:a16="http://schemas.microsoft.com/office/drawing/2014/main" id="{2FF3EC72-3FCC-45C3-8070-E40906AE20BE}"/>
                </a:ext>
              </a:extLst>
            </p:cNvPr>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Gerade Verbindung 56">
              <a:extLst>
                <a:ext uri="{FF2B5EF4-FFF2-40B4-BE49-F238E27FC236}">
                  <a16:creationId xmlns:a16="http://schemas.microsoft.com/office/drawing/2014/main" id="{4AA98C4C-57AB-4A8E-A72E-B1F6D49DB94A}"/>
                </a:ext>
              </a:extLst>
            </p:cNvPr>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Gerade Verbindung 58">
              <a:extLst>
                <a:ext uri="{FF2B5EF4-FFF2-40B4-BE49-F238E27FC236}">
                  <a16:creationId xmlns:a16="http://schemas.microsoft.com/office/drawing/2014/main" id="{4925DF47-B24F-4025-8D9C-E70CFF7461E3}"/>
                </a:ext>
              </a:extLst>
            </p:cNvPr>
            <p:cNvCxnSpPr/>
            <p:nvPr userDrawn="1"/>
          </p:nvCxnSpPr>
          <p:spPr bwMode="auto">
            <a:xfrm rot="5400000">
              <a:off x="-1260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1" name="Gerade Verbindung 59">
              <a:extLst>
                <a:ext uri="{FF2B5EF4-FFF2-40B4-BE49-F238E27FC236}">
                  <a16:creationId xmlns:a16="http://schemas.microsoft.com/office/drawing/2014/main" id="{8586F724-1660-4CB2-9E0D-F1200675310E}"/>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2" name="Gerade Verbindung 60">
              <a:extLst>
                <a:ext uri="{FF2B5EF4-FFF2-40B4-BE49-F238E27FC236}">
                  <a16:creationId xmlns:a16="http://schemas.microsoft.com/office/drawing/2014/main" id="{C9156573-CA8B-41F8-9BB6-C0159BDAF914}"/>
                </a:ext>
              </a:extLst>
            </p:cNvPr>
            <p:cNvCxnSpPr/>
            <p:nvPr userDrawn="1"/>
          </p:nvCxnSpPr>
          <p:spPr bwMode="auto">
            <a:xfrm rot="5400000">
              <a:off x="-1260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3" name="Gerade Verbindung 61">
              <a:extLst>
                <a:ext uri="{FF2B5EF4-FFF2-40B4-BE49-F238E27FC236}">
                  <a16:creationId xmlns:a16="http://schemas.microsoft.com/office/drawing/2014/main" id="{8E5A417D-DBA3-464D-97B0-C8710ED1FD8F}"/>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752691479"/>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bleed color area Blue light">
    <p:bg>
      <p:bgRef idx="1001">
        <a:schemeClr val="bg1"/>
      </p:bgRef>
    </p:bg>
    <p:spTree>
      <p:nvGrpSpPr>
        <p:cNvPr id="1" name=""/>
        <p:cNvGrpSpPr/>
        <p:nvPr/>
      </p:nvGrpSpPr>
      <p:grpSpPr>
        <a:xfrm>
          <a:off x="0" y="0"/>
          <a:ext cx="0" cy="0"/>
          <a:chOff x="0" y="0"/>
          <a:chExt cx="0" cy="0"/>
        </a:xfrm>
      </p:grpSpPr>
      <p:sp>
        <p:nvSpPr>
          <p:cNvPr id="3" name="Rechteck 2"/>
          <p:cNvSpPr/>
          <p:nvPr userDrawn="1"/>
        </p:nvSpPr>
        <p:spPr bwMode="auto">
          <a:xfrm>
            <a:off x="0" y="1"/>
            <a:ext cx="12192000" cy="6861907"/>
          </a:xfrm>
          <a:prstGeom prst="rect">
            <a:avLst/>
          </a:prstGeom>
          <a:solidFill>
            <a:srgbClr val="50BED7"/>
          </a:solidFill>
          <a:ln>
            <a:noFill/>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noProof="0" dirty="0">
              <a:solidFill>
                <a:schemeClr val="tx1"/>
              </a:solidFill>
              <a:latin typeface="+mn-lt"/>
              <a:ea typeface="Arial Unicode MS" panose="020B0604020202020204" pitchFamily="34" charset="-128"/>
              <a:cs typeface="Arial Unicode MS" panose="020B0604020202020204" pitchFamily="34" charset="-128"/>
            </a:endParaRPr>
          </a:p>
        </p:txBody>
      </p:sp>
      <p:sp>
        <p:nvSpPr>
          <p:cNvPr id="27" name="Title 26">
            <a:extLst>
              <a:ext uri="{FF2B5EF4-FFF2-40B4-BE49-F238E27FC236}">
                <a16:creationId xmlns:a16="http://schemas.microsoft.com/office/drawing/2014/main" id="{D33C8399-CB68-4235-8C9E-1352C4DEEFD6}"/>
              </a:ext>
            </a:extLst>
          </p:cNvPr>
          <p:cNvSpPr>
            <a:spLocks noGrp="1"/>
          </p:cNvSpPr>
          <p:nvPr>
            <p:ph type="title"/>
          </p:nvPr>
        </p:nvSpPr>
        <p:spPr/>
        <p:txBody>
          <a:bodyPr/>
          <a:lstStyle>
            <a:lvl1pPr>
              <a:defRPr>
                <a:solidFill>
                  <a:schemeClr val="tx1"/>
                </a:solidFill>
              </a:defRPr>
            </a:lvl1pPr>
          </a:lstStyle>
          <a:p>
            <a:r>
              <a:rPr lang="de-DE"/>
              <a:t>Mastertitelformat bearbeiten</a:t>
            </a:r>
            <a:endParaRPr lang="en-US" dirty="0"/>
          </a:p>
        </p:txBody>
      </p:sp>
      <p:grpSp>
        <p:nvGrpSpPr>
          <p:cNvPr id="28" name="Gruppieren 3">
            <a:extLst>
              <a:ext uri="{FF2B5EF4-FFF2-40B4-BE49-F238E27FC236}">
                <a16:creationId xmlns:a16="http://schemas.microsoft.com/office/drawing/2014/main" id="{A6AA8E8F-CDF0-4110-A551-12759198F3E0}"/>
              </a:ext>
            </a:extLst>
          </p:cNvPr>
          <p:cNvGrpSpPr/>
          <p:nvPr userDrawn="1"/>
        </p:nvGrpSpPr>
        <p:grpSpPr>
          <a:xfrm>
            <a:off x="-215888" y="-216000"/>
            <a:ext cx="12622226" cy="7290000"/>
            <a:chOff x="-216000" y="-216000"/>
            <a:chExt cx="12628800" cy="7290000"/>
          </a:xfrm>
        </p:grpSpPr>
        <p:cxnSp>
          <p:nvCxnSpPr>
            <p:cNvPr id="29" name="Gerade Verbindung 2">
              <a:extLst>
                <a:ext uri="{FF2B5EF4-FFF2-40B4-BE49-F238E27FC236}">
                  <a16:creationId xmlns:a16="http://schemas.microsoft.com/office/drawing/2014/main" id="{C068BE9D-EE20-4264-B38E-F23F67D3AAAD}"/>
                </a:ext>
              </a:extLst>
            </p:cNvPr>
            <p:cNvCxnSpPr/>
            <p:nvPr userDrawn="1"/>
          </p:nvCxnSpPr>
          <p:spPr bwMode="auto">
            <a:xfrm>
              <a:off x="627063"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 name="Gerade Verbindung 35">
              <a:extLst>
                <a:ext uri="{FF2B5EF4-FFF2-40B4-BE49-F238E27FC236}">
                  <a16:creationId xmlns:a16="http://schemas.microsoft.com/office/drawing/2014/main" id="{DC9184F1-3583-4CF4-8094-9BEDEDEE6776}"/>
                </a:ext>
              </a:extLst>
            </p:cNvPr>
            <p:cNvCxnSpPr/>
            <p:nvPr userDrawn="1"/>
          </p:nvCxnSpPr>
          <p:spPr bwMode="auto">
            <a:xfrm>
              <a:off x="6099175"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1" name="Gerade Verbindung 36">
              <a:extLst>
                <a:ext uri="{FF2B5EF4-FFF2-40B4-BE49-F238E27FC236}">
                  <a16:creationId xmlns:a16="http://schemas.microsoft.com/office/drawing/2014/main" id="{D26C9733-8EDB-4463-9AE7-35E5EADCFBA3}"/>
                </a:ext>
              </a:extLst>
            </p:cNvPr>
            <p:cNvCxnSpPr/>
            <p:nvPr userDrawn="1"/>
          </p:nvCxnSpPr>
          <p:spPr bwMode="auto">
            <a:xfrm>
              <a:off x="62420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2" name="Gerade Verbindung 37">
              <a:extLst>
                <a:ext uri="{FF2B5EF4-FFF2-40B4-BE49-F238E27FC236}">
                  <a16:creationId xmlns:a16="http://schemas.microsoft.com/office/drawing/2014/main" id="{279B7E17-F52E-473F-A245-D71E166D0B69}"/>
                </a:ext>
              </a:extLst>
            </p:cNvPr>
            <p:cNvCxnSpPr/>
            <p:nvPr userDrawn="1"/>
          </p:nvCxnSpPr>
          <p:spPr bwMode="auto">
            <a:xfrm>
              <a:off x="8835479"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3" name="Gerade Verbindung 38">
              <a:extLst>
                <a:ext uri="{FF2B5EF4-FFF2-40B4-BE49-F238E27FC236}">
                  <a16:creationId xmlns:a16="http://schemas.microsoft.com/office/drawing/2014/main" id="{477CEC3C-4399-4DF4-8CA6-6B8BEE48ED17}"/>
                </a:ext>
              </a:extLst>
            </p:cNvPr>
            <p:cNvCxnSpPr/>
            <p:nvPr userDrawn="1"/>
          </p:nvCxnSpPr>
          <p:spPr bwMode="auto">
            <a:xfrm>
              <a:off x="11715750" y="-216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4" name="Gerade Verbindung 39">
              <a:extLst>
                <a:ext uri="{FF2B5EF4-FFF2-40B4-BE49-F238E27FC236}">
                  <a16:creationId xmlns:a16="http://schemas.microsoft.com/office/drawing/2014/main" id="{E3DCC7A6-E039-41C8-9B37-2114234B935D}"/>
                </a:ext>
              </a:extLst>
            </p:cNvPr>
            <p:cNvCxnSpPr/>
            <p:nvPr userDrawn="1"/>
          </p:nvCxnSpPr>
          <p:spPr bwMode="auto">
            <a:xfrm rot="5400000">
              <a:off x="123228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41">
              <a:extLst>
                <a:ext uri="{FF2B5EF4-FFF2-40B4-BE49-F238E27FC236}">
                  <a16:creationId xmlns:a16="http://schemas.microsoft.com/office/drawing/2014/main" id="{08FFC3D8-C252-4020-B4BA-8ACF72D189BB}"/>
                </a:ext>
              </a:extLst>
            </p:cNvPr>
            <p:cNvCxnSpPr/>
            <p:nvPr userDrawn="1"/>
          </p:nvCxnSpPr>
          <p:spPr bwMode="auto">
            <a:xfrm rot="5400000">
              <a:off x="123228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42">
              <a:extLst>
                <a:ext uri="{FF2B5EF4-FFF2-40B4-BE49-F238E27FC236}">
                  <a16:creationId xmlns:a16="http://schemas.microsoft.com/office/drawing/2014/main" id="{1B562B50-25C9-4C81-AEEA-BED88C67D434}"/>
                </a:ext>
              </a:extLst>
            </p:cNvPr>
            <p:cNvCxnSpPr/>
            <p:nvPr userDrawn="1"/>
          </p:nvCxnSpPr>
          <p:spPr bwMode="auto">
            <a:xfrm rot="5400000">
              <a:off x="123228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8" name="Gerade Verbindung 43">
              <a:extLst>
                <a:ext uri="{FF2B5EF4-FFF2-40B4-BE49-F238E27FC236}">
                  <a16:creationId xmlns:a16="http://schemas.microsoft.com/office/drawing/2014/main" id="{FE34D7E9-4AEA-4C00-82BA-6415360FC498}"/>
                </a:ext>
              </a:extLst>
            </p:cNvPr>
            <p:cNvCxnSpPr/>
            <p:nvPr userDrawn="1"/>
          </p:nvCxnSpPr>
          <p:spPr bwMode="auto">
            <a:xfrm rot="5400000">
              <a:off x="123228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9" name="Gerade Verbindung 44">
              <a:extLst>
                <a:ext uri="{FF2B5EF4-FFF2-40B4-BE49-F238E27FC236}">
                  <a16:creationId xmlns:a16="http://schemas.microsoft.com/office/drawing/2014/main" id="{BCA6780A-07B3-493A-81CA-DFF6D2F5E946}"/>
                </a:ext>
              </a:extLst>
            </p:cNvPr>
            <p:cNvCxnSpPr/>
            <p:nvPr userDrawn="1"/>
          </p:nvCxnSpPr>
          <p:spPr bwMode="auto">
            <a:xfrm rot="5400000">
              <a:off x="123228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0" name="Gerade Verbindung 51">
              <a:extLst>
                <a:ext uri="{FF2B5EF4-FFF2-40B4-BE49-F238E27FC236}">
                  <a16:creationId xmlns:a16="http://schemas.microsoft.com/office/drawing/2014/main" id="{C31A6DB9-A3B4-4A2F-AD7D-8FFC13156A37}"/>
                </a:ext>
              </a:extLst>
            </p:cNvPr>
            <p:cNvCxnSpPr/>
            <p:nvPr userDrawn="1"/>
          </p:nvCxnSpPr>
          <p:spPr bwMode="auto">
            <a:xfrm>
              <a:off x="627063"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1" name="Gerade Verbindung 52">
              <a:extLst>
                <a:ext uri="{FF2B5EF4-FFF2-40B4-BE49-F238E27FC236}">
                  <a16:creationId xmlns:a16="http://schemas.microsoft.com/office/drawing/2014/main" id="{63FDB3E5-FF77-4EB5-8037-3F7AFB704D5B}"/>
                </a:ext>
              </a:extLst>
            </p:cNvPr>
            <p:cNvCxnSpPr/>
            <p:nvPr userDrawn="1"/>
          </p:nvCxnSpPr>
          <p:spPr bwMode="auto">
            <a:xfrm>
              <a:off x="6099175"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2" name="Gerade Verbindung 53">
              <a:extLst>
                <a:ext uri="{FF2B5EF4-FFF2-40B4-BE49-F238E27FC236}">
                  <a16:creationId xmlns:a16="http://schemas.microsoft.com/office/drawing/2014/main" id="{774649F4-E945-498E-9775-CEDC54A017ED}"/>
                </a:ext>
              </a:extLst>
            </p:cNvPr>
            <p:cNvCxnSpPr/>
            <p:nvPr userDrawn="1"/>
          </p:nvCxnSpPr>
          <p:spPr bwMode="auto">
            <a:xfrm>
              <a:off x="62420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3" name="Gerade Verbindung 54">
              <a:extLst>
                <a:ext uri="{FF2B5EF4-FFF2-40B4-BE49-F238E27FC236}">
                  <a16:creationId xmlns:a16="http://schemas.microsoft.com/office/drawing/2014/main" id="{1DE6414A-5C48-4B67-BA13-773B5ED0E470}"/>
                </a:ext>
              </a:extLst>
            </p:cNvPr>
            <p:cNvCxnSpPr/>
            <p:nvPr userDrawn="1"/>
          </p:nvCxnSpPr>
          <p:spPr bwMode="auto">
            <a:xfrm>
              <a:off x="8835479"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4" name="Gerade Verbindung 55">
              <a:extLst>
                <a:ext uri="{FF2B5EF4-FFF2-40B4-BE49-F238E27FC236}">
                  <a16:creationId xmlns:a16="http://schemas.microsoft.com/office/drawing/2014/main" id="{132691B5-B10A-461A-A3A1-2D7FD8EB56B4}"/>
                </a:ext>
              </a:extLst>
            </p:cNvPr>
            <p:cNvCxnSpPr/>
            <p:nvPr userDrawn="1"/>
          </p:nvCxnSpPr>
          <p:spPr bwMode="auto">
            <a:xfrm>
              <a:off x="11715750" y="68940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5" name="Gerade Verbindung 56">
              <a:extLst>
                <a:ext uri="{FF2B5EF4-FFF2-40B4-BE49-F238E27FC236}">
                  <a16:creationId xmlns:a16="http://schemas.microsoft.com/office/drawing/2014/main" id="{AAA0F0FA-73A2-4320-92A8-576C98BC6683}"/>
                </a:ext>
              </a:extLst>
            </p:cNvPr>
            <p:cNvCxnSpPr/>
            <p:nvPr userDrawn="1"/>
          </p:nvCxnSpPr>
          <p:spPr bwMode="auto">
            <a:xfrm rot="5400000">
              <a:off x="-126000" y="242887"/>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7" name="Gerade Verbindung 58">
              <a:extLst>
                <a:ext uri="{FF2B5EF4-FFF2-40B4-BE49-F238E27FC236}">
                  <a16:creationId xmlns:a16="http://schemas.microsoft.com/office/drawing/2014/main" id="{454AC142-60E7-4B49-8544-3FD32166CB0F}"/>
                </a:ext>
              </a:extLst>
            </p:cNvPr>
            <p:cNvCxnSpPr/>
            <p:nvPr userDrawn="1"/>
          </p:nvCxnSpPr>
          <p:spPr bwMode="auto">
            <a:xfrm rot="5400000">
              <a:off x="-126000" y="1324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8" name="Gerade Verbindung 59">
              <a:extLst>
                <a:ext uri="{FF2B5EF4-FFF2-40B4-BE49-F238E27FC236}">
                  <a16:creationId xmlns:a16="http://schemas.microsoft.com/office/drawing/2014/main" id="{0058B5FA-FD6A-4707-937B-9B07998F85B7}"/>
                </a:ext>
              </a:extLst>
            </p:cNvPr>
            <p:cNvCxnSpPr/>
            <p:nvPr userDrawn="1"/>
          </p:nvCxnSpPr>
          <p:spPr bwMode="auto">
            <a:xfrm rot="5400000">
              <a:off x="-126000" y="3628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49" name="Gerade Verbindung 60">
              <a:extLst>
                <a:ext uri="{FF2B5EF4-FFF2-40B4-BE49-F238E27FC236}">
                  <a16:creationId xmlns:a16="http://schemas.microsoft.com/office/drawing/2014/main" id="{D5F24475-F7D0-41F1-A73E-621653292C2D}"/>
                </a:ext>
              </a:extLst>
            </p:cNvPr>
            <p:cNvCxnSpPr/>
            <p:nvPr userDrawn="1"/>
          </p:nvCxnSpPr>
          <p:spPr bwMode="auto">
            <a:xfrm rot="5400000">
              <a:off x="-126000" y="3772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0" name="Gerade Verbindung 61">
              <a:extLst>
                <a:ext uri="{FF2B5EF4-FFF2-40B4-BE49-F238E27FC236}">
                  <a16:creationId xmlns:a16="http://schemas.microsoft.com/office/drawing/2014/main" id="{1485FF9C-383C-4769-B5BF-7C4EA1889099}"/>
                </a:ext>
              </a:extLst>
            </p:cNvPr>
            <p:cNvCxnSpPr/>
            <p:nvPr userDrawn="1"/>
          </p:nvCxnSpPr>
          <p:spPr bwMode="auto">
            <a:xfrm rot="5400000">
              <a:off x="-126000" y="6076800"/>
              <a:ext cx="0" cy="180000"/>
            </a:xfrm>
            <a:prstGeom prst="line">
              <a:avLst/>
            </a:prstGeom>
            <a:solidFill>
              <a:schemeClr val="tx2"/>
            </a:solidFill>
            <a:ln w="317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202416700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099078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object (large)" preserve="1" userDrawn="1">
  <p:cSld name="One object (large)">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8204689" cy="4748962"/>
          </a:xfrm>
        </p:spPr>
        <p:txBody>
          <a:bodyPr/>
          <a:lstStyle>
            <a:lvl1pPr>
              <a:buFont typeface="Arial" pitchFamily="34" charset="0"/>
              <a:buNone/>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Title 4">
            <a:extLst>
              <a:ext uri="{FF2B5EF4-FFF2-40B4-BE49-F238E27FC236}">
                <a16:creationId xmlns:a16="http://schemas.microsoft.com/office/drawing/2014/main" id="{D79CC0CD-C3AC-47D2-9E85-3C8A1A4702F4}"/>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3765883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ne object (small)" preserve="1" userDrawn="1">
  <p:cSld name="One object (small)">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6764477"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4" name="Title 3">
            <a:extLst>
              <a:ext uri="{FF2B5EF4-FFF2-40B4-BE49-F238E27FC236}">
                <a16:creationId xmlns:a16="http://schemas.microsoft.com/office/drawing/2014/main" id="{7DC33504-A3A2-4869-A314-59C65A63B67E}"/>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27398594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lumns" preserve="1" userDrawn="1">
  <p:cSld name="Two column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2"/>
            </p:custDataLst>
          </p:nvPr>
        </p:nvSpPr>
        <p:spPr>
          <a:xfrm>
            <a:off x="626737" y="1414800"/>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half" idx="2" hasCustomPrompt="1"/>
            <p:custDataLst>
              <p:tags r:id="rId3"/>
            </p:custDataLst>
          </p:nvPr>
        </p:nvSpPr>
        <p:spPr>
          <a:xfrm>
            <a:off x="6240388" y="1414800"/>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EBB21181-A6BE-44C1-B24C-D9BE1F256E54}"/>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33822606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s, two images">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1"/>
            </p:custDataLst>
          </p:nvPr>
        </p:nvSpPr>
        <p:spPr>
          <a:xfrm>
            <a:off x="626737" y="1414800"/>
            <a:ext cx="5469263" cy="4748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0387" y="1414800"/>
            <a:ext cx="5469151" cy="2304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6240387" y="3862800"/>
            <a:ext cx="5469151" cy="2304000"/>
          </a:xfrm>
        </p:spPr>
        <p:txBody>
          <a:bodyPr tIns="648000"/>
          <a:lstStyle>
            <a:lvl1pPr algn="ctr">
              <a:defRPr/>
            </a:lvl1pPr>
          </a:lstStyle>
          <a:p>
            <a:r>
              <a:rPr lang="de-DE" noProof="0"/>
              <a:t>Bild durch Klicken auf Symbol hinzufügen</a:t>
            </a:r>
            <a:endParaRPr lang="en-US" noProof="0" dirty="0"/>
          </a:p>
        </p:txBody>
      </p:sp>
      <p:sp>
        <p:nvSpPr>
          <p:cNvPr id="4" name="Title 3">
            <a:extLst>
              <a:ext uri="{FF2B5EF4-FFF2-40B4-BE49-F238E27FC236}">
                <a16:creationId xmlns:a16="http://schemas.microsoft.com/office/drawing/2014/main" id="{A9AF7A2A-C8BD-4076-BEC1-5E17A3E9B3AE}"/>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7924762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s, two images 2">
    <p:spTree>
      <p:nvGrpSpPr>
        <p:cNvPr id="1" name=""/>
        <p:cNvGrpSpPr/>
        <p:nvPr/>
      </p:nvGrpSpPr>
      <p:grpSpPr>
        <a:xfrm>
          <a:off x="0" y="0"/>
          <a:ext cx="0" cy="0"/>
          <a:chOff x="0" y="0"/>
          <a:chExt cx="0" cy="0"/>
        </a:xfrm>
      </p:grpSpPr>
      <p:sp>
        <p:nvSpPr>
          <p:cNvPr id="3" name="cdtContent Placeholder 2 Id3"/>
          <p:cNvSpPr>
            <a:spLocks noGrp="1"/>
          </p:cNvSpPr>
          <p:nvPr>
            <p:ph sz="half" idx="1" hasCustomPrompt="1"/>
            <p:custDataLst>
              <p:tags r:id="rId1"/>
            </p:custDataLst>
          </p:nvPr>
        </p:nvSpPr>
        <p:spPr>
          <a:xfrm>
            <a:off x="626736" y="1414800"/>
            <a:ext cx="5900927" cy="4752000"/>
          </a:xfrm>
          <a:solidFill>
            <a:srgbClr val="CDD9E1"/>
          </a:solidFill>
          <a:ln w="9525">
            <a:noFill/>
            <a:miter lim="800000"/>
            <a:headEnd/>
            <a:tailEnd/>
          </a:ln>
        </p:spPr>
        <p:txBody>
          <a:bodyPr vert="horz" wrap="square" lIns="288000" tIns="252000" rIns="576000" bIns="25200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Bildplatzhalter 4"/>
          <p:cNvSpPr>
            <a:spLocks noGrp="1"/>
          </p:cNvSpPr>
          <p:nvPr>
            <p:ph type="pic" sz="quarter" idx="10"/>
          </p:nvPr>
        </p:nvSpPr>
        <p:spPr>
          <a:xfrm>
            <a:off x="6240387" y="1724400"/>
            <a:ext cx="5469151" cy="1998000"/>
          </a:xfrm>
        </p:spPr>
        <p:txBody>
          <a:bodyPr tIns="648000"/>
          <a:lstStyle>
            <a:lvl1pPr algn="ctr">
              <a:defRPr/>
            </a:lvl1pPr>
          </a:lstStyle>
          <a:p>
            <a:r>
              <a:rPr lang="de-DE" noProof="0"/>
              <a:t>Bild durch Klicken auf Symbol hinzufügen</a:t>
            </a:r>
            <a:endParaRPr lang="en-US" noProof="0" dirty="0"/>
          </a:p>
        </p:txBody>
      </p:sp>
      <p:sp>
        <p:nvSpPr>
          <p:cNvPr id="6" name="Bildplatzhalter 4"/>
          <p:cNvSpPr>
            <a:spLocks noGrp="1"/>
          </p:cNvSpPr>
          <p:nvPr>
            <p:ph type="pic" sz="quarter" idx="11"/>
          </p:nvPr>
        </p:nvSpPr>
        <p:spPr>
          <a:xfrm>
            <a:off x="6240387" y="3862800"/>
            <a:ext cx="5469151" cy="1998000"/>
          </a:xfrm>
        </p:spPr>
        <p:txBody>
          <a:bodyPr tIns="648000"/>
          <a:lstStyle>
            <a:lvl1pPr algn="ctr">
              <a:defRPr/>
            </a:lvl1pPr>
          </a:lstStyle>
          <a:p>
            <a:r>
              <a:rPr lang="de-DE" noProof="0"/>
              <a:t>Bild durch Klicken auf Symbol hinzufügen</a:t>
            </a:r>
            <a:endParaRPr lang="en-US" noProof="0" dirty="0"/>
          </a:p>
        </p:txBody>
      </p:sp>
      <p:sp>
        <p:nvSpPr>
          <p:cNvPr id="4" name="Title 3">
            <a:extLst>
              <a:ext uri="{FF2B5EF4-FFF2-40B4-BE49-F238E27FC236}">
                <a16:creationId xmlns:a16="http://schemas.microsoft.com/office/drawing/2014/main" id="{A182616D-05A1-4E58-8FFC-AADBA709B73B}"/>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9653934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wo rows" preserve="1" userDrawn="1">
  <p:cSld name="Two rows">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8204689"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626736" y="3862800"/>
            <a:ext cx="8204689"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4" name="Title 3">
            <a:extLst>
              <a:ext uri="{FF2B5EF4-FFF2-40B4-BE49-F238E27FC236}">
                <a16:creationId xmlns:a16="http://schemas.microsoft.com/office/drawing/2014/main" id="{69CC05CC-F2C0-4EA2-9F33-E7CFDB9095D1}"/>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27641817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ree columns" preserve="1" userDrawn="1">
  <p:cSld name="Three columns">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359857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4368113" y="1414800"/>
            <a:ext cx="359812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4"/>
            </p:custDataLst>
          </p:nvPr>
        </p:nvSpPr>
        <p:spPr>
          <a:xfrm>
            <a:off x="8111525" y="1414800"/>
            <a:ext cx="3598126"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4" name="Title 3">
            <a:extLst>
              <a:ext uri="{FF2B5EF4-FFF2-40B4-BE49-F238E27FC236}">
                <a16:creationId xmlns:a16="http://schemas.microsoft.com/office/drawing/2014/main" id="{7A0E6F99-4153-402E-8560-4A57B7371C05}"/>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9195069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our objects" preserve="1" userDrawn="1">
  <p:cSld name="Four objects">
    <p:spTree>
      <p:nvGrpSpPr>
        <p:cNvPr id="1" name=""/>
        <p:cNvGrpSpPr/>
        <p:nvPr/>
      </p:nvGrpSpPr>
      <p:grpSpPr>
        <a:xfrm>
          <a:off x="0" y="0"/>
          <a:ext cx="0" cy="0"/>
          <a:chOff x="0" y="0"/>
          <a:chExt cx="0" cy="0"/>
        </a:xfrm>
      </p:grpSpPr>
      <p:sp>
        <p:nvSpPr>
          <p:cNvPr id="3" name="cdtContent Placeholder 2 Id3"/>
          <p:cNvSpPr>
            <a:spLocks noGrp="1"/>
          </p:cNvSpPr>
          <p:nvPr>
            <p:ph sz="quarter" idx="1" hasCustomPrompt="1"/>
            <p:custDataLst>
              <p:tags r:id="rId2"/>
            </p:custDataLst>
          </p:nvPr>
        </p:nvSpPr>
        <p:spPr>
          <a:xfrm>
            <a:off x="626737" y="1414800"/>
            <a:ext cx="5469263"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cdtContent Placeholder 3 Id4"/>
          <p:cNvSpPr>
            <a:spLocks noGrp="1"/>
          </p:cNvSpPr>
          <p:nvPr>
            <p:ph sz="quarter" idx="2" hasCustomPrompt="1"/>
            <p:custDataLst>
              <p:tags r:id="rId3"/>
            </p:custDataLst>
          </p:nvPr>
        </p:nvSpPr>
        <p:spPr>
          <a:xfrm>
            <a:off x="6240388" y="1414800"/>
            <a:ext cx="5469263" cy="2300962"/>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 name="cdtContent Placeholder 4 Id5"/>
          <p:cNvSpPr>
            <a:spLocks noGrp="1"/>
          </p:cNvSpPr>
          <p:nvPr>
            <p:ph sz="quarter" idx="3" hasCustomPrompt="1"/>
            <p:custDataLst>
              <p:tags r:id="rId4"/>
            </p:custDataLst>
          </p:nvPr>
        </p:nvSpPr>
        <p:spPr>
          <a:xfrm>
            <a:off x="626737" y="3862800"/>
            <a:ext cx="5469263"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cdtContent Placeholder 5 Id6"/>
          <p:cNvSpPr>
            <a:spLocks noGrp="1"/>
          </p:cNvSpPr>
          <p:nvPr>
            <p:ph sz="quarter" idx="4" hasCustomPrompt="1"/>
            <p:custDataLst>
              <p:tags r:id="rId5"/>
            </p:custDataLst>
          </p:nvPr>
        </p:nvSpPr>
        <p:spPr>
          <a:xfrm>
            <a:off x="6240388" y="3862800"/>
            <a:ext cx="5469263" cy="2304000"/>
          </a:xfrm>
          <a:noFill/>
          <a:ln w="9525">
            <a:noFill/>
            <a:miter lim="800000"/>
            <a:headEnd/>
            <a:tailEnd/>
          </a:ln>
        </p:spPr>
        <p:txBody>
          <a:bodyPr vert="horz" wrap="square" lIns="0" tIns="0" rIns="0" bIns="0" numCol="1" anchor="t" anchorCtr="0" compatLnSpc="1">
            <a:prstTxWarp prst="textNoShape">
              <a:avLst/>
            </a:prstTxWarp>
          </a:bodyPr>
          <a:lstStyle>
            <a:lvl1pPr marL="0" marR="0" indent="0" algn="l" defTabSz="913943" rtl="0" eaLnBrk="1" fontAlgn="base" latinLnBrk="0" hangingPunct="1">
              <a:lnSpc>
                <a:spcPct val="110000"/>
              </a:lnSpc>
              <a:spcBef>
                <a:spcPct val="0"/>
              </a:spcBef>
              <a:spcAft>
                <a:spcPct val="0"/>
              </a:spcAft>
              <a:buClr>
                <a:srgbClr val="879BAA"/>
              </a:buClr>
              <a:buSzTx/>
              <a:buFont typeface="Arial" pitchFamily="34" charset="0"/>
              <a:buNone/>
              <a:tabLst/>
              <a:defRPr lang="de-DE"/>
            </a:lvl1pPr>
            <a:lvl2pPr marL="179298"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2pPr>
            <a:lvl3pPr marL="358596"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3pPr>
            <a:lvl4pPr marL="537894" marR="0" indent="-179910" algn="l" defTabSz="913943" rtl="0" eaLnBrk="1" fontAlgn="base" latinLnBrk="0" hangingPunct="1">
              <a:lnSpc>
                <a:spcPct val="110000"/>
              </a:lnSpc>
              <a:spcBef>
                <a:spcPct val="0"/>
              </a:spcBef>
              <a:spcAft>
                <a:spcPct val="0"/>
              </a:spcAft>
              <a:buClr>
                <a:srgbClr val="879BAA"/>
              </a:buClr>
              <a:buSzTx/>
              <a:buFontTx/>
              <a:buChar char="•"/>
              <a:tabLst/>
              <a:defRPr lang="de-DE" smtClean="0"/>
            </a:lvl4pPr>
            <a:lvl5pPr marL="719640" marR="0" indent="-179910" algn="l" defTabSz="913943" rtl="0" eaLnBrk="1" fontAlgn="base" latinLnBrk="0" hangingPunct="1">
              <a:lnSpc>
                <a:spcPct val="110000"/>
              </a:lnSpc>
              <a:spcBef>
                <a:spcPct val="0"/>
              </a:spcBef>
              <a:spcAft>
                <a:spcPct val="0"/>
              </a:spcAft>
              <a:buClr>
                <a:srgbClr val="879BAA"/>
              </a:buClr>
              <a:buSzTx/>
              <a:buFontTx/>
              <a:buChar char="•"/>
              <a:tabLst/>
              <a:defRPr lang="de-DE"/>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06107ADB-A155-4757-AACF-8493C43FE60F}"/>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33255376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Free Content + Navigation" preserve="1" userDrawn="1">
  <p:cSld name="Free Content + Navigation">
    <p:spTree>
      <p:nvGrpSpPr>
        <p:cNvPr id="1" name=""/>
        <p:cNvGrpSpPr/>
        <p:nvPr/>
      </p:nvGrpSpPr>
      <p:grpSpPr>
        <a:xfrm>
          <a:off x="0" y="0"/>
          <a:ext cx="0" cy="0"/>
          <a:chOff x="0" y="0"/>
          <a:chExt cx="0" cy="0"/>
        </a:xfrm>
      </p:grpSpPr>
      <p:sp>
        <p:nvSpPr>
          <p:cNvPr id="5" name="cdtTextplatzhalter 13 Id5"/>
          <p:cNvSpPr>
            <a:spLocks noGrp="1"/>
          </p:cNvSpPr>
          <p:nvPr>
            <p:ph type="body" sz="quarter" idx="13" hasCustomPrompt="1"/>
            <p:custDataLst>
              <p:tags r:id="rId2"/>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3" name="Title 2">
            <a:extLst>
              <a:ext uri="{FF2B5EF4-FFF2-40B4-BE49-F238E27FC236}">
                <a16:creationId xmlns:a16="http://schemas.microsoft.com/office/drawing/2014/main" id="{F2802F4E-95B5-4126-874F-AA5264FCDEA2}"/>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11168622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object (large) + Navigation" preserve="1" userDrawn="1">
  <p:cSld name="One object (large)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8204689"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5" name="cdtTextplatzhalter 13 Id5"/>
          <p:cNvSpPr>
            <a:spLocks noGrp="1"/>
          </p:cNvSpPr>
          <p:nvPr>
            <p:ph type="body" sz="quarter" idx="13" hasCustomPrompt="1"/>
            <p:custDataLst>
              <p:tags r:id="rId3"/>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le 3">
            <a:extLst>
              <a:ext uri="{FF2B5EF4-FFF2-40B4-BE49-F238E27FC236}">
                <a16:creationId xmlns:a16="http://schemas.microsoft.com/office/drawing/2014/main" id="{D3B7E9FF-1240-4BF1-9BAC-22EAFFDEBADF}"/>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157009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2184751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object (small) + Navigation" preserve="1" userDrawn="1">
  <p:cSld name="One object (small)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6764477"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3" hasCustomPrompt="1"/>
            <p:custDataLst>
              <p:tags r:id="rId3"/>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le 3">
            <a:extLst>
              <a:ext uri="{FF2B5EF4-FFF2-40B4-BE49-F238E27FC236}">
                <a16:creationId xmlns:a16="http://schemas.microsoft.com/office/drawing/2014/main" id="{E7BDB22E-A915-462C-A3C1-AC3F03A73D9D}"/>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2201362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wo columns + Navigation" preserve="1" userDrawn="1">
  <p:cSld name="Two column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7" y="1414800"/>
            <a:ext cx="402990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4801524" y="1414800"/>
            <a:ext cx="402990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4"/>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le 3">
            <a:extLst>
              <a:ext uri="{FF2B5EF4-FFF2-40B4-BE49-F238E27FC236}">
                <a16:creationId xmlns:a16="http://schemas.microsoft.com/office/drawing/2014/main" id="{89C8D5F1-590A-4B0E-8BF9-D4A7237E91D0}"/>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14158802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ree columns + Navigation" preserve="1" userDrawn="1">
  <p:cSld name="Three column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2590651"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3360650" y="1414800"/>
            <a:ext cx="2735350"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4"/>
            </p:custDataLst>
          </p:nvPr>
        </p:nvSpPr>
        <p:spPr>
          <a:xfrm>
            <a:off x="6240388" y="1414800"/>
            <a:ext cx="2591038" cy="4748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7" name="cdtTextplatzhalter 13 Id7"/>
          <p:cNvSpPr>
            <a:spLocks noGrp="1"/>
          </p:cNvSpPr>
          <p:nvPr>
            <p:ph type="body" sz="quarter" idx="15" hasCustomPrompt="1"/>
            <p:custDataLst>
              <p:tags r:id="rId5"/>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4" name="Title 3">
            <a:extLst>
              <a:ext uri="{FF2B5EF4-FFF2-40B4-BE49-F238E27FC236}">
                <a16:creationId xmlns:a16="http://schemas.microsoft.com/office/drawing/2014/main" id="{748F4C4B-9CD0-45F6-9312-CD8A57C8FE0C}"/>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17671327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rows + Navigation" preserve="1" userDrawn="1">
  <p:cSld name="Two row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6" y="1414800"/>
            <a:ext cx="8204689"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626736" y="3862800"/>
            <a:ext cx="8204689"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6" name="cdtTextplatzhalter 13 Id6"/>
          <p:cNvSpPr>
            <a:spLocks noGrp="1"/>
          </p:cNvSpPr>
          <p:nvPr>
            <p:ph type="body" sz="quarter" idx="14" hasCustomPrompt="1"/>
            <p:custDataLst>
              <p:tags r:id="rId4"/>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5" name="Title 4">
            <a:extLst>
              <a:ext uri="{FF2B5EF4-FFF2-40B4-BE49-F238E27FC236}">
                <a16:creationId xmlns:a16="http://schemas.microsoft.com/office/drawing/2014/main" id="{FF53C868-5689-4A2E-845D-F6547EE8D9B5}"/>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4081380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Four objects + Navigation" preserve="1" userDrawn="1">
  <p:cSld name="Four objects + Navigation">
    <p:spTree>
      <p:nvGrpSpPr>
        <p:cNvPr id="1" name=""/>
        <p:cNvGrpSpPr/>
        <p:nvPr/>
      </p:nvGrpSpPr>
      <p:grpSpPr>
        <a:xfrm>
          <a:off x="0" y="0"/>
          <a:ext cx="0" cy="0"/>
          <a:chOff x="0" y="0"/>
          <a:chExt cx="0" cy="0"/>
        </a:xfrm>
      </p:grpSpPr>
      <p:sp>
        <p:nvSpPr>
          <p:cNvPr id="3" name="cdtContent Placeholder 2 Id3"/>
          <p:cNvSpPr>
            <a:spLocks noGrp="1"/>
          </p:cNvSpPr>
          <p:nvPr>
            <p:ph idx="1"/>
            <p:custDataLst>
              <p:tags r:id="rId2"/>
            </p:custDataLst>
          </p:nvPr>
        </p:nvSpPr>
        <p:spPr>
          <a:xfrm>
            <a:off x="626737" y="1414800"/>
            <a:ext cx="4029901"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3" name="cdtContent Placeholder 12 Id13"/>
          <p:cNvSpPr>
            <a:spLocks noGrp="1"/>
          </p:cNvSpPr>
          <p:nvPr>
            <p:ph sz="quarter" idx="13"/>
            <p:custDataLst>
              <p:tags r:id="rId3"/>
            </p:custDataLst>
          </p:nvPr>
        </p:nvSpPr>
        <p:spPr>
          <a:xfrm>
            <a:off x="4801523" y="1414800"/>
            <a:ext cx="4029901" cy="2300962"/>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2" name="cdtContent Placeholder 11 Id12"/>
          <p:cNvSpPr>
            <a:spLocks noGrp="1"/>
          </p:cNvSpPr>
          <p:nvPr>
            <p:ph sz="quarter" idx="14"/>
            <p:custDataLst>
              <p:tags r:id="rId4"/>
            </p:custDataLst>
          </p:nvPr>
        </p:nvSpPr>
        <p:spPr>
          <a:xfrm>
            <a:off x="626737" y="3862800"/>
            <a:ext cx="4029901"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5" name="cdtContent Placeholder 14 Id15"/>
          <p:cNvSpPr>
            <a:spLocks noGrp="1"/>
          </p:cNvSpPr>
          <p:nvPr>
            <p:ph sz="quarter" idx="15"/>
            <p:custDataLst>
              <p:tags r:id="rId5"/>
            </p:custDataLst>
          </p:nvPr>
        </p:nvSpPr>
        <p:spPr>
          <a:xfrm>
            <a:off x="4801524" y="3862800"/>
            <a:ext cx="4029901" cy="2304000"/>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0" name="cdtTextplatzhalter 13 Id10"/>
          <p:cNvSpPr>
            <a:spLocks noGrp="1"/>
          </p:cNvSpPr>
          <p:nvPr>
            <p:ph type="body" sz="quarter" idx="16" hasCustomPrompt="1"/>
            <p:custDataLst>
              <p:tags r:id="rId6"/>
            </p:custDataLst>
          </p:nvPr>
        </p:nvSpPr>
        <p:spPr>
          <a:xfrm>
            <a:off x="10414328" y="1414800"/>
            <a:ext cx="1295324" cy="4748962"/>
          </a:xfrm>
        </p:spPr>
        <p:txBody>
          <a:bodyPr/>
          <a:lstStyle>
            <a:lvl1pPr marL="143928" indent="-143928">
              <a:lnSpc>
                <a:spcPct val="100000"/>
              </a:lnSpc>
              <a:spcBef>
                <a:spcPts val="400"/>
              </a:spcBef>
              <a:spcAft>
                <a:spcPts val="400"/>
              </a:spcAft>
              <a:buSzPct val="70000"/>
              <a:buFont typeface="Arial" pitchFamily="34" charset="0"/>
              <a:buChar char="►"/>
              <a:defRPr sz="1199">
                <a:solidFill>
                  <a:srgbClr val="879BAA"/>
                </a:solidFill>
              </a:defRPr>
            </a:lvl1pPr>
            <a:lvl2pPr marL="143928" indent="-143928">
              <a:lnSpc>
                <a:spcPct val="100000"/>
              </a:lnSpc>
              <a:spcBef>
                <a:spcPts val="400"/>
              </a:spcBef>
              <a:spcAft>
                <a:spcPts val="400"/>
              </a:spcAft>
              <a:buClrTx/>
              <a:buSzPct val="70000"/>
              <a:buFont typeface="Arial" pitchFamily="34" charset="0"/>
              <a:buChar char="►"/>
              <a:defRPr sz="1199">
                <a:solidFill>
                  <a:srgbClr val="641946"/>
                </a:solidFill>
              </a:defRPr>
            </a:lvl2pPr>
            <a:lvl3pPr marL="287856" indent="-143928">
              <a:lnSpc>
                <a:spcPct val="100000"/>
              </a:lnSpc>
              <a:spcBef>
                <a:spcPts val="300"/>
              </a:spcBef>
              <a:spcAft>
                <a:spcPts val="300"/>
              </a:spcAft>
              <a:buSzPct val="70000"/>
              <a:buFont typeface="Arial" pitchFamily="34" charset="0"/>
              <a:buChar char="►"/>
              <a:defRPr sz="999">
                <a:solidFill>
                  <a:srgbClr val="879BAA"/>
                </a:solidFill>
              </a:defRPr>
            </a:lvl3pPr>
            <a:lvl4pPr marL="287856" indent="-143928">
              <a:lnSpc>
                <a:spcPct val="100000"/>
              </a:lnSpc>
              <a:spcBef>
                <a:spcPts val="300"/>
              </a:spcBef>
              <a:spcAft>
                <a:spcPts val="300"/>
              </a:spcAft>
              <a:buClrTx/>
              <a:buSzPct val="70000"/>
              <a:buFont typeface="Arial" pitchFamily="34" charset="0"/>
              <a:buChar char="►"/>
              <a:defRPr sz="999">
                <a:solidFill>
                  <a:srgbClr val="641946"/>
                </a:solidFill>
              </a:defRPr>
            </a:lvl4pPr>
            <a:lvl5pPr marL="431784" indent="-143928">
              <a:lnSpc>
                <a:spcPct val="100000"/>
              </a:lnSpc>
              <a:spcBef>
                <a:spcPts val="300"/>
              </a:spcBef>
              <a:spcAft>
                <a:spcPts val="300"/>
              </a:spcAft>
              <a:buSzPct val="70000"/>
              <a:buFont typeface="Arial" pitchFamily="34" charset="0"/>
              <a:buChar char="►"/>
              <a:defRPr sz="999">
                <a:solidFill>
                  <a:schemeClr val="accent1"/>
                </a:solidFill>
              </a:defRPr>
            </a:lvl5pPr>
            <a:lvl6pPr marL="431784" indent="-143928">
              <a:lnSpc>
                <a:spcPct val="100000"/>
              </a:lnSpc>
              <a:spcBef>
                <a:spcPts val="300"/>
              </a:spcBef>
              <a:spcAft>
                <a:spcPts val="300"/>
              </a:spcAft>
              <a:buClrTx/>
              <a:buSzPct val="70000"/>
              <a:buFont typeface="Arial" pitchFamily="34" charset="0"/>
              <a:buChar char="►"/>
              <a:defRPr sz="999">
                <a:solidFill>
                  <a:schemeClr val="accent4"/>
                </a:solidFill>
              </a:defRPr>
            </a:lvl6pPr>
          </a:lstStyle>
          <a:p>
            <a:pPr lvl="0"/>
            <a:r>
              <a:rPr lang="en-US" noProof="0" dirty="0"/>
              <a:t>Click to edit the navigation text</a:t>
            </a:r>
          </a:p>
          <a:p>
            <a:pPr lvl="1"/>
            <a:r>
              <a:rPr lang="en-US" noProof="0" dirty="0"/>
              <a:t>active chapter</a:t>
            </a:r>
          </a:p>
          <a:p>
            <a:pPr lvl="2"/>
            <a:r>
              <a:rPr lang="en-US" noProof="0" dirty="0"/>
              <a:t>subchapter</a:t>
            </a:r>
          </a:p>
          <a:p>
            <a:pPr lvl="3"/>
            <a:r>
              <a:rPr lang="en-US" noProof="0" dirty="0"/>
              <a:t>active subchapter</a:t>
            </a:r>
          </a:p>
          <a:p>
            <a:pPr lvl="4"/>
            <a:r>
              <a:rPr lang="en-US" noProof="0" dirty="0"/>
              <a:t>subchapter</a:t>
            </a:r>
          </a:p>
          <a:p>
            <a:pPr lvl="5"/>
            <a:r>
              <a:rPr lang="en-US" noProof="0" dirty="0"/>
              <a:t>active subchapter</a:t>
            </a:r>
          </a:p>
        </p:txBody>
      </p:sp>
      <p:sp>
        <p:nvSpPr>
          <p:cNvPr id="5" name="Title 4">
            <a:extLst>
              <a:ext uri="{FF2B5EF4-FFF2-40B4-BE49-F238E27FC236}">
                <a16:creationId xmlns:a16="http://schemas.microsoft.com/office/drawing/2014/main" id="{C2C7A130-86E1-42AF-B13C-7C02348FC5DF}"/>
              </a:ext>
            </a:extLst>
          </p:cNvPr>
          <p:cNvSpPr>
            <a:spLocks noGrp="1"/>
          </p:cNvSpPr>
          <p:nvPr>
            <p:ph type="title"/>
          </p:nvPr>
        </p:nvSpPr>
        <p:spPr/>
        <p:txBody>
          <a:bodyPr/>
          <a:lstStyle/>
          <a:p>
            <a:r>
              <a:rPr lang="de-DE"/>
              <a:t>Mastertitelformat bearbeiten</a:t>
            </a:r>
            <a:endParaRPr lang="en-US"/>
          </a:p>
        </p:txBody>
      </p:sp>
    </p:spTree>
    <p:custDataLst>
      <p:custData r:id="rId1"/>
    </p:custDataLst>
    <p:extLst>
      <p:ext uri="{BB962C8B-B14F-4D97-AF65-F5344CB8AC3E}">
        <p14:creationId xmlns:p14="http://schemas.microsoft.com/office/powerpoint/2010/main" val="3330956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 Contact">
    <p:spTree>
      <p:nvGrpSpPr>
        <p:cNvPr id="1" name=""/>
        <p:cNvGrpSpPr/>
        <p:nvPr/>
      </p:nvGrpSpPr>
      <p:grpSpPr>
        <a:xfrm>
          <a:off x="0" y="0"/>
          <a:ext cx="0" cy="0"/>
          <a:chOff x="0" y="0"/>
          <a:chExt cx="0" cy="0"/>
        </a:xfrm>
      </p:grpSpPr>
      <p:sp>
        <p:nvSpPr>
          <p:cNvPr id="4" name="cdtText Placeholder 12 Id13"/>
          <p:cNvSpPr>
            <a:spLocks noGrp="1"/>
          </p:cNvSpPr>
          <p:nvPr>
            <p:ph type="body" sz="quarter" idx="14" hasCustomPrompt="1"/>
            <p:custDataLst>
              <p:tags r:id="rId1"/>
            </p:custDataLst>
          </p:nvPr>
        </p:nvSpPr>
        <p:spPr bwMode="auto">
          <a:xfrm>
            <a:off x="4656571" y="1414800"/>
            <a:ext cx="7535429" cy="4752000"/>
          </a:xfrm>
          <a:solidFill>
            <a:srgbClr val="CDD9E1"/>
          </a:solidFill>
        </p:spPr>
        <p:txBody>
          <a:bodyPr lIns="288000" tIns="252000" rIns="576000" bIns="252000"/>
          <a:lstStyle>
            <a:lvl1pPr marL="0" indent="0">
              <a:lnSpc>
                <a:spcPct val="100000"/>
              </a:lnSpc>
              <a:spcBef>
                <a:spcPts val="500"/>
              </a:spcBef>
              <a:spcAft>
                <a:spcPts val="500"/>
              </a:spcAft>
              <a:buClr>
                <a:schemeClr val="bg2"/>
              </a:buClr>
              <a:buFont typeface="Arial" pitchFamily="34" charset="0"/>
              <a:buNone/>
              <a:tabLst>
                <a:tab pos="5356720" algn="r"/>
              </a:tabLst>
              <a:defRPr>
                <a:solidFill>
                  <a:srgbClr val="000000"/>
                </a:solidFill>
              </a:defRPr>
            </a:lvl1pPr>
            <a:lvl2pPr marL="179910" indent="-179910">
              <a:lnSpc>
                <a:spcPct val="100000"/>
              </a:lnSpc>
              <a:spcBef>
                <a:spcPts val="500"/>
              </a:spcBef>
              <a:spcAft>
                <a:spcPts val="500"/>
              </a:spcAft>
              <a:buFont typeface="Arial" pitchFamily="34" charset="0"/>
              <a:buChar char="•"/>
              <a:tabLst>
                <a:tab pos="5356720" algn="r"/>
              </a:tabLst>
              <a:defRPr b="0">
                <a:solidFill>
                  <a:srgbClr val="000000"/>
                </a:solidFill>
              </a:defRPr>
            </a:lvl2pPr>
            <a:lvl3pPr marL="179910" indent="-179910">
              <a:lnSpc>
                <a:spcPct val="100000"/>
              </a:lnSpc>
              <a:spcBef>
                <a:spcPts val="500"/>
              </a:spcBef>
              <a:spcAft>
                <a:spcPts val="500"/>
              </a:spcAft>
              <a:buFont typeface="Arial" pitchFamily="34" charset="0"/>
              <a:buChar char="•"/>
              <a:tabLst>
                <a:tab pos="5356720" algn="r"/>
              </a:tabLst>
              <a:defRPr b="1">
                <a:solidFill>
                  <a:srgbClr val="000000"/>
                </a:solidFill>
              </a:defRPr>
            </a:lvl3pPr>
            <a:lvl4pPr marL="359820" indent="-179910">
              <a:lnSpc>
                <a:spcPct val="100000"/>
              </a:lnSpc>
              <a:spcBef>
                <a:spcPts val="500"/>
              </a:spcBef>
              <a:spcAft>
                <a:spcPts val="500"/>
              </a:spcAft>
              <a:buFont typeface="Arial" pitchFamily="34" charset="0"/>
              <a:buChar char="•"/>
              <a:tabLst>
                <a:tab pos="5356720" algn="r"/>
              </a:tabLst>
              <a:defRPr b="0">
                <a:solidFill>
                  <a:srgbClr val="000000"/>
                </a:solidFill>
              </a:defRPr>
            </a:lvl4pPr>
            <a:lvl5pPr marL="359820" indent="-179910">
              <a:lnSpc>
                <a:spcPct val="100000"/>
              </a:lnSpc>
              <a:spcBef>
                <a:spcPts val="500"/>
              </a:spcBef>
              <a:spcAft>
                <a:spcPts val="500"/>
              </a:spcAft>
              <a:buFont typeface="Arial" pitchFamily="34" charset="0"/>
              <a:buChar char="•"/>
              <a:tabLst>
                <a:tab pos="5356720" algn="r"/>
              </a:tabLst>
              <a:defRPr b="1" baseline="0">
                <a:solidFill>
                  <a:srgbClr val="000000"/>
                </a:solidFill>
              </a:defRPr>
            </a:lvl5pPr>
            <a:lvl6pPr marL="360183" indent="-180885">
              <a:lnSpc>
                <a:spcPct val="100000"/>
              </a:lnSpc>
              <a:spcBef>
                <a:spcPts val="500"/>
              </a:spcBef>
              <a:spcAft>
                <a:spcPts val="500"/>
              </a:spcAft>
              <a:buFont typeface="Arial" pitchFamily="34" charset="0"/>
              <a:buChar char="•"/>
              <a:tabLst>
                <a:tab pos="5356720" algn="r"/>
              </a:tabLst>
              <a:defRPr b="1"/>
            </a:lvl6pPr>
          </a:lstStyle>
          <a:p>
            <a:pPr lvl="0"/>
            <a:r>
              <a:rPr lang="en-US" noProof="0" dirty="0"/>
              <a:t>Click to edit the toc / contact</a:t>
            </a:r>
          </a:p>
          <a:p>
            <a:pPr lvl="1"/>
            <a:r>
              <a:rPr lang="en-US" noProof="0" dirty="0"/>
              <a:t>chapter</a:t>
            </a:r>
          </a:p>
          <a:p>
            <a:pPr lvl="2"/>
            <a:r>
              <a:rPr lang="en-US" noProof="0" dirty="0"/>
              <a:t>active chapter</a:t>
            </a:r>
          </a:p>
          <a:p>
            <a:pPr lvl="3"/>
            <a:r>
              <a:rPr lang="en-US" noProof="0" dirty="0"/>
              <a:t>subchapter</a:t>
            </a:r>
          </a:p>
          <a:p>
            <a:pPr lvl="4"/>
            <a:r>
              <a:rPr lang="en-US" noProof="0" dirty="0"/>
              <a:t>active subchapter</a:t>
            </a:r>
          </a:p>
        </p:txBody>
      </p:sp>
      <p:sp>
        <p:nvSpPr>
          <p:cNvPr id="8" name="Bildplatzhalter 7"/>
          <p:cNvSpPr>
            <a:spLocks noGrp="1"/>
          </p:cNvSpPr>
          <p:nvPr>
            <p:ph type="pic" sz="quarter" idx="15"/>
          </p:nvPr>
        </p:nvSpPr>
        <p:spPr>
          <a:xfrm>
            <a:off x="0" y="1414800"/>
            <a:ext cx="4512050" cy="4752000"/>
          </a:xfrm>
        </p:spPr>
        <p:txBody>
          <a:bodyPr tIns="1800000"/>
          <a:lstStyle>
            <a:lvl1pPr algn="ctr">
              <a:defRPr/>
            </a:lvl1pPr>
          </a:lstStyle>
          <a:p>
            <a:r>
              <a:rPr lang="de-DE" noProof="0"/>
              <a:t>Bild durch Klicken auf Symbol hinzufügen</a:t>
            </a:r>
            <a:endParaRPr lang="en-US" noProof="0" dirty="0"/>
          </a:p>
        </p:txBody>
      </p:sp>
      <p:sp>
        <p:nvSpPr>
          <p:cNvPr id="3" name="Title 2">
            <a:extLst>
              <a:ext uri="{FF2B5EF4-FFF2-40B4-BE49-F238E27FC236}">
                <a16:creationId xmlns:a16="http://schemas.microsoft.com/office/drawing/2014/main" id="{C298F247-FCF7-49EE-BAE3-74A4EA3B61D7}"/>
              </a:ext>
            </a:extLst>
          </p:cNvPr>
          <p:cNvSpPr>
            <a:spLocks noGrp="1"/>
          </p:cNvSpPr>
          <p:nvPr>
            <p:ph type="title"/>
          </p:nvPr>
        </p:nvSpPr>
        <p:spPr/>
        <p:txBody>
          <a:bodyPr/>
          <a:lstStyle/>
          <a:p>
            <a:r>
              <a:rPr lang="de-DE"/>
              <a:t>Mastertitelformat bearbeiten</a:t>
            </a:r>
            <a:endParaRPr lang="en-US"/>
          </a:p>
        </p:txBody>
      </p:sp>
    </p:spTree>
    <p:extLst>
      <p:ext uri="{BB962C8B-B14F-4D97-AF65-F5344CB8AC3E}">
        <p14:creationId xmlns:p14="http://schemas.microsoft.com/office/powerpoint/2010/main" val="10401298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ntac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29E3DA4-014E-4F3D-8186-84366ADFCB03}"/>
              </a:ext>
            </a:extLst>
          </p:cNvPr>
          <p:cNvSpPr>
            <a:spLocks noGrp="1"/>
          </p:cNvSpPr>
          <p:nvPr>
            <p:ph type="title" hasCustomPrompt="1"/>
          </p:nvPr>
        </p:nvSpPr>
        <p:spPr>
          <a:xfrm>
            <a:off x="411164" y="1234801"/>
            <a:ext cx="9863237" cy="1285634"/>
          </a:xfrm>
          <a:blipFill dpi="0" rotWithShape="1">
            <a:blip r:embed="rId2">
              <a:extLst>
                <a:ext uri="{96DAC541-7B7A-43D3-8B79-37D633B846F1}">
                  <asvg:svgBlip xmlns:asvg="http://schemas.microsoft.com/office/drawing/2016/SVG/main" r:embed="rId3"/>
                </a:ext>
              </a:extLst>
            </a:blip>
            <a:srcRect/>
            <a:stretch>
              <a:fillRect/>
            </a:stretch>
          </a:blipFill>
        </p:spPr>
        <p:txBody>
          <a:bodyPr wrap="square" lIns="0" tIns="54000" rIns="0" bIns="0" anchor="t" anchorCtr="0">
            <a:spAutoFit/>
          </a:bodyPr>
          <a:lstStyle>
            <a:lvl1pPr marL="539730">
              <a:defRPr sz="7996">
                <a:solidFill>
                  <a:schemeClr val="tx1"/>
                </a:solidFill>
              </a:defRPr>
            </a:lvl1pPr>
          </a:lstStyle>
          <a:p>
            <a:r>
              <a:rPr lang="en-US" dirty="0"/>
              <a:t>Contact</a:t>
            </a:r>
          </a:p>
        </p:txBody>
      </p:sp>
      <p:sp>
        <p:nvSpPr>
          <p:cNvPr id="3" name="Copy">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1058400" y="2397326"/>
            <a:ext cx="9216000" cy="3409751"/>
          </a:xfrm>
          <a:prstGeom prst="rect">
            <a:avLst/>
          </a:prstGeom>
        </p:spPr>
        <p:txBody>
          <a:bodyPr tIns="108000">
            <a:noAutofit/>
          </a:bodyPr>
          <a:lstStyle>
            <a:lvl1pPr marL="0" indent="0" algn="l">
              <a:spcAft>
                <a:spcPts val="0"/>
              </a:spcAft>
              <a:buNone/>
              <a:defRPr sz="1399">
                <a:solidFill>
                  <a:schemeClr val="tx1"/>
                </a:solidFill>
              </a:defRPr>
            </a:lvl1pPr>
            <a:lvl2pPr marL="0" indent="0" algn="l">
              <a:spcBef>
                <a:spcPts val="600"/>
              </a:spcBef>
              <a:spcAft>
                <a:spcPts val="0"/>
              </a:spcAft>
              <a:buFont typeface="Arial" panose="020B0604020202020204" pitchFamily="34" charset="0"/>
              <a:buNone/>
              <a:defRPr sz="1399" b="1"/>
            </a:lvl2pPr>
            <a:lvl3pPr marL="179910" indent="-179910" algn="l">
              <a:spcAft>
                <a:spcPts val="0"/>
              </a:spcAft>
              <a:buFont typeface="Arial" panose="020B0604020202020204" pitchFamily="34" charset="0"/>
              <a:buChar char="•"/>
              <a:defRPr sz="1399" b="0"/>
            </a:lvl3pPr>
            <a:lvl4pPr marL="359820" indent="-179910" algn="l">
              <a:spcAft>
                <a:spcPts val="0"/>
              </a:spcAft>
              <a:buFont typeface="Arial" panose="020B0604020202020204" pitchFamily="34" charset="0"/>
              <a:buChar char="•"/>
              <a:defRPr sz="1399"/>
            </a:lvl4pPr>
            <a:lvl5pPr marL="359820" indent="-179910" algn="l">
              <a:spcAft>
                <a:spcPts val="0"/>
              </a:spcAft>
              <a:buFont typeface="Arial" panose="020B0604020202020204" pitchFamily="34" charset="0"/>
              <a:buChar char="•"/>
              <a:defRPr sz="1399" b="1"/>
            </a:lvl5pPr>
            <a:lvl6pPr marL="539730" indent="-179910" algn="l">
              <a:spcAft>
                <a:spcPts val="0"/>
              </a:spcAft>
              <a:buFont typeface="Arial" panose="020B0604020202020204" pitchFamily="34" charset="0"/>
              <a:buChar char="•"/>
              <a:defRPr sz="1399"/>
            </a:lvl6pPr>
            <a:lvl7pPr marL="539730" indent="-179910" algn="l">
              <a:spcAft>
                <a:spcPts val="0"/>
              </a:spcAft>
              <a:buFont typeface="Arial" panose="020B0604020202020204" pitchFamily="34" charset="0"/>
              <a:buChar char="•"/>
              <a:defRPr sz="1399" b="1"/>
            </a:lvl7pPr>
            <a:lvl8pPr marL="719640" indent="-179910" algn="l">
              <a:spcAft>
                <a:spcPts val="0"/>
              </a:spcAft>
              <a:buFont typeface="Arial" panose="020B0604020202020204" pitchFamily="34" charset="0"/>
              <a:buChar char="•"/>
              <a:defRPr sz="1399"/>
            </a:lvl8pPr>
            <a:lvl9pPr marL="719640" indent="-179910" algn="l">
              <a:spcAft>
                <a:spcPts val="0"/>
              </a:spcAft>
              <a:buFont typeface="Arial" panose="020B0604020202020204" pitchFamily="34" charset="0"/>
              <a:buChar char="•"/>
              <a:defRPr sz="1399" b="1"/>
            </a:lvl9pPr>
          </a:lstStyle>
          <a:p>
            <a:pPr lvl="0"/>
            <a:r>
              <a:rPr lang="en-US" dirty="0"/>
              <a:t>Click to edit the contact</a:t>
            </a:r>
          </a:p>
          <a:p>
            <a:pPr lvl="1"/>
            <a:r>
              <a:rPr lang="en-US" dirty="0"/>
              <a:t>Name etc.</a:t>
            </a:r>
          </a:p>
          <a:p>
            <a:pPr lvl="2"/>
            <a:r>
              <a:rPr lang="en-US" dirty="0"/>
              <a:t>Department etc.</a:t>
            </a:r>
          </a:p>
          <a:p>
            <a:pPr lvl="3"/>
            <a:r>
              <a:rPr lang="en-US" dirty="0"/>
              <a:t>subchapter</a:t>
            </a:r>
          </a:p>
          <a:p>
            <a:pPr lvl="4"/>
            <a:r>
              <a:rPr lang="en-US" dirty="0"/>
              <a:t>active subchapter</a:t>
            </a:r>
          </a:p>
        </p:txBody>
      </p:sp>
      <p:sp>
        <p:nvSpPr>
          <p:cNvPr id="8" name="Footer Placeholder">
            <a:extLst>
              <a:ext uri="{FF2B5EF4-FFF2-40B4-BE49-F238E27FC236}">
                <a16:creationId xmlns:a16="http://schemas.microsoft.com/office/drawing/2014/main" id="{3279A350-3BB2-4CA2-A422-8F5A951F6F64}"/>
              </a:ext>
            </a:extLst>
          </p:cNvPr>
          <p:cNvSpPr>
            <a:spLocks noGrp="1"/>
          </p:cNvSpPr>
          <p:nvPr>
            <p:ph type="ftr" sz="quarter" idx="10"/>
          </p:nvPr>
        </p:nvSpPr>
        <p:spPr/>
        <p:txBody>
          <a:bodyPr/>
          <a:lstStyle/>
          <a:p>
            <a:pPr>
              <a:lnSpc>
                <a:spcPct val="100000"/>
              </a:lnSpc>
            </a:pPr>
            <a:r>
              <a:rPr lang="en-US" dirty="0"/>
              <a:t>Restricted | © Siemens 20XX | Author | Department | YYYY-MM-DD</a:t>
            </a:r>
          </a:p>
        </p:txBody>
      </p:sp>
      <p:sp>
        <p:nvSpPr>
          <p:cNvPr id="9" name="Slide Number Placeholder">
            <a:extLst>
              <a:ext uri="{FF2B5EF4-FFF2-40B4-BE49-F238E27FC236}">
                <a16:creationId xmlns:a16="http://schemas.microsoft.com/office/drawing/2014/main" id="{CFF9630D-791D-45AE-8E5E-36F747F599E9}"/>
              </a:ext>
            </a:extLst>
          </p:cNvPr>
          <p:cNvSpPr>
            <a:spLocks noGrp="1"/>
          </p:cNvSpPr>
          <p:nvPr>
            <p:ph type="sldNum" sz="quarter" idx="11"/>
          </p:nvPr>
        </p:nvSpPr>
        <p:spPr/>
        <p:txBody>
          <a:bodyPr/>
          <a:lstStyle/>
          <a:p>
            <a:r>
              <a:rPr lang="en-US"/>
              <a:t>Page </a:t>
            </a:r>
            <a:fld id="{15EBE321-CBB1-4E91-BD14-37C8D44326FB}" type="slidenum">
              <a:rPr lang="en-US" smtClean="0"/>
              <a:pPr/>
              <a:t>‹#›</a:t>
            </a:fld>
            <a:endParaRPr lang="en-US" dirty="0"/>
          </a:p>
        </p:txBody>
      </p:sp>
      <p:pic>
        <p:nvPicPr>
          <p:cNvPr id="10" name="Siemens Logo">
            <a:extLst>
              <a:ext uri="{FF2B5EF4-FFF2-40B4-BE49-F238E27FC236}">
                <a16:creationId xmlns:a16="http://schemas.microsoft.com/office/drawing/2014/main" id="{5FD2C39E-5D81-4A0E-9F45-909328900889}"/>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635188" y="6418800"/>
            <a:ext cx="1152000" cy="183168"/>
          </a:xfrm>
          <a:prstGeom prst="rect">
            <a:avLst/>
          </a:prstGeom>
        </p:spPr>
      </p:pic>
    </p:spTree>
    <p:extLst>
      <p:ext uri="{BB962C8B-B14F-4D97-AF65-F5344CB8AC3E}">
        <p14:creationId xmlns:p14="http://schemas.microsoft.com/office/powerpoint/2010/main" val="668661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472">
          <p15:clr>
            <a:srgbClr val="65CEFF"/>
          </p15:clr>
        </p15:guide>
        <p15:guide id="3" pos="7425">
          <p15:clr>
            <a:srgbClr val="65CEFF"/>
          </p15:clr>
        </p15:guide>
        <p15:guide id="4" orient="horz" pos="778">
          <p15:clr>
            <a:srgbClr val="65CEFF"/>
          </p15:clr>
        </p15:guide>
        <p15:guide id="5" orient="horz" pos="3658">
          <p15:clr>
            <a:srgbClr val="65CEFF"/>
          </p15:clr>
        </p15:guide>
        <p15:guide id="6" orient="horz" pos="4157">
          <p15:clr>
            <a:srgbClr val="65CEFF"/>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2" y="3780001"/>
            <a:ext cx="9287638" cy="2098212"/>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1874">
              <a:lnSpc>
                <a:spcPct val="100000"/>
              </a:lnSpc>
              <a:defRPr sz="3598">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4"/>
            <a:ext cx="9288000" cy="725445"/>
          </a:xfrm>
          <a:prstGeom prst="rect">
            <a:avLst/>
          </a:prstGeom>
        </p:spPr>
        <p:txBody>
          <a:bodyPr lIns="0" tIns="252000">
            <a:noAutofit/>
          </a:bodyPr>
          <a:lstStyle>
            <a:lvl1pPr marL="0" indent="0" algn="l">
              <a:spcAft>
                <a:spcPts val="300"/>
              </a:spcAft>
              <a:buNone/>
              <a:defRPr sz="1399">
                <a:solidFill>
                  <a:schemeClr val="tx1"/>
                </a:solidFill>
              </a:defRPr>
            </a:lvl1pPr>
            <a:lvl2pPr marL="0" indent="0" algn="l">
              <a:spcAft>
                <a:spcPts val="300"/>
              </a:spcAft>
              <a:buNone/>
              <a:defRPr sz="1399"/>
            </a:lvl2pPr>
            <a:lvl3pPr marL="0" indent="0" algn="l">
              <a:spcAft>
                <a:spcPts val="300"/>
              </a:spcAft>
              <a:buNone/>
              <a:defRPr sz="1399"/>
            </a:lvl3pPr>
            <a:lvl4pPr marL="0" indent="0" algn="l">
              <a:buNone/>
              <a:defRPr sz="1399"/>
            </a:lvl4pPr>
            <a:lvl5pPr marL="0" indent="0" algn="l">
              <a:buNone/>
              <a:defRPr sz="1399"/>
            </a:lvl5pPr>
            <a:lvl6pPr marL="0" indent="0" algn="l">
              <a:buNone/>
              <a:defRPr sz="1399"/>
            </a:lvl6pPr>
            <a:lvl7pPr marL="0" indent="0" algn="l">
              <a:buNone/>
              <a:defRPr sz="1399"/>
            </a:lvl7pPr>
            <a:lvl8pPr marL="0" indent="0" algn="l">
              <a:buNone/>
              <a:defRPr sz="1399"/>
            </a:lvl8pPr>
            <a:lvl9pPr marL="0" indent="0" algn="l">
              <a:buNone/>
              <a:defRPr sz="1399"/>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621799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Deep Blue 80pt">
    <p:bg>
      <p:bgRef idx="1001">
        <a:schemeClr val="bg2"/>
      </p:bgRef>
    </p:bg>
    <p:spTree>
      <p:nvGrpSpPr>
        <p:cNvPr id="1" name=""/>
        <p:cNvGrpSpPr/>
        <p:nvPr/>
      </p:nvGrpSpPr>
      <p:grpSpPr>
        <a:xfrm>
          <a:off x="0" y="0"/>
          <a:ext cx="0" cy="0"/>
          <a:chOff x="0" y="0"/>
          <a:chExt cx="0" cy="0"/>
        </a:xfrm>
      </p:grpSpPr>
      <p:pic>
        <p:nvPicPr>
          <p:cNvPr id="6" name="Cognisphere" descr="A picture containing fireworks, star, table, sky&#10;&#10;Description automatically generated">
            <a:extLst>
              <a:ext uri="{FF2B5EF4-FFF2-40B4-BE49-F238E27FC236}">
                <a16:creationId xmlns:a16="http://schemas.microsoft.com/office/drawing/2014/main" id="{591CD5A4-BDEB-4734-8FA5-5C3B4A08A49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5323075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Deep Blue 60pt">
    <p:bg>
      <p:bgRef idx="1001">
        <a:schemeClr val="bg2"/>
      </p:bgRef>
    </p:bg>
    <p:spTree>
      <p:nvGrpSpPr>
        <p:cNvPr id="1" name=""/>
        <p:cNvGrpSpPr/>
        <p:nvPr/>
      </p:nvGrpSpPr>
      <p:grpSpPr>
        <a:xfrm>
          <a:off x="0" y="0"/>
          <a:ext cx="0" cy="0"/>
          <a:chOff x="0" y="0"/>
          <a:chExt cx="0" cy="0"/>
        </a:xfrm>
      </p:grpSpPr>
      <p:pic>
        <p:nvPicPr>
          <p:cNvPr id="7" name="Cognisphere" descr="A close up of a light&#10;&#10;Description automatically generated">
            <a:extLst>
              <a:ext uri="{FF2B5EF4-FFF2-40B4-BE49-F238E27FC236}">
                <a16:creationId xmlns:a16="http://schemas.microsoft.com/office/drawing/2014/main" id="{F50DEF7C-D243-494F-A738-41FC9AF515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M3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2"/>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5584161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a:prstGeom prst="rect">
            <a:avLst/>
          </a:prstGeom>
        </p:spPr>
        <p:txBody>
          <a:bodyPr/>
          <a:lstStyle/>
          <a:p>
            <a:pPr>
              <a:lnSpc>
                <a:spcPct val="100000"/>
              </a:lnSpc>
            </a:pPr>
            <a:r>
              <a:rPr lang="en-US" dirty="0"/>
              <a:t>Restricted | © Siemens 20XX | Author | Department | YYYY-MM-DD</a:t>
            </a:r>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9942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Deep Blue 40pt">
    <p:bg>
      <p:bgRef idx="1001">
        <a:schemeClr val="bg2"/>
      </p:bgRef>
    </p:bg>
    <p:spTree>
      <p:nvGrpSpPr>
        <p:cNvPr id="1" name=""/>
        <p:cNvGrpSpPr/>
        <p:nvPr/>
      </p:nvGrpSpPr>
      <p:grpSpPr>
        <a:xfrm>
          <a:off x="0" y="0"/>
          <a:ext cx="0" cy="0"/>
          <a:chOff x="0" y="0"/>
          <a:chExt cx="0" cy="0"/>
        </a:xfrm>
      </p:grpSpPr>
      <p:pic>
        <p:nvPicPr>
          <p:cNvPr id="7" name="Cognisphere" descr="A picture containing light, star&#10;&#10;Description automatically generated">
            <a:extLst>
              <a:ext uri="{FF2B5EF4-FFF2-40B4-BE49-F238E27FC236}">
                <a16:creationId xmlns:a16="http://schemas.microsoft.com/office/drawing/2014/main" id="{AA220E05-4C1E-4F58-BFC0-57C07A95F70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40832810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Gradient DB–Petrol 8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7" name="Cognisphere" descr="Background pattern&#10;&#10;Description automatically generated">
            <a:extLst>
              <a:ext uri="{FF2B5EF4-FFF2-40B4-BE49-F238E27FC236}">
                <a16:creationId xmlns:a16="http://schemas.microsoft.com/office/drawing/2014/main" id="{70837433-2C09-4518-AF0D-697A97CAC3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700"/>
            </a:stretch>
          </a:blipFill>
        </p:spPr>
        <p:txBody>
          <a:bodyPr rIns="0" bIns="0" anchor="t" anchorCtr="0">
            <a:spAutoFit/>
          </a:bodyPr>
          <a:lstStyle>
            <a:lvl1pPr marL="540000">
              <a:lnSpc>
                <a:spcPct val="100000"/>
              </a:lnSpc>
              <a:defRPr sz="8000">
                <a:solidFill>
                  <a:schemeClr val="tx1"/>
                </a:solidFill>
              </a:defRPr>
            </a:lvl1pPr>
          </a:lstStyle>
          <a:p>
            <a:r>
              <a:rPr lang="en-US" dirty="0"/>
              <a:t>Click to edit Master title style 80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7"/>
            <a:ext cx="9288000" cy="1930398"/>
          </a:xfrm>
          <a:prstGeom prst="rect">
            <a:avLst/>
          </a:prstGeom>
        </p:spPr>
        <p:txBody>
          <a:bodyPr lIns="0" tIns="349200">
            <a:noAutofit/>
          </a:bodyPr>
          <a:lstStyle>
            <a:lvl1pPr marL="0" indent="0" algn="l">
              <a:spcAft>
                <a:spcPts val="300"/>
              </a:spcAft>
              <a:buNone/>
              <a:defRPr sz="32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80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36726845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Gradient DB–Petrol 6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Background pattern&#10;&#10;Description automatically generated">
            <a:extLst>
              <a:ext uri="{FF2B5EF4-FFF2-40B4-BE49-F238E27FC236}">
                <a16:creationId xmlns:a16="http://schemas.microsoft.com/office/drawing/2014/main" id="{DF3DAF0E-BB8A-4082-8CE7-1BBCE61C8C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4"/>
            <a:ext cx="11376788" cy="2769989"/>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rIns="0" bIns="0" anchor="t" anchorCtr="0">
            <a:spAutoFit/>
          </a:bodyPr>
          <a:lstStyle>
            <a:lvl1pPr marL="414000">
              <a:lnSpc>
                <a:spcPct val="100000"/>
              </a:lnSpc>
              <a:defRPr sz="6000">
                <a:solidFill>
                  <a:schemeClr val="tx1"/>
                </a:solidFill>
              </a:defRPr>
            </a:lvl1pPr>
          </a:lstStyle>
          <a:p>
            <a:r>
              <a:rPr lang="en-US" dirty="0"/>
              <a:t>Click to edit </a:t>
            </a:r>
            <a:br>
              <a:rPr lang="en-US" dirty="0"/>
            </a:br>
            <a:r>
              <a:rPr lang="en-US" dirty="0"/>
              <a:t>Master title style</a:t>
            </a:r>
            <a:br>
              <a:rPr lang="en-US" dirty="0"/>
            </a:br>
            <a:r>
              <a:rPr lang="en-US" dirty="0"/>
              <a:t>3 lines 60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4184453"/>
            <a:ext cx="9288000" cy="1622621"/>
          </a:xfrm>
          <a:prstGeom prst="rect">
            <a:avLst/>
          </a:prstGeom>
        </p:spPr>
        <p:txBody>
          <a:bodyPr lIns="0" tIns="349200">
            <a:noAutofit/>
          </a:bodyPr>
          <a:lstStyle>
            <a:lvl1pPr marL="0" indent="0" algn="l">
              <a:spcAft>
                <a:spcPts val="300"/>
              </a:spcAft>
              <a:buNone/>
              <a:defRPr sz="24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24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60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41520287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Gradient DB–Petrol 40pt">
    <p:bg>
      <p:bgPr>
        <a:gradFill>
          <a:gsLst>
            <a:gs pos="33000">
              <a:schemeClr val="accent6"/>
            </a:gs>
            <a:gs pos="100000">
              <a:schemeClr val="accent1"/>
            </a:gs>
          </a:gsLst>
          <a:lin ang="5400000" scaled="1"/>
        </a:gradFill>
        <a:effectLst/>
      </p:bgPr>
    </p:bg>
    <p:spTree>
      <p:nvGrpSpPr>
        <p:cNvPr id="1" name=""/>
        <p:cNvGrpSpPr/>
        <p:nvPr/>
      </p:nvGrpSpPr>
      <p:grpSpPr>
        <a:xfrm>
          <a:off x="0" y="0"/>
          <a:ext cx="0" cy="0"/>
          <a:chOff x="0" y="0"/>
          <a:chExt cx="0" cy="0"/>
        </a:xfrm>
      </p:grpSpPr>
      <p:pic>
        <p:nvPicPr>
          <p:cNvPr id="6" name="Cognisphere" descr="A picture containing background pattern&#10;&#10;Description automatically generated">
            <a:extLst>
              <a:ext uri="{FF2B5EF4-FFF2-40B4-BE49-F238E27FC236}">
                <a16:creationId xmlns:a16="http://schemas.microsoft.com/office/drawing/2014/main" id="{DE598EC2-770B-4F85-A209-57F0E77094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a:extLst>
              <a:ext uri="{FF2B5EF4-FFF2-40B4-BE49-F238E27FC236}">
                <a16:creationId xmlns:a16="http://schemas.microsoft.com/office/drawing/2014/main" id="{B3CAAA86-26BD-41E0-A26A-7AF592C3A34A}"/>
              </a:ext>
            </a:extLst>
          </p:cNvPr>
          <p:cNvSpPr>
            <a:spLocks noGrp="1"/>
          </p:cNvSpPr>
          <p:nvPr>
            <p:ph type="title" hasCustomPrompt="1"/>
          </p:nvPr>
        </p:nvSpPr>
        <p:spPr>
          <a:xfrm>
            <a:off x="410400" y="1414463"/>
            <a:ext cx="9288000" cy="2462213"/>
          </a:xfrm>
          <a:blipFill dpi="0"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b="500"/>
            </a:stretch>
          </a:blipFill>
        </p:spPr>
        <p:txBody>
          <a:bodyPr wrap="square" rIns="0" bIns="0" anchor="t" anchorCtr="0">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a:t>
            </a:r>
            <a:br>
              <a:rPr lang="en-US" dirty="0"/>
            </a:br>
            <a:r>
              <a:rPr lang="en-US" dirty="0"/>
              <a:t>extra long headlines</a:t>
            </a:r>
            <a:br>
              <a:rPr lang="en-US" dirty="0"/>
            </a:br>
            <a:r>
              <a:rPr lang="en-US" dirty="0"/>
              <a:t>4 lines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3" y="3876675"/>
            <a:ext cx="9288000" cy="1930123"/>
          </a:xfrm>
          <a:prstGeom prst="rect">
            <a:avLst/>
          </a:prstGeom>
        </p:spPr>
        <p:txBody>
          <a:bodyPr lIns="0" tIns="349200">
            <a:noAutofit/>
          </a:bodyPr>
          <a:lstStyle>
            <a:lvl1pPr marL="0" indent="0" algn="l">
              <a:spcAft>
                <a:spcPts val="300"/>
              </a:spcAft>
              <a:buNone/>
              <a:defRPr sz="1600">
                <a:solidFill>
                  <a:schemeClr val="tx1"/>
                </a:solidFill>
              </a:defRPr>
            </a:lvl1pPr>
            <a:lvl2pPr marL="0" marR="0" indent="0" algn="l" defTabSz="914400" rtl="0" eaLnBrk="1" fontAlgn="auto" latinLnBrk="0" hangingPunct="1">
              <a:lnSpc>
                <a:spcPct val="110000"/>
              </a:lnSpc>
              <a:spcBef>
                <a:spcPts val="0"/>
              </a:spcBef>
              <a:spcAft>
                <a:spcPts val="300"/>
              </a:spcAft>
              <a:buClr>
                <a:schemeClr val="accent1"/>
              </a:buClr>
              <a:buSzTx/>
              <a:buFont typeface="Arial" panose="020B0604020202020204" pitchFamily="34" charset="0"/>
              <a:buNone/>
              <a:tabLst/>
              <a:defRPr sz="1600"/>
            </a:lvl2pPr>
            <a:lvl3pPr marL="0" indent="0" algn="l">
              <a:spcAft>
                <a:spcPts val="300"/>
              </a:spcAft>
              <a:buNone/>
              <a:defRPr sz="1600"/>
            </a:lvl3pPr>
            <a:lvl4pPr marL="0" indent="0" algn="l">
              <a:buNone/>
              <a:defRPr sz="1600"/>
            </a:lvl4pPr>
            <a:lvl5pPr marL="0" indent="0" algn="l">
              <a:buNone/>
              <a:defRPr sz="1600"/>
            </a:lvl5pPr>
            <a:lvl6pPr marL="0" indent="0" algn="l">
              <a:buNone/>
              <a:defRPr sz="1600"/>
            </a:lvl6pPr>
            <a:lvl7pPr marL="0" indent="0" algn="l">
              <a:buNone/>
              <a:defRPr sz="1600"/>
            </a:lvl7pPr>
            <a:lvl8pPr marL="0" indent="0" algn="l">
              <a:buNone/>
              <a:defRPr sz="1600"/>
            </a:lvl8pPr>
            <a:lvl9pPr marL="0" indent="0" algn="l">
              <a:buNone/>
              <a:defRPr sz="1600"/>
            </a:lvl9pPr>
          </a:lstStyle>
          <a:p>
            <a:pPr lvl="0"/>
            <a:r>
              <a:rPr lang="en-US" dirty="0"/>
              <a:t>Subhead for headline size 40 </a:t>
            </a:r>
            <a:r>
              <a:rPr lang="en-US" dirty="0" err="1"/>
              <a:t>pt</a:t>
            </a:r>
            <a:endParaRPr lang="en-US" dirty="0"/>
          </a:p>
        </p:txBody>
      </p:sp>
      <p:sp>
        <p:nvSpPr>
          <p:cNvPr id="2" name="Footer Placeholder">
            <a:extLst>
              <a:ext uri="{FF2B5EF4-FFF2-40B4-BE49-F238E27FC236}">
                <a16:creationId xmlns:a16="http://schemas.microsoft.com/office/drawing/2014/main" id="{36983F93-FD6F-4DAC-8F23-D4EF00A04206}"/>
              </a:ext>
            </a:extLst>
          </p:cNvPr>
          <p:cNvSpPr>
            <a:spLocks noGrp="1"/>
          </p:cNvSpPr>
          <p:nvPr>
            <p:ph type="ftr" sz="quarter" idx="12"/>
          </p:nvPr>
        </p:nvSpPr>
        <p:spPr>
          <a:xfrm>
            <a:off x="411163" y="6310800"/>
            <a:ext cx="9288000" cy="547200"/>
          </a:xfrm>
        </p:spPr>
        <p:txBody>
          <a:bodyPr/>
          <a:lstStyle/>
          <a:p>
            <a:pPr>
              <a:lnSpc>
                <a:spcPct val="100000"/>
              </a:lnSpc>
            </a:pPr>
            <a:r>
              <a:rPr lang="en-US"/>
              <a:t>Unrestricted | © Siemens 2021 | Andrew Whytock | DI PA PHA | May 2021</a:t>
            </a:r>
            <a:endParaRPr lang="en-US" dirty="0"/>
          </a:p>
        </p:txBody>
      </p:sp>
      <p:pic>
        <p:nvPicPr>
          <p:cNvPr id="10" name="Siemens Logo">
            <a:extLst>
              <a:ext uri="{FF2B5EF4-FFF2-40B4-BE49-F238E27FC236}">
                <a16:creationId xmlns:a16="http://schemas.microsoft.com/office/drawing/2014/main" id="{9A561178-96D2-407A-94C5-91A37401F657}"/>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9212921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3" pos="6109">
          <p15:clr>
            <a:srgbClr val="65CEFF"/>
          </p15:clr>
        </p15:guide>
        <p15:guide id="4" pos="7425">
          <p15:clr>
            <a:srgbClr val="65CEFF"/>
          </p15:clr>
        </p15:guide>
        <p15:guide id="5" orient="horz" pos="891">
          <p15:clr>
            <a:srgbClr val="65CEFF"/>
          </p15:clr>
        </p15:guide>
        <p15:guide id="6" orient="horz" pos="3658">
          <p15:clr>
            <a:srgbClr val="65CEFF"/>
          </p15:clr>
        </p15:guide>
        <p15:guide id="7" orient="horz" pos="4157">
          <p15:clr>
            <a:srgbClr val="65CEFF"/>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picture dark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9814970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icture dark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4715662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picture dark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7" name="Siemens Logo">
            <a:extLst>
              <a:ext uri="{FF2B5EF4-FFF2-40B4-BE49-F238E27FC236}">
                <a16:creationId xmlns:a16="http://schemas.microsoft.com/office/drawing/2014/main" id="{3E4A7839-9F7E-47F2-83BA-F637AE096316}"/>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274400" y="6364800"/>
            <a:ext cx="1512000" cy="240408"/>
          </a:xfrm>
          <a:prstGeom prst="rect">
            <a:avLst/>
          </a:prstGeom>
        </p:spPr>
      </p:pic>
    </p:spTree>
    <p:extLst>
      <p:ext uri="{BB962C8B-B14F-4D97-AF65-F5344CB8AC3E}">
        <p14:creationId xmlns:p14="http://schemas.microsoft.com/office/powerpoint/2010/main" val="18481235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picture light 48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477328"/>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324000">
              <a:lnSpc>
                <a:spcPct val="100000"/>
              </a:lnSpc>
              <a:defRPr sz="4800">
                <a:solidFill>
                  <a:schemeClr val="tx1"/>
                </a:solidFill>
              </a:defRPr>
            </a:lvl1pPr>
          </a:lstStyle>
          <a:p>
            <a:r>
              <a:rPr lang="en-US" dirty="0"/>
              <a:t>Click to edit </a:t>
            </a:r>
            <a:br>
              <a:rPr lang="en-US" dirty="0"/>
            </a:br>
            <a:r>
              <a:rPr lang="en-US" dirty="0"/>
              <a:t>Master title style 48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256000"/>
            <a:ext cx="9288000" cy="911438"/>
          </a:xfrm>
          <a:prstGeom prst="rect">
            <a:avLst/>
          </a:prstGeom>
        </p:spPr>
        <p:txBody>
          <a:bodyPr lIns="0" tIns="252000">
            <a:noAutofit/>
          </a:bodyPr>
          <a:lstStyle>
            <a:lvl1pPr marL="0" indent="0" algn="l">
              <a:spcAft>
                <a:spcPts val="300"/>
              </a:spcAft>
              <a:buNone/>
              <a:defRPr sz="18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r>
              <a:rPr lang="en-US" dirty="0"/>
              <a:t>Subhead for headline size 48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9" name="Siemens Logo">
            <a:extLst>
              <a:ext uri="{FF2B5EF4-FFF2-40B4-BE49-F238E27FC236}">
                <a16:creationId xmlns:a16="http://schemas.microsoft.com/office/drawing/2014/main" id="{46D369A7-07BD-4B91-9E53-807AAAF0C30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283585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picture light 40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231106"/>
          </a:xfrm>
          <a:blipFill dpi="0" rotWithShape="1">
            <a:blip r:embed="rId2">
              <a:extLst>
                <a:ext uri="{96DAC541-7B7A-43D3-8B79-37D633B846F1}">
                  <asvg:svgBlip xmlns:asvg="http://schemas.microsoft.com/office/drawing/2016/SVG/main" r:embed="rId3"/>
                </a:ext>
              </a:extLst>
            </a:blip>
            <a:srcRect/>
            <a:stretch>
              <a:fillRect/>
            </a:stretch>
          </a:blipFill>
        </p:spPr>
        <p:txBody>
          <a:bodyPr rIns="0" bIns="0" anchor="t">
            <a:spAutoFit/>
          </a:bodyPr>
          <a:lstStyle>
            <a:lvl1pPr marL="270000">
              <a:lnSpc>
                <a:spcPct val="100000"/>
              </a:lnSpc>
              <a:defRPr sz="4000">
                <a:solidFill>
                  <a:schemeClr val="tx1"/>
                </a:solidFill>
              </a:defRPr>
            </a:lvl1pPr>
          </a:lstStyle>
          <a:p>
            <a:r>
              <a:rPr lang="en-US" dirty="0"/>
              <a:t>Click to edit </a:t>
            </a:r>
            <a:br>
              <a:rPr lang="en-US" dirty="0"/>
            </a:br>
            <a:r>
              <a:rPr lang="en-US" dirty="0"/>
              <a:t>Master title style 40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011106"/>
            <a:ext cx="9288000" cy="1156332"/>
          </a:xfrm>
          <a:prstGeom prst="rect">
            <a:avLst/>
          </a:prstGeom>
        </p:spPr>
        <p:txBody>
          <a:bodyPr lIns="0" tIns="252000">
            <a:noAutofit/>
          </a:bodyPr>
          <a:lstStyle>
            <a:lvl1pPr marL="0" indent="0" algn="l">
              <a:spcAft>
                <a:spcPts val="300"/>
              </a:spcAft>
              <a:buNone/>
              <a:defRPr sz="1600">
                <a:solidFill>
                  <a:schemeClr val="tx1"/>
                </a:solidFill>
              </a:defRPr>
            </a:lvl1pPr>
            <a:lvl2pPr marL="0" indent="0" algn="l">
              <a:spcAft>
                <a:spcPts val="300"/>
              </a:spcAft>
              <a:buNone/>
              <a:defRPr sz="16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40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9" name="Siemens Logo">
            <a:extLst>
              <a:ext uri="{FF2B5EF4-FFF2-40B4-BE49-F238E27FC236}">
                <a16:creationId xmlns:a16="http://schemas.microsoft.com/office/drawing/2014/main" id="{DC2D4109-C5C2-42BB-B5A0-2F6793388E2C}"/>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5704122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picture light 36pt">
    <p:bg>
      <p:bgRef idx="1001">
        <a:schemeClr val="bg2"/>
      </p:bgRef>
    </p:bg>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2FA76E44-9BA3-4B84-98F7-42C18A2A8BA0}"/>
              </a:ext>
            </a:extLst>
          </p:cNvPr>
          <p:cNvSpPr>
            <a:spLocks noGrp="1"/>
          </p:cNvSpPr>
          <p:nvPr>
            <p:ph type="pic" sz="quarter" idx="11" hasCustomPrompt="1"/>
          </p:nvPr>
        </p:nvSpPr>
        <p:spPr>
          <a:xfrm>
            <a:off x="0" y="0"/>
            <a:ext cx="12192000" cy="3502800"/>
          </a:xfrm>
          <a:solidFill>
            <a:schemeClr val="accent1"/>
          </a:solidFill>
        </p:spPr>
        <p:txBody>
          <a:bodyPr lIns="144000" tIns="108000" rIns="144000" bIns="108000"/>
          <a:lstStyle>
            <a:lvl1pPr marL="0" indent="0">
              <a:buNone/>
              <a:defRPr>
                <a:solidFill>
                  <a:schemeClr val="tx1"/>
                </a:solidFill>
              </a:defRPr>
            </a:lvl1pPr>
          </a:lstStyle>
          <a:p>
            <a:r>
              <a:rPr lang="en-US" noProof="0" dirty="0"/>
              <a:t>Title picture</a:t>
            </a:r>
          </a:p>
        </p:txBody>
      </p:sp>
      <p:sp>
        <p:nvSpPr>
          <p:cNvPr id="2" name="Title">
            <a:extLst>
              <a:ext uri="{FF2B5EF4-FFF2-40B4-BE49-F238E27FC236}">
                <a16:creationId xmlns:a16="http://schemas.microsoft.com/office/drawing/2014/main" id="{8620440E-BF1B-417E-87A5-35990130B3FF}"/>
              </a:ext>
            </a:extLst>
          </p:cNvPr>
          <p:cNvSpPr>
            <a:spLocks noGrp="1"/>
          </p:cNvSpPr>
          <p:nvPr>
            <p:ph type="title" hasCustomPrompt="1"/>
          </p:nvPr>
        </p:nvSpPr>
        <p:spPr>
          <a:xfrm>
            <a:off x="410401" y="3780000"/>
            <a:ext cx="9287638" cy="1661993"/>
          </a:xfrm>
          <a:blipFill dpi="0"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t="-1000" b="500"/>
            </a:stretch>
          </a:blipFill>
        </p:spPr>
        <p:txBody>
          <a:bodyPr rIns="0" bIns="0" anchor="t">
            <a:spAutoFit/>
          </a:bodyPr>
          <a:lstStyle>
            <a:lvl1pPr marL="252000">
              <a:lnSpc>
                <a:spcPct val="100000"/>
              </a:lnSpc>
              <a:defRPr sz="3600">
                <a:solidFill>
                  <a:schemeClr val="tx1"/>
                </a:solidFill>
              </a:defRPr>
            </a:lvl1pPr>
          </a:lstStyle>
          <a:p>
            <a:r>
              <a:rPr lang="en-US" dirty="0"/>
              <a:t>Click to edit </a:t>
            </a:r>
            <a:br>
              <a:rPr lang="en-US" dirty="0"/>
            </a:br>
            <a:r>
              <a:rPr lang="en-US" dirty="0"/>
              <a:t>Master title style </a:t>
            </a:r>
            <a:br>
              <a:rPr lang="en-US" dirty="0"/>
            </a:br>
            <a:r>
              <a:rPr lang="en-US" dirty="0"/>
              <a:t>36 </a:t>
            </a:r>
            <a:r>
              <a:rPr lang="en-US" dirty="0" err="1"/>
              <a:t>pt</a:t>
            </a:r>
            <a:endParaRPr lang="en-US" dirty="0"/>
          </a:p>
        </p:txBody>
      </p:sp>
      <p:sp>
        <p:nvSpPr>
          <p:cNvPr id="3" name="Subhead">
            <a:extLst>
              <a:ext uri="{FF2B5EF4-FFF2-40B4-BE49-F238E27FC236}">
                <a16:creationId xmlns:a16="http://schemas.microsoft.com/office/drawing/2014/main" id="{89304306-5233-4901-B576-444696A2EA33}"/>
              </a:ext>
            </a:extLst>
          </p:cNvPr>
          <p:cNvSpPr>
            <a:spLocks noGrp="1"/>
          </p:cNvSpPr>
          <p:nvPr>
            <p:ph type="subTitle" idx="1" hasCustomPrompt="1"/>
          </p:nvPr>
        </p:nvSpPr>
        <p:spPr>
          <a:xfrm>
            <a:off x="411162" y="5441992"/>
            <a:ext cx="9288000" cy="725445"/>
          </a:xfrm>
          <a:prstGeom prst="rect">
            <a:avLst/>
          </a:prstGeom>
        </p:spPr>
        <p:txBody>
          <a:bodyPr lIns="0" tIns="252000">
            <a:noAutofit/>
          </a:bodyPr>
          <a:lstStyle>
            <a:lvl1pPr marL="0" indent="0" algn="l">
              <a:spcAft>
                <a:spcPts val="300"/>
              </a:spcAft>
              <a:buNone/>
              <a:defRPr sz="1400">
                <a:solidFill>
                  <a:schemeClr val="tx1"/>
                </a:solidFill>
              </a:defRPr>
            </a:lvl1pPr>
            <a:lvl2pPr marL="0" indent="0" algn="l">
              <a:spcAft>
                <a:spcPts val="300"/>
              </a:spcAft>
              <a:buNone/>
              <a:defRPr sz="1400"/>
            </a:lvl2pPr>
            <a:lvl3pPr marL="0" indent="0" algn="l">
              <a:spcAft>
                <a:spcPts val="300"/>
              </a:spcAft>
              <a:buNone/>
              <a:defRPr sz="1400"/>
            </a:lvl3pPr>
            <a:lvl4pPr marL="0" indent="0" algn="l">
              <a:buNone/>
              <a:defRPr sz="1400"/>
            </a:lvl4pPr>
            <a:lvl5pPr marL="0" indent="0" algn="l">
              <a:buNone/>
              <a:defRPr sz="1400"/>
            </a:lvl5pPr>
            <a:lvl6pPr marL="0" indent="0" algn="l">
              <a:buNone/>
              <a:defRPr sz="1400"/>
            </a:lvl6pPr>
            <a:lvl7pPr marL="0" indent="0" algn="l">
              <a:buNone/>
              <a:defRPr sz="1400"/>
            </a:lvl7pPr>
            <a:lvl8pPr marL="0" indent="0" algn="l">
              <a:buNone/>
              <a:defRPr sz="1400"/>
            </a:lvl8pPr>
            <a:lvl9pPr marL="0" indent="0" algn="l">
              <a:buNone/>
              <a:defRPr sz="1400"/>
            </a:lvl9pPr>
          </a:lstStyle>
          <a:p>
            <a:pPr lvl="0"/>
            <a:r>
              <a:rPr lang="en-US" dirty="0"/>
              <a:t>Subhead for headline size 36 </a:t>
            </a:r>
            <a:r>
              <a:rPr lang="en-US" dirty="0" err="1"/>
              <a:t>pt</a:t>
            </a:r>
            <a:endParaRPr lang="en-US" dirty="0"/>
          </a:p>
        </p:txBody>
      </p:sp>
      <p:sp>
        <p:nvSpPr>
          <p:cNvPr id="4" name="Footer Placeholder">
            <a:extLst>
              <a:ext uri="{FF2B5EF4-FFF2-40B4-BE49-F238E27FC236}">
                <a16:creationId xmlns:a16="http://schemas.microsoft.com/office/drawing/2014/main" id="{B61796B2-8510-42B4-A5F7-E1FE5FCE45A2}"/>
              </a:ext>
            </a:extLst>
          </p:cNvPr>
          <p:cNvSpPr>
            <a:spLocks noGrp="1"/>
          </p:cNvSpPr>
          <p:nvPr>
            <p:ph type="ftr" sz="quarter" idx="13"/>
          </p:nvPr>
        </p:nvSpPr>
        <p:spPr>
          <a:xfrm>
            <a:off x="411162" y="6310800"/>
            <a:ext cx="9288000" cy="547200"/>
          </a:xfrm>
        </p:spPr>
        <p:txBody>
          <a:bodyPr/>
          <a:lstStyle/>
          <a:p>
            <a:pPr>
              <a:lnSpc>
                <a:spcPct val="100000"/>
              </a:lnSpc>
            </a:pPr>
            <a:r>
              <a:rPr lang="en-US"/>
              <a:t>Unrestricted | © Siemens 2021 | Andrew Whytock | DI PA PHA | May 2021</a:t>
            </a:r>
            <a:endParaRPr lang="en-US" dirty="0"/>
          </a:p>
        </p:txBody>
      </p:sp>
      <p:pic>
        <p:nvPicPr>
          <p:cNvPr id="9" name="Siemens Logo">
            <a:extLst>
              <a:ext uri="{FF2B5EF4-FFF2-40B4-BE49-F238E27FC236}">
                <a16:creationId xmlns:a16="http://schemas.microsoft.com/office/drawing/2014/main" id="{298AE3DB-A74B-4AD6-A37C-FBCFB647B93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274400" y="6364800"/>
            <a:ext cx="1512000" cy="240408"/>
          </a:xfrm>
          <a:prstGeom prst="rect">
            <a:avLst/>
          </a:prstGeom>
        </p:spPr>
      </p:pic>
    </p:spTree>
    <p:extLst>
      <p:ext uri="{BB962C8B-B14F-4D97-AF65-F5344CB8AC3E}">
        <p14:creationId xmlns:p14="http://schemas.microsoft.com/office/powerpoint/2010/main" val="6213164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59">
          <p15:clr>
            <a:srgbClr val="65CEFF"/>
          </p15:clr>
        </p15:guide>
        <p15:guide id="2" pos="6109">
          <p15:clr>
            <a:srgbClr val="65CEFF"/>
          </p15:clr>
        </p15:guide>
        <p15:guide id="3" pos="7425">
          <p15:clr>
            <a:srgbClr val="65CEFF"/>
          </p15:clr>
        </p15:guide>
        <p15:guide id="4" orient="horz" pos="2206">
          <p15:clr>
            <a:srgbClr val="65CEFF"/>
          </p15:clr>
        </p15:guide>
        <p15:guide id="5" orient="horz" pos="3885">
          <p15:clr>
            <a:srgbClr val="65CEFF"/>
          </p15:clr>
        </p15:guide>
        <p15:guide id="6" orient="horz" pos="4157">
          <p15:clr>
            <a:srgbClr val="65CE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9" Type="http://schemas.openxmlformats.org/officeDocument/2006/relationships/tags" Target="../tags/tag6.xml"/><Relationship Id="rId21" Type="http://schemas.openxmlformats.org/officeDocument/2006/relationships/slideLayout" Target="../slideLayouts/slideLayout76.xml"/><Relationship Id="rId34" Type="http://schemas.openxmlformats.org/officeDocument/2006/relationships/tags" Target="../tags/tag1.xml"/><Relationship Id="rId42" Type="http://schemas.openxmlformats.org/officeDocument/2006/relationships/tags" Target="../tags/tag9.xml"/><Relationship Id="rId47" Type="http://schemas.openxmlformats.org/officeDocument/2006/relationships/tags" Target="../tags/tag14.xml"/><Relationship Id="rId50" Type="http://schemas.openxmlformats.org/officeDocument/2006/relationships/tags" Target="../tags/tag17.xml"/><Relationship Id="rId55" Type="http://schemas.openxmlformats.org/officeDocument/2006/relationships/tags" Target="../tags/tag22.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41" Type="http://schemas.openxmlformats.org/officeDocument/2006/relationships/tags" Target="../tags/tag8.xml"/><Relationship Id="rId54" Type="http://schemas.openxmlformats.org/officeDocument/2006/relationships/tags" Target="../tags/tag21.xml"/><Relationship Id="rId62" Type="http://schemas.openxmlformats.org/officeDocument/2006/relationships/tags" Target="../tags/tag29.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37" Type="http://schemas.openxmlformats.org/officeDocument/2006/relationships/tags" Target="../tags/tag4.xml"/><Relationship Id="rId40" Type="http://schemas.openxmlformats.org/officeDocument/2006/relationships/tags" Target="../tags/tag7.xml"/><Relationship Id="rId45" Type="http://schemas.openxmlformats.org/officeDocument/2006/relationships/tags" Target="../tags/tag12.xml"/><Relationship Id="rId53" Type="http://schemas.openxmlformats.org/officeDocument/2006/relationships/tags" Target="../tags/tag20.xml"/><Relationship Id="rId58" Type="http://schemas.openxmlformats.org/officeDocument/2006/relationships/tags" Target="../tags/tag25.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tags" Target="../tags/tag3.xml"/><Relationship Id="rId49" Type="http://schemas.openxmlformats.org/officeDocument/2006/relationships/tags" Target="../tags/tag16.xml"/><Relationship Id="rId57" Type="http://schemas.openxmlformats.org/officeDocument/2006/relationships/tags" Target="../tags/tag24.xml"/><Relationship Id="rId61" Type="http://schemas.openxmlformats.org/officeDocument/2006/relationships/tags" Target="../tags/tag2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4" Type="http://schemas.openxmlformats.org/officeDocument/2006/relationships/tags" Target="../tags/tag11.xml"/><Relationship Id="rId52" Type="http://schemas.openxmlformats.org/officeDocument/2006/relationships/tags" Target="../tags/tag19.xml"/><Relationship Id="rId60" Type="http://schemas.openxmlformats.org/officeDocument/2006/relationships/tags" Target="../tags/tag27.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tags" Target="../tags/tag2.xml"/><Relationship Id="rId43" Type="http://schemas.openxmlformats.org/officeDocument/2006/relationships/tags" Target="../tags/tag10.xml"/><Relationship Id="rId48" Type="http://schemas.openxmlformats.org/officeDocument/2006/relationships/tags" Target="../tags/tag15.xml"/><Relationship Id="rId56" Type="http://schemas.openxmlformats.org/officeDocument/2006/relationships/tags" Target="../tags/tag23.xml"/><Relationship Id="rId8" Type="http://schemas.openxmlformats.org/officeDocument/2006/relationships/slideLayout" Target="../slideLayouts/slideLayout63.xml"/><Relationship Id="rId51" Type="http://schemas.openxmlformats.org/officeDocument/2006/relationships/tags" Target="../tags/tag18.xml"/><Relationship Id="rId3" Type="http://schemas.openxmlformats.org/officeDocument/2006/relationships/slideLayout" Target="../slideLayouts/slideLayout58.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heme" Target="../theme/theme2.xml"/><Relationship Id="rId38" Type="http://schemas.openxmlformats.org/officeDocument/2006/relationships/tags" Target="../tags/tag5.xml"/><Relationship Id="rId46" Type="http://schemas.openxmlformats.org/officeDocument/2006/relationships/tags" Target="../tags/tag13.xml"/><Relationship Id="rId59" Type="http://schemas.openxmlformats.org/officeDocument/2006/relationships/tags" Target="../tags/tag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47" Type="http://schemas.openxmlformats.org/officeDocument/2006/relationships/slideLayout" Target="../slideLayouts/slideLayout134.xml"/><Relationship Id="rId50" Type="http://schemas.openxmlformats.org/officeDocument/2006/relationships/slideLayout" Target="../slideLayouts/slideLayout137.xml"/><Relationship Id="rId55" Type="http://schemas.openxmlformats.org/officeDocument/2006/relationships/slideLayout" Target="../slideLayouts/slideLayout142.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46" Type="http://schemas.openxmlformats.org/officeDocument/2006/relationships/slideLayout" Target="../slideLayouts/slideLayout133.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54" Type="http://schemas.openxmlformats.org/officeDocument/2006/relationships/slideLayout" Target="../slideLayouts/slideLayout141.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45" Type="http://schemas.openxmlformats.org/officeDocument/2006/relationships/slideLayout" Target="../slideLayouts/slideLayout132.xml"/><Relationship Id="rId53" Type="http://schemas.openxmlformats.org/officeDocument/2006/relationships/slideLayout" Target="../slideLayouts/slideLayout140.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49" Type="http://schemas.openxmlformats.org/officeDocument/2006/relationships/slideLayout" Target="../slideLayouts/slideLayout136.xml"/><Relationship Id="rId57" Type="http://schemas.openxmlformats.org/officeDocument/2006/relationships/theme" Target="../theme/theme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slideLayout" Target="../slideLayouts/slideLayout131.xml"/><Relationship Id="rId52" Type="http://schemas.openxmlformats.org/officeDocument/2006/relationships/slideLayout" Target="../slideLayouts/slideLayout139.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 Id="rId48" Type="http://schemas.openxmlformats.org/officeDocument/2006/relationships/slideLayout" Target="../slideLayouts/slideLayout135.xml"/><Relationship Id="rId56" Type="http://schemas.openxmlformats.org/officeDocument/2006/relationships/slideLayout" Target="../slideLayouts/slideLayout143.xml"/><Relationship Id="rId8" Type="http://schemas.openxmlformats.org/officeDocument/2006/relationships/slideLayout" Target="../slideLayouts/slideLayout95.xml"/><Relationship Id="rId51" Type="http://schemas.openxmlformats.org/officeDocument/2006/relationships/slideLayout" Target="../slideLayouts/slideLayout138.xml"/><Relationship Id="rId3"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dirty="0"/>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dirty="0"/>
              <a:t>Page </a:t>
            </a:r>
            <a:fld id="{15EBE321-CBB1-4E91-BD14-37C8D44326FB}" type="slidenum">
              <a:rPr lang="en-US" smtClean="0"/>
              <a:pPr/>
              <a:t>‹#›</a:t>
            </a:fld>
            <a:endParaRPr lang="en-US" dirty="0"/>
          </a:p>
        </p:txBody>
      </p:sp>
    </p:spTree>
    <p:extLst>
      <p:ext uri="{BB962C8B-B14F-4D97-AF65-F5344CB8AC3E}">
        <p14:creationId xmlns:p14="http://schemas.microsoft.com/office/powerpoint/2010/main" val="1698585145"/>
      </p:ext>
    </p:extLst>
  </p:cSld>
  <p:clrMap bg1="lt1" tx1="dk1" bg2="lt2" tx2="dk2" accent1="accent1" accent2="accent2" accent3="accent3" accent4="accent4" accent5="accent5" accent6="accent6" hlink="hlink" folHlink="folHlink"/>
  <p:sldLayoutIdLst>
    <p:sldLayoutId id="2147483717"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48" r:id="rId19"/>
    <p:sldLayoutId id="2147483749" r:id="rId20"/>
    <p:sldLayoutId id="2147483750" r:id="rId21"/>
    <p:sldLayoutId id="2147483745" r:id="rId22"/>
    <p:sldLayoutId id="2147483746" r:id="rId23"/>
    <p:sldLayoutId id="2147483747" r:id="rId24"/>
    <p:sldLayoutId id="2147483736" r:id="rId25"/>
    <p:sldLayoutId id="2147483737" r:id="rId26"/>
    <p:sldLayoutId id="2147483738" r:id="rId27"/>
    <p:sldLayoutId id="2147483739" r:id="rId28"/>
    <p:sldLayoutId id="2147483740" r:id="rId29"/>
    <p:sldLayoutId id="2147483741" r:id="rId30"/>
    <p:sldLayoutId id="2147483744" r:id="rId31"/>
    <p:sldLayoutId id="2147483708" r:id="rId32"/>
    <p:sldLayoutId id="2147483655" r:id="rId33"/>
    <p:sldLayoutId id="2147483742" r:id="rId34"/>
    <p:sldLayoutId id="2147483677" r:id="rId35"/>
    <p:sldLayoutId id="2147483709" r:id="rId36"/>
    <p:sldLayoutId id="2147483751" r:id="rId37"/>
    <p:sldLayoutId id="2147483691" r:id="rId38"/>
    <p:sldLayoutId id="2147483752" r:id="rId39"/>
    <p:sldLayoutId id="2147483692" r:id="rId40"/>
    <p:sldLayoutId id="2147483650" r:id="rId41"/>
    <p:sldLayoutId id="2147483665" r:id="rId42"/>
    <p:sldLayoutId id="2147483666" r:id="rId43"/>
    <p:sldLayoutId id="2147483697" r:id="rId44"/>
    <p:sldLayoutId id="2147483698" r:id="rId45"/>
    <p:sldLayoutId id="2147483652" r:id="rId46"/>
    <p:sldLayoutId id="2147483680" r:id="rId47"/>
    <p:sldLayoutId id="2147483694" r:id="rId48"/>
    <p:sldLayoutId id="2147483687" r:id="rId49"/>
    <p:sldLayoutId id="2147483681" r:id="rId50"/>
    <p:sldLayoutId id="2147483690" r:id="rId51"/>
    <p:sldLayoutId id="2147483711" r:id="rId52"/>
    <p:sldLayoutId id="2147483682" r:id="rId53"/>
    <p:sldLayoutId id="2147483678" r:id="rId54"/>
    <p:sldLayoutId id="2147483848" r:id="rId55"/>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3078" name="cdtRectangle 115 Id3078"/>
          <p:cNvSpPr>
            <a:spLocks noGrp="1" noChangeArrowheads="1"/>
          </p:cNvSpPr>
          <p:nvPr>
            <p:ph type="title"/>
            <p:custDataLst>
              <p:tags r:id="rId34"/>
            </p:custDataLst>
          </p:nvPr>
        </p:nvSpPr>
        <p:spPr bwMode="auto">
          <a:xfrm>
            <a:off x="0" y="-1"/>
            <a:ext cx="12192000" cy="1414800"/>
          </a:xfrm>
          <a:prstGeom prst="rect">
            <a:avLst/>
          </a:prstGeom>
          <a:noFill/>
          <a:ln w="9525">
            <a:noFill/>
            <a:miter lim="800000"/>
            <a:headEnd/>
            <a:tailEnd/>
          </a:ln>
        </p:spPr>
        <p:txBody>
          <a:bodyPr vert="horz" wrap="square" lIns="626400" tIns="432000" rIns="3384000" bIns="208800" numCol="1" anchor="t" anchorCtr="0" compatLnSpc="1">
            <a:prstTxWarp prst="textNoShape">
              <a:avLst/>
            </a:prstTxWarp>
          </a:bodyPr>
          <a:lstStyle/>
          <a:p>
            <a:pPr lvl="0"/>
            <a:r>
              <a:rPr lang="de-DE" noProof="0"/>
              <a:t>Mastertitelformat bearbeiten</a:t>
            </a:r>
            <a:endParaRPr lang="en-US" noProof="0" dirty="0"/>
          </a:p>
        </p:txBody>
      </p:sp>
      <p:sp>
        <p:nvSpPr>
          <p:cNvPr id="3079" name="cdtRectangle 116 Id3079"/>
          <p:cNvSpPr>
            <a:spLocks noGrp="1" noChangeArrowheads="1"/>
          </p:cNvSpPr>
          <p:nvPr>
            <p:ph type="body" idx="1"/>
            <p:custDataLst>
              <p:tags r:id="rId35"/>
            </p:custDataLst>
          </p:nvPr>
        </p:nvSpPr>
        <p:spPr bwMode="auto">
          <a:xfrm>
            <a:off x="626736" y="1414801"/>
            <a:ext cx="8204689" cy="47504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cxnSp>
        <p:nvCxnSpPr>
          <p:cNvPr id="3072" name="cdtMasterTags_CL1 Id3072"/>
          <p:cNvCxnSpPr/>
          <p:nvPr>
            <p:custDataLst>
              <p:tags r:id="rId3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3" name="cdtMasterTags_CL2 Id3073"/>
          <p:cNvCxnSpPr/>
          <p:nvPr>
            <p:custDataLst>
              <p:tags r:id="rId3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4" name="cdtMasterTags_CL3 Id3074"/>
          <p:cNvCxnSpPr/>
          <p:nvPr>
            <p:custDataLst>
              <p:tags r:id="rId3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5" name="cdtMasterTags_CL4 Id3075"/>
          <p:cNvCxnSpPr/>
          <p:nvPr>
            <p:custDataLst>
              <p:tags r:id="rId3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6" name="cdtMasterTags_CL5 Id3076"/>
          <p:cNvCxnSpPr/>
          <p:nvPr>
            <p:custDataLst>
              <p:tags r:id="rId4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77" name="cdtMasterTags_CL6 Id3077"/>
          <p:cNvCxnSpPr/>
          <p:nvPr>
            <p:custDataLst>
              <p:tags r:id="rId4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0" name="cdtMasterTags_CL7 Id3080"/>
          <p:cNvCxnSpPr/>
          <p:nvPr>
            <p:custDataLst>
              <p:tags r:id="rId4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1" name="cdtMasterTags_CL8 Id3081"/>
          <p:cNvCxnSpPr/>
          <p:nvPr>
            <p:custDataLst>
              <p:tags r:id="rId4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2" name="cdtMasterTags_CL9 Id3082"/>
          <p:cNvCxnSpPr/>
          <p:nvPr>
            <p:custDataLst>
              <p:tags r:id="rId4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3" name="cdtMasterTags_CL10 Id3083"/>
          <p:cNvCxnSpPr/>
          <p:nvPr>
            <p:custDataLst>
              <p:tags r:id="rId4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4" name="cdtMasterTags_CL11 Id3084"/>
          <p:cNvCxnSpPr/>
          <p:nvPr>
            <p:custDataLst>
              <p:tags r:id="rId4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5" name="cdtMasterTags_CL12 Id3085"/>
          <p:cNvCxnSpPr/>
          <p:nvPr>
            <p:custDataLst>
              <p:tags r:id="rId4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6" name="cdtMasterTags_CL13 Id3086"/>
          <p:cNvCxnSpPr/>
          <p:nvPr>
            <p:custDataLst>
              <p:tags r:id="rId4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7" name="cdtMasterTags_CL14 Id3087"/>
          <p:cNvCxnSpPr/>
          <p:nvPr>
            <p:custDataLst>
              <p:tags r:id="rId49"/>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8" name="cdtMasterTags_CL15 Id3088"/>
          <p:cNvCxnSpPr/>
          <p:nvPr>
            <p:custDataLst>
              <p:tags r:id="rId50"/>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89" name="cdtMasterTags_CL16 Id3089"/>
          <p:cNvCxnSpPr/>
          <p:nvPr>
            <p:custDataLst>
              <p:tags r:id="rId51"/>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0" name="cdtMasterTags_CL17 Id3090"/>
          <p:cNvCxnSpPr/>
          <p:nvPr>
            <p:custDataLst>
              <p:tags r:id="rId52"/>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1" name="cdtMasterTags_CL18 Id3091"/>
          <p:cNvCxnSpPr/>
          <p:nvPr>
            <p:custDataLst>
              <p:tags r:id="rId53"/>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2" name="cdtMasterTags_CL19 Id3092"/>
          <p:cNvCxnSpPr/>
          <p:nvPr>
            <p:custDataLst>
              <p:tags r:id="rId54"/>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3" name="cdtMasterTags_CL20 Id3093"/>
          <p:cNvCxnSpPr/>
          <p:nvPr>
            <p:custDataLst>
              <p:tags r:id="rId55"/>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4" name="cdtMasterTags_CL21 Id3094"/>
          <p:cNvCxnSpPr/>
          <p:nvPr>
            <p:custDataLst>
              <p:tags r:id="rId56"/>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5" name="cdtMasterTags_CL22 Id3095"/>
          <p:cNvCxnSpPr/>
          <p:nvPr>
            <p:custDataLst>
              <p:tags r:id="rId57"/>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96" name="cdtMasterTags"/>
          <p:cNvCxnSpPr/>
          <p:nvPr>
            <p:custDataLst>
              <p:tags r:id="rId58"/>
            </p:custDataLst>
          </p:nvPr>
        </p:nvCxnSpPr>
        <p:spPr bwMode="auto">
          <a:xfrm>
            <a:off x="0" y="0"/>
            <a:ext cx="0" cy="0"/>
          </a:xfrm>
          <a:prstGeom prst="line">
            <a:avLst/>
          </a:prstGeom>
          <a:solidFill>
            <a:schemeClr val="tx2"/>
          </a:solid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3" name="cdtText Box 133 Id16"/>
          <p:cNvSpPr txBox="1">
            <a:spLocks noChangeArrowheads="1"/>
          </p:cNvSpPr>
          <p:nvPr>
            <p:custDataLst>
              <p:tags r:id="rId59"/>
            </p:custDataLst>
          </p:nvPr>
        </p:nvSpPr>
        <p:spPr bwMode="auto">
          <a:xfrm>
            <a:off x="0" y="6166801"/>
            <a:ext cx="12192000" cy="396875"/>
          </a:xfrm>
          <a:prstGeom prst="rect">
            <a:avLst/>
          </a:prstGeom>
          <a:noFill/>
          <a:ln w="9525">
            <a:noFill/>
            <a:miter lim="800000"/>
            <a:headEnd/>
            <a:tailEnd/>
          </a:ln>
          <a:effectLst/>
        </p:spPr>
        <p:txBody>
          <a:bodyPr lIns="626074" tIns="143925" rIns="3209528" bIns="0" anchor="ctr"/>
          <a:lstStyle/>
          <a:p>
            <a:r>
              <a:rPr lang="en-US" sz="999" b="1" noProof="0" dirty="0">
                <a:solidFill>
                  <a:srgbClr val="879BAA"/>
                </a:solidFill>
              </a:rPr>
              <a:t>Unrestricted © Siemens 2020</a:t>
            </a:r>
          </a:p>
        </p:txBody>
      </p:sp>
      <p:sp>
        <p:nvSpPr>
          <p:cNvPr id="64" name="cdtTextBox 12 Id17"/>
          <p:cNvSpPr txBox="1"/>
          <p:nvPr>
            <p:custDataLst>
              <p:tags r:id="rId60"/>
            </p:custDataLst>
          </p:nvPr>
        </p:nvSpPr>
        <p:spPr>
          <a:xfrm>
            <a:off x="0" y="6562800"/>
            <a:ext cx="3930183" cy="295200"/>
          </a:xfrm>
          <a:prstGeom prst="rect">
            <a:avLst/>
          </a:prstGeom>
          <a:noFill/>
        </p:spPr>
        <p:txBody>
          <a:bodyPr wrap="square" lIns="1907007" tIns="0" rIns="0" bIns="115140" rtlCol="0">
            <a:noAutofit/>
          </a:bodyPr>
          <a:lstStyle/>
          <a:p>
            <a:pPr>
              <a:lnSpc>
                <a:spcPct val="110000"/>
              </a:lnSpc>
              <a:spcBef>
                <a:spcPts val="0"/>
              </a:spcBef>
            </a:pPr>
            <a:r>
              <a:rPr lang="en-US" sz="999" noProof="0" dirty="0">
                <a:solidFill>
                  <a:srgbClr val="000000"/>
                </a:solidFill>
              </a:rPr>
              <a:t>2020-11-12</a:t>
            </a:r>
          </a:p>
        </p:txBody>
      </p:sp>
      <p:sp>
        <p:nvSpPr>
          <p:cNvPr id="65" name="cdtTextBox 11 Id18"/>
          <p:cNvSpPr txBox="1"/>
          <p:nvPr>
            <p:custDataLst>
              <p:tags r:id="rId61"/>
            </p:custDataLst>
          </p:nvPr>
        </p:nvSpPr>
        <p:spPr>
          <a:xfrm>
            <a:off x="1" y="6562800"/>
            <a:ext cx="1764366" cy="295200"/>
          </a:xfrm>
          <a:prstGeom prst="rect">
            <a:avLst/>
          </a:prstGeom>
          <a:noFill/>
        </p:spPr>
        <p:txBody>
          <a:bodyPr wrap="square" lIns="626074" tIns="0" rIns="0" bIns="115140" rtlCol="0" anchor="t" anchorCtr="0">
            <a:noAutofit/>
          </a:bodyPr>
          <a:lstStyle/>
          <a:p>
            <a:pPr>
              <a:lnSpc>
                <a:spcPct val="110000"/>
              </a:lnSpc>
              <a:spcBef>
                <a:spcPts val="0"/>
              </a:spcBef>
            </a:pPr>
            <a:r>
              <a:rPr lang="en-US" sz="999" noProof="0" dirty="0">
                <a:solidFill>
                  <a:srgbClr val="000000"/>
                </a:solidFill>
              </a:rPr>
              <a:t>Page </a:t>
            </a:r>
            <a:fld id="{91E7552C-A157-4A4F-8E99-698C0325FC94}" type="slidenum">
              <a:rPr lang="en-US" sz="999" noProof="0" smtClean="0">
                <a:solidFill>
                  <a:srgbClr val="000000"/>
                </a:solidFill>
              </a:rPr>
              <a:pPr>
                <a:lnSpc>
                  <a:spcPct val="110000"/>
                </a:lnSpc>
                <a:spcBef>
                  <a:spcPts val="0"/>
                </a:spcBef>
              </a:pPr>
              <a:t>‹#›</a:t>
            </a:fld>
            <a:endParaRPr lang="en-US" sz="999" noProof="0" dirty="0">
              <a:solidFill>
                <a:srgbClr val="000000"/>
              </a:solidFill>
            </a:endParaRPr>
          </a:p>
        </p:txBody>
      </p:sp>
      <p:sp>
        <p:nvSpPr>
          <p:cNvPr id="66" name="cdtTextBox 13 Id19"/>
          <p:cNvSpPr txBox="1"/>
          <p:nvPr>
            <p:custDataLst>
              <p:tags r:id="rId62"/>
            </p:custDataLst>
          </p:nvPr>
        </p:nvSpPr>
        <p:spPr>
          <a:xfrm>
            <a:off x="3785793" y="6562800"/>
            <a:ext cx="8406206" cy="295200"/>
          </a:xfrm>
          <a:prstGeom prst="rect">
            <a:avLst/>
          </a:prstGeom>
          <a:noFill/>
        </p:spPr>
        <p:txBody>
          <a:bodyPr wrap="square" lIns="0" tIns="0" rIns="482149" bIns="115140" rtlCol="0">
            <a:noAutofit/>
          </a:bodyPr>
          <a:lstStyle/>
          <a:p>
            <a:pPr algn="r">
              <a:lnSpc>
                <a:spcPct val="110000"/>
              </a:lnSpc>
              <a:spcBef>
                <a:spcPts val="0"/>
              </a:spcBef>
            </a:pPr>
            <a:r>
              <a:rPr lang="en-US" sz="999" noProof="0" dirty="0">
                <a:solidFill>
                  <a:srgbClr val="000000"/>
                </a:solidFill>
              </a:rPr>
              <a:t>Digital Industries</a:t>
            </a:r>
          </a:p>
        </p:txBody>
      </p:sp>
      <p:grpSp>
        <p:nvGrpSpPr>
          <p:cNvPr id="110" name="Gruppieren 3">
            <a:extLst>
              <a:ext uri="{FF2B5EF4-FFF2-40B4-BE49-F238E27FC236}">
                <a16:creationId xmlns:a16="http://schemas.microsoft.com/office/drawing/2014/main" id="{11485BB4-7ABE-491B-9BCA-648F8E974E6F}"/>
              </a:ext>
            </a:extLst>
          </p:cNvPr>
          <p:cNvGrpSpPr/>
          <p:nvPr userDrawn="1"/>
        </p:nvGrpSpPr>
        <p:grpSpPr>
          <a:xfrm>
            <a:off x="-215888" y="-216000"/>
            <a:ext cx="12622226" cy="7290000"/>
            <a:chOff x="-216000" y="-216000"/>
            <a:chExt cx="12628800" cy="7290000"/>
          </a:xfrm>
        </p:grpSpPr>
        <p:cxnSp>
          <p:nvCxnSpPr>
            <p:cNvPr id="111" name="Gerade Verbindung 2">
              <a:extLst>
                <a:ext uri="{FF2B5EF4-FFF2-40B4-BE49-F238E27FC236}">
                  <a16:creationId xmlns:a16="http://schemas.microsoft.com/office/drawing/2014/main" id="{D3481A28-506D-480C-9A66-DECD318E82D3}"/>
                </a:ext>
              </a:extLst>
            </p:cNvPr>
            <p:cNvCxnSpPr/>
            <p:nvPr userDrawn="1"/>
          </p:nvCxnSpPr>
          <p:spPr bwMode="auto">
            <a:xfrm>
              <a:off x="627063"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2" name="Gerade Verbindung 35">
              <a:extLst>
                <a:ext uri="{FF2B5EF4-FFF2-40B4-BE49-F238E27FC236}">
                  <a16:creationId xmlns:a16="http://schemas.microsoft.com/office/drawing/2014/main" id="{130D11BD-55B4-4C9D-A8C6-9145A71D981F}"/>
                </a:ext>
              </a:extLst>
            </p:cNvPr>
            <p:cNvCxnSpPr/>
            <p:nvPr userDrawn="1"/>
          </p:nvCxnSpPr>
          <p:spPr bwMode="auto">
            <a:xfrm>
              <a:off x="6099175"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3" name="Gerade Verbindung 36">
              <a:extLst>
                <a:ext uri="{FF2B5EF4-FFF2-40B4-BE49-F238E27FC236}">
                  <a16:creationId xmlns:a16="http://schemas.microsoft.com/office/drawing/2014/main" id="{B820DD41-0E37-482F-9A8F-57386910CE3E}"/>
                </a:ext>
              </a:extLst>
            </p:cNvPr>
            <p:cNvCxnSpPr/>
            <p:nvPr userDrawn="1"/>
          </p:nvCxnSpPr>
          <p:spPr bwMode="auto">
            <a:xfrm>
              <a:off x="62420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4" name="Gerade Verbindung 37">
              <a:extLst>
                <a:ext uri="{FF2B5EF4-FFF2-40B4-BE49-F238E27FC236}">
                  <a16:creationId xmlns:a16="http://schemas.microsoft.com/office/drawing/2014/main" id="{33EF8D55-DE51-4E59-AFDA-77ACC7AD8AEF}"/>
                </a:ext>
              </a:extLst>
            </p:cNvPr>
            <p:cNvCxnSpPr/>
            <p:nvPr userDrawn="1"/>
          </p:nvCxnSpPr>
          <p:spPr bwMode="auto">
            <a:xfrm>
              <a:off x="8835479"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5" name="Gerade Verbindung 38">
              <a:extLst>
                <a:ext uri="{FF2B5EF4-FFF2-40B4-BE49-F238E27FC236}">
                  <a16:creationId xmlns:a16="http://schemas.microsoft.com/office/drawing/2014/main" id="{2283F1C0-23E2-4509-9C20-6287CCD065FA}"/>
                </a:ext>
              </a:extLst>
            </p:cNvPr>
            <p:cNvCxnSpPr/>
            <p:nvPr userDrawn="1"/>
          </p:nvCxnSpPr>
          <p:spPr bwMode="auto">
            <a:xfrm>
              <a:off x="11715750" y="-216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6" name="Gerade Verbindung 39">
              <a:extLst>
                <a:ext uri="{FF2B5EF4-FFF2-40B4-BE49-F238E27FC236}">
                  <a16:creationId xmlns:a16="http://schemas.microsoft.com/office/drawing/2014/main" id="{E3379913-FC6E-463D-AEAE-2BB16781D463}"/>
                </a:ext>
              </a:extLst>
            </p:cNvPr>
            <p:cNvCxnSpPr/>
            <p:nvPr userDrawn="1"/>
          </p:nvCxnSpPr>
          <p:spPr bwMode="auto">
            <a:xfrm rot="5400000">
              <a:off x="123228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8" name="Gerade Verbindung 41">
              <a:extLst>
                <a:ext uri="{FF2B5EF4-FFF2-40B4-BE49-F238E27FC236}">
                  <a16:creationId xmlns:a16="http://schemas.microsoft.com/office/drawing/2014/main" id="{222B6312-2F51-4FA3-8C08-9A13F69A5633}"/>
                </a:ext>
              </a:extLst>
            </p:cNvPr>
            <p:cNvCxnSpPr/>
            <p:nvPr userDrawn="1"/>
          </p:nvCxnSpPr>
          <p:spPr bwMode="auto">
            <a:xfrm rot="5400000">
              <a:off x="123228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9" name="Gerade Verbindung 42">
              <a:extLst>
                <a:ext uri="{FF2B5EF4-FFF2-40B4-BE49-F238E27FC236}">
                  <a16:creationId xmlns:a16="http://schemas.microsoft.com/office/drawing/2014/main" id="{50E9DEC4-0F2F-44A5-BD38-695773DF1794}"/>
                </a:ext>
              </a:extLst>
            </p:cNvPr>
            <p:cNvCxnSpPr/>
            <p:nvPr userDrawn="1"/>
          </p:nvCxnSpPr>
          <p:spPr bwMode="auto">
            <a:xfrm rot="5400000">
              <a:off x="123228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0" name="Gerade Verbindung 43">
              <a:extLst>
                <a:ext uri="{FF2B5EF4-FFF2-40B4-BE49-F238E27FC236}">
                  <a16:creationId xmlns:a16="http://schemas.microsoft.com/office/drawing/2014/main" id="{FD22593F-43EE-493E-B50E-38540AB947C8}"/>
                </a:ext>
              </a:extLst>
            </p:cNvPr>
            <p:cNvCxnSpPr/>
            <p:nvPr userDrawn="1"/>
          </p:nvCxnSpPr>
          <p:spPr bwMode="auto">
            <a:xfrm rot="5400000">
              <a:off x="123228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1" name="Gerade Verbindung 44">
              <a:extLst>
                <a:ext uri="{FF2B5EF4-FFF2-40B4-BE49-F238E27FC236}">
                  <a16:creationId xmlns:a16="http://schemas.microsoft.com/office/drawing/2014/main" id="{53A07D88-63B2-47EB-AB44-B33ECDA3D1E3}"/>
                </a:ext>
              </a:extLst>
            </p:cNvPr>
            <p:cNvCxnSpPr/>
            <p:nvPr userDrawn="1"/>
          </p:nvCxnSpPr>
          <p:spPr bwMode="auto">
            <a:xfrm rot="5400000">
              <a:off x="123228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2" name="Gerade Verbindung 51">
              <a:extLst>
                <a:ext uri="{FF2B5EF4-FFF2-40B4-BE49-F238E27FC236}">
                  <a16:creationId xmlns:a16="http://schemas.microsoft.com/office/drawing/2014/main" id="{EC7579F2-0DEE-448D-9AF7-473D86469DFD}"/>
                </a:ext>
              </a:extLst>
            </p:cNvPr>
            <p:cNvCxnSpPr/>
            <p:nvPr userDrawn="1"/>
          </p:nvCxnSpPr>
          <p:spPr bwMode="auto">
            <a:xfrm>
              <a:off x="627063"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3" name="Gerade Verbindung 52">
              <a:extLst>
                <a:ext uri="{FF2B5EF4-FFF2-40B4-BE49-F238E27FC236}">
                  <a16:creationId xmlns:a16="http://schemas.microsoft.com/office/drawing/2014/main" id="{66AABF70-A7AB-4246-9C07-E7C0DF98BB58}"/>
                </a:ext>
              </a:extLst>
            </p:cNvPr>
            <p:cNvCxnSpPr/>
            <p:nvPr userDrawn="1"/>
          </p:nvCxnSpPr>
          <p:spPr bwMode="auto">
            <a:xfrm>
              <a:off x="6099175"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4" name="Gerade Verbindung 53">
              <a:extLst>
                <a:ext uri="{FF2B5EF4-FFF2-40B4-BE49-F238E27FC236}">
                  <a16:creationId xmlns:a16="http://schemas.microsoft.com/office/drawing/2014/main" id="{24104AD5-2FAA-4FD3-9D85-E657EE1F93C4}"/>
                </a:ext>
              </a:extLst>
            </p:cNvPr>
            <p:cNvCxnSpPr/>
            <p:nvPr userDrawn="1"/>
          </p:nvCxnSpPr>
          <p:spPr bwMode="auto">
            <a:xfrm>
              <a:off x="62420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5" name="Gerade Verbindung 54">
              <a:extLst>
                <a:ext uri="{FF2B5EF4-FFF2-40B4-BE49-F238E27FC236}">
                  <a16:creationId xmlns:a16="http://schemas.microsoft.com/office/drawing/2014/main" id="{98607180-5F5B-4C3F-AC76-D17B26D20324}"/>
                </a:ext>
              </a:extLst>
            </p:cNvPr>
            <p:cNvCxnSpPr/>
            <p:nvPr userDrawn="1"/>
          </p:nvCxnSpPr>
          <p:spPr bwMode="auto">
            <a:xfrm>
              <a:off x="8835479"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6" name="Gerade Verbindung 55">
              <a:extLst>
                <a:ext uri="{FF2B5EF4-FFF2-40B4-BE49-F238E27FC236}">
                  <a16:creationId xmlns:a16="http://schemas.microsoft.com/office/drawing/2014/main" id="{796F899A-0269-4CBA-AE55-9E349702BDED}"/>
                </a:ext>
              </a:extLst>
            </p:cNvPr>
            <p:cNvCxnSpPr/>
            <p:nvPr userDrawn="1"/>
          </p:nvCxnSpPr>
          <p:spPr bwMode="auto">
            <a:xfrm>
              <a:off x="11715750" y="68940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7" name="Gerade Verbindung 56">
              <a:extLst>
                <a:ext uri="{FF2B5EF4-FFF2-40B4-BE49-F238E27FC236}">
                  <a16:creationId xmlns:a16="http://schemas.microsoft.com/office/drawing/2014/main" id="{CC8A9196-5B0A-4DB8-B1ED-994AC983B6CD}"/>
                </a:ext>
              </a:extLst>
            </p:cNvPr>
            <p:cNvCxnSpPr/>
            <p:nvPr userDrawn="1"/>
          </p:nvCxnSpPr>
          <p:spPr bwMode="auto">
            <a:xfrm rot="5400000">
              <a:off x="-126000" y="242887"/>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9" name="Gerade Verbindung 58">
              <a:extLst>
                <a:ext uri="{FF2B5EF4-FFF2-40B4-BE49-F238E27FC236}">
                  <a16:creationId xmlns:a16="http://schemas.microsoft.com/office/drawing/2014/main" id="{C76CB2CB-5806-4CEB-A91C-18CADB80CC8C}"/>
                </a:ext>
              </a:extLst>
            </p:cNvPr>
            <p:cNvCxnSpPr/>
            <p:nvPr userDrawn="1"/>
          </p:nvCxnSpPr>
          <p:spPr bwMode="auto">
            <a:xfrm rot="5400000">
              <a:off x="-126000" y="1324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0" name="Gerade Verbindung 59">
              <a:extLst>
                <a:ext uri="{FF2B5EF4-FFF2-40B4-BE49-F238E27FC236}">
                  <a16:creationId xmlns:a16="http://schemas.microsoft.com/office/drawing/2014/main" id="{125DAEFB-F266-4E8C-984F-0C214BACBBC5}"/>
                </a:ext>
              </a:extLst>
            </p:cNvPr>
            <p:cNvCxnSpPr/>
            <p:nvPr userDrawn="1"/>
          </p:nvCxnSpPr>
          <p:spPr bwMode="auto">
            <a:xfrm rot="5400000">
              <a:off x="-126000" y="3628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1" name="Gerade Verbindung 60">
              <a:extLst>
                <a:ext uri="{FF2B5EF4-FFF2-40B4-BE49-F238E27FC236}">
                  <a16:creationId xmlns:a16="http://schemas.microsoft.com/office/drawing/2014/main" id="{8EC22572-D792-49E7-B4FE-275E163F4196}"/>
                </a:ext>
              </a:extLst>
            </p:cNvPr>
            <p:cNvCxnSpPr/>
            <p:nvPr userDrawn="1"/>
          </p:nvCxnSpPr>
          <p:spPr bwMode="auto">
            <a:xfrm rot="5400000">
              <a:off x="-126000" y="3772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2" name="Gerade Verbindung 61">
              <a:extLst>
                <a:ext uri="{FF2B5EF4-FFF2-40B4-BE49-F238E27FC236}">
                  <a16:creationId xmlns:a16="http://schemas.microsoft.com/office/drawing/2014/main" id="{8999C9BB-BC39-40EC-8DF2-69ECA680BB0D}"/>
                </a:ext>
              </a:extLst>
            </p:cNvPr>
            <p:cNvCxnSpPr/>
            <p:nvPr userDrawn="1"/>
          </p:nvCxnSpPr>
          <p:spPr bwMode="auto">
            <a:xfrm rot="5400000">
              <a:off x="-126000" y="6076800"/>
              <a:ext cx="0" cy="180000"/>
            </a:xfrm>
            <a:prstGeom prst="line">
              <a:avLst/>
            </a:prstGeom>
            <a:solidFill>
              <a:schemeClr val="tx2"/>
            </a:solidFill>
            <a:ln w="31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Tree>
    <p:extLst>
      <p:ext uri="{BB962C8B-B14F-4D97-AF65-F5344CB8AC3E}">
        <p14:creationId xmlns:p14="http://schemas.microsoft.com/office/powerpoint/2010/main" val="3087423418"/>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 id="2147483786" r:id="rId28"/>
    <p:sldLayoutId id="2147483787" r:id="rId29"/>
    <p:sldLayoutId id="2147483788" r:id="rId30"/>
    <p:sldLayoutId id="2147483789" r:id="rId31"/>
    <p:sldLayoutId id="2147483790" r:id="rId32"/>
  </p:sldLayoutIdLst>
  <p:hf hdr="0"/>
  <p:txStyles>
    <p:titleStyle>
      <a:lvl1pPr algn="l" rtl="0" eaLnBrk="1" fontAlgn="base" hangingPunct="1">
        <a:spcBef>
          <a:spcPct val="0"/>
        </a:spcBef>
        <a:spcAft>
          <a:spcPct val="0"/>
        </a:spcAft>
        <a:defRPr sz="2199" b="1">
          <a:solidFill>
            <a:srgbClr val="00646E"/>
          </a:solidFill>
          <a:latin typeface="Arial" pitchFamily="34" charset="0"/>
          <a:ea typeface="+mj-ea"/>
          <a:cs typeface="Arial" pitchFamily="34" charset="0"/>
        </a:defRPr>
      </a:lvl1pPr>
      <a:lvl2pPr algn="l" rtl="0" eaLnBrk="1" fontAlgn="base" hangingPunct="1">
        <a:spcBef>
          <a:spcPct val="0"/>
        </a:spcBef>
        <a:spcAft>
          <a:spcPct val="0"/>
        </a:spcAft>
        <a:defRPr sz="1999" b="1">
          <a:solidFill>
            <a:schemeClr val="tx1"/>
          </a:solidFill>
          <a:latin typeface="Arial" charset="0"/>
          <a:ea typeface="ＭＳ Ｐゴシック" charset="-128"/>
        </a:defRPr>
      </a:lvl2pPr>
      <a:lvl3pPr algn="l" rtl="0" eaLnBrk="1" fontAlgn="base" hangingPunct="1">
        <a:spcBef>
          <a:spcPct val="0"/>
        </a:spcBef>
        <a:spcAft>
          <a:spcPct val="0"/>
        </a:spcAft>
        <a:defRPr sz="1999" b="1">
          <a:solidFill>
            <a:schemeClr val="tx1"/>
          </a:solidFill>
          <a:latin typeface="Arial" charset="0"/>
          <a:ea typeface="ＭＳ Ｐゴシック" charset="-128"/>
        </a:defRPr>
      </a:lvl3pPr>
      <a:lvl4pPr algn="l" rtl="0" eaLnBrk="1" fontAlgn="base" hangingPunct="1">
        <a:spcBef>
          <a:spcPct val="0"/>
        </a:spcBef>
        <a:spcAft>
          <a:spcPct val="0"/>
        </a:spcAft>
        <a:defRPr sz="1999" b="1">
          <a:solidFill>
            <a:schemeClr val="tx1"/>
          </a:solidFill>
          <a:latin typeface="Arial" charset="0"/>
          <a:ea typeface="ＭＳ Ｐゴシック" charset="-128"/>
        </a:defRPr>
      </a:lvl4pPr>
      <a:lvl5pPr algn="l" rtl="0" eaLnBrk="1" fontAlgn="base" hangingPunct="1">
        <a:spcBef>
          <a:spcPct val="0"/>
        </a:spcBef>
        <a:spcAft>
          <a:spcPct val="0"/>
        </a:spcAft>
        <a:defRPr sz="1999" b="1">
          <a:solidFill>
            <a:schemeClr val="tx1"/>
          </a:solidFill>
          <a:latin typeface="Arial" charset="0"/>
          <a:ea typeface="ＭＳ Ｐゴシック" charset="-128"/>
        </a:defRPr>
      </a:lvl5pPr>
      <a:lvl6pPr marL="456971" algn="l" rtl="0" eaLnBrk="1" fontAlgn="base" hangingPunct="1">
        <a:spcBef>
          <a:spcPct val="0"/>
        </a:spcBef>
        <a:spcAft>
          <a:spcPct val="0"/>
        </a:spcAft>
        <a:defRPr sz="1999" b="1">
          <a:solidFill>
            <a:schemeClr val="tx1"/>
          </a:solidFill>
          <a:latin typeface="Arial" charset="0"/>
          <a:ea typeface="ヒラギノ角ゴ Pro W3" charset="0"/>
        </a:defRPr>
      </a:lvl6pPr>
      <a:lvl7pPr marL="913943" algn="l" rtl="0" eaLnBrk="1" fontAlgn="base" hangingPunct="1">
        <a:spcBef>
          <a:spcPct val="0"/>
        </a:spcBef>
        <a:spcAft>
          <a:spcPct val="0"/>
        </a:spcAft>
        <a:defRPr sz="1999" b="1">
          <a:solidFill>
            <a:schemeClr val="tx1"/>
          </a:solidFill>
          <a:latin typeface="Arial" charset="0"/>
          <a:ea typeface="ヒラギノ角ゴ Pro W3" charset="0"/>
        </a:defRPr>
      </a:lvl7pPr>
      <a:lvl8pPr marL="1370914" algn="l" rtl="0" eaLnBrk="1" fontAlgn="base" hangingPunct="1">
        <a:spcBef>
          <a:spcPct val="0"/>
        </a:spcBef>
        <a:spcAft>
          <a:spcPct val="0"/>
        </a:spcAft>
        <a:defRPr sz="1999" b="1">
          <a:solidFill>
            <a:schemeClr val="tx1"/>
          </a:solidFill>
          <a:latin typeface="Arial" charset="0"/>
          <a:ea typeface="ヒラギノ角ゴ Pro W3" charset="0"/>
        </a:defRPr>
      </a:lvl8pPr>
      <a:lvl9pPr marL="1827886" algn="l" rtl="0" eaLnBrk="1" fontAlgn="base" hangingPunct="1">
        <a:spcBef>
          <a:spcPct val="0"/>
        </a:spcBef>
        <a:spcAft>
          <a:spcPct val="0"/>
        </a:spcAft>
        <a:defRPr sz="1999" b="1">
          <a:solidFill>
            <a:schemeClr val="tx1"/>
          </a:solidFill>
          <a:latin typeface="Arial" charset="0"/>
          <a:ea typeface="ヒラギノ角ゴ Pro W3" charset="0"/>
        </a:defRPr>
      </a:lvl9pPr>
    </p:titleStyle>
    <p:bodyStyle>
      <a:lvl1pPr marL="0" indent="0" algn="l" rtl="0" eaLnBrk="1" fontAlgn="base" hangingPunct="1">
        <a:lnSpc>
          <a:spcPct val="110000"/>
        </a:lnSpc>
        <a:spcBef>
          <a:spcPct val="0"/>
        </a:spcBef>
        <a:spcAft>
          <a:spcPct val="0"/>
        </a:spcAft>
        <a:buClr>
          <a:schemeClr val="accent1"/>
        </a:buClr>
        <a:buFont typeface="Arial" pitchFamily="34" charset="0"/>
        <a:buNone/>
        <a:tabLst/>
        <a:defRPr>
          <a:solidFill>
            <a:schemeClr val="tx1"/>
          </a:solidFill>
          <a:latin typeface="Arial" pitchFamily="34" charset="0"/>
          <a:ea typeface="+mn-ea"/>
          <a:cs typeface="Arial" pitchFamily="34" charset="0"/>
        </a:defRPr>
      </a:lvl1pPr>
      <a:lvl2pPr marL="179298" indent="-17991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2pPr>
      <a:lvl3pPr marL="358596" indent="-17991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3pPr>
      <a:lvl4pPr marL="537894" indent="-179910" algn="l" rtl="0" eaLnBrk="1" fontAlgn="base" hangingPunct="1">
        <a:lnSpc>
          <a:spcPct val="110000"/>
        </a:lnSpc>
        <a:spcBef>
          <a:spcPct val="0"/>
        </a:spcBef>
        <a:spcAft>
          <a:spcPct val="0"/>
        </a:spcAft>
        <a:buClr>
          <a:srgbClr val="879BAA"/>
        </a:buClr>
        <a:buChar char="•"/>
        <a:tabLst/>
        <a:defRPr>
          <a:solidFill>
            <a:schemeClr val="tx1"/>
          </a:solidFill>
          <a:latin typeface="Arial" pitchFamily="34" charset="0"/>
          <a:ea typeface="+mn-ea"/>
          <a:cs typeface="Arial" pitchFamily="34" charset="0"/>
        </a:defRPr>
      </a:lvl4pPr>
      <a:lvl5pPr marL="719640" indent="-179910" algn="l" rtl="0" eaLnBrk="1" fontAlgn="base" hangingPunct="1">
        <a:lnSpc>
          <a:spcPct val="110000"/>
        </a:lnSpc>
        <a:spcBef>
          <a:spcPct val="0"/>
        </a:spcBef>
        <a:spcAft>
          <a:spcPct val="0"/>
        </a:spcAft>
        <a:buClr>
          <a:srgbClr val="879BAA"/>
        </a:buClr>
        <a:buChar char="•"/>
        <a:tabLst/>
        <a:defRPr baseline="0">
          <a:solidFill>
            <a:schemeClr val="tx1"/>
          </a:solidFill>
          <a:latin typeface="Arial" pitchFamily="34" charset="0"/>
          <a:ea typeface="+mn-ea"/>
          <a:cs typeface="Arial" pitchFamily="34" charset="0"/>
        </a:defRPr>
      </a:lvl5pPr>
      <a:lvl6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6pPr>
      <a:lvl7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7pPr>
      <a:lvl8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8pPr>
      <a:lvl9pPr marL="719640" indent="0" algn="l" rtl="0" eaLnBrk="1" fontAlgn="base" hangingPunct="1">
        <a:lnSpc>
          <a:spcPct val="110000"/>
        </a:lnSpc>
        <a:spcBef>
          <a:spcPct val="0"/>
        </a:spcBef>
        <a:spcAft>
          <a:spcPct val="0"/>
        </a:spcAft>
        <a:buClr>
          <a:schemeClr val="accent1"/>
        </a:buClr>
        <a:buFont typeface="Wingdings" charset="0"/>
        <a:buNone/>
        <a:defRPr>
          <a:solidFill>
            <a:schemeClr val="tx1"/>
          </a:solidFill>
          <a:latin typeface="+mn-lt"/>
          <a:ea typeface="+mn-ea"/>
        </a:defRPr>
      </a:lvl9pPr>
    </p:bodyStyle>
    <p:otherStyle>
      <a:defPPr>
        <a:defRPr lang="de-DE"/>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2">
          <p15:clr>
            <a:srgbClr val="F26B43"/>
          </p15:clr>
        </p15:guide>
        <p15:guide id="2" orient="horz" pos="891">
          <p15:clr>
            <a:srgbClr val="F26B43"/>
          </p15:clr>
        </p15:guide>
        <p15:guide id="3" pos="3933">
          <p15:clr>
            <a:srgbClr val="F26B43"/>
          </p15:clr>
        </p15:guide>
        <p15:guide id="4" pos="5566">
          <p15:clr>
            <a:srgbClr val="F26B43"/>
          </p15:clr>
        </p15:guide>
        <p15:guide id="5" pos="7380">
          <p15:clr>
            <a:srgbClr val="F26B43"/>
          </p15:clr>
        </p15:guide>
        <p15:guide id="6" pos="395">
          <p15:clr>
            <a:srgbClr val="F26B43"/>
          </p15:clr>
        </p15:guide>
        <p15:guide id="8" orient="horz" pos="210">
          <p15:clr>
            <a:srgbClr val="F26B43"/>
          </p15:clr>
        </p15:guide>
        <p15:guide id="10" orient="horz" pos="2343">
          <p15:clr>
            <a:srgbClr val="F26B43"/>
          </p15:clr>
        </p15:guide>
        <p15:guide id="11" orient="horz" pos="2433">
          <p15:clr>
            <a:srgbClr val="F26B43"/>
          </p15:clr>
        </p15:guide>
        <p15:guide id="12" orient="horz" pos="388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2500D031-E8B7-42AD-B616-57A243A31EFA}"/>
              </a:ext>
            </a:extLst>
          </p:cNvPr>
          <p:cNvSpPr>
            <a:spLocks noGrp="1"/>
          </p:cNvSpPr>
          <p:nvPr>
            <p:ph type="title"/>
          </p:nvPr>
        </p:nvSpPr>
        <p:spPr>
          <a:xfrm>
            <a:off x="410400" y="478800"/>
            <a:ext cx="9863997" cy="576000"/>
          </a:xfrm>
          <a:prstGeom prst="rect">
            <a:avLst/>
          </a:prstGeom>
        </p:spPr>
        <p:txBody>
          <a:bodyPr vert="horz" lIns="0" tIns="0" rIns="324000" bIns="14400" rtlCol="0" anchor="t" anchorCtr="0">
            <a:noAutofit/>
          </a:bodyPr>
          <a:lstStyle/>
          <a:p>
            <a:r>
              <a:rPr lang="en-US" dirty="0"/>
              <a:t>Click to edit Master title style</a:t>
            </a:r>
          </a:p>
        </p:txBody>
      </p:sp>
      <p:sp>
        <p:nvSpPr>
          <p:cNvPr id="3" name="Text Placeholder">
            <a:extLst>
              <a:ext uri="{FF2B5EF4-FFF2-40B4-BE49-F238E27FC236}">
                <a16:creationId xmlns:a16="http://schemas.microsoft.com/office/drawing/2014/main" id="{6750A408-ED0E-47CF-AC3A-5AD4A6E25CE3}"/>
              </a:ext>
            </a:extLst>
          </p:cNvPr>
          <p:cNvSpPr>
            <a:spLocks noGrp="1"/>
          </p:cNvSpPr>
          <p:nvPr>
            <p:ph type="body" idx="1"/>
          </p:nvPr>
        </p:nvSpPr>
        <p:spPr>
          <a:xfrm>
            <a:off x="411161" y="1414800"/>
            <a:ext cx="7200000" cy="4536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5" name="Footer Placeholder">
            <a:extLst>
              <a:ext uri="{FF2B5EF4-FFF2-40B4-BE49-F238E27FC236}">
                <a16:creationId xmlns:a16="http://schemas.microsoft.com/office/drawing/2014/main" id="{4F5CAFE5-0972-49AB-B42B-7C613C153AFE}"/>
              </a:ext>
            </a:extLst>
          </p:cNvPr>
          <p:cNvSpPr>
            <a:spLocks noGrp="1"/>
          </p:cNvSpPr>
          <p:nvPr>
            <p:ph type="ftr" sz="quarter" idx="3"/>
          </p:nvPr>
        </p:nvSpPr>
        <p:spPr>
          <a:xfrm>
            <a:off x="1059160" y="6310800"/>
            <a:ext cx="9216000" cy="547200"/>
          </a:xfrm>
          <a:prstGeom prst="rect">
            <a:avLst/>
          </a:prstGeom>
        </p:spPr>
        <p:txBody>
          <a:bodyPr vert="horz" lIns="0" tIns="0" rIns="0" bIns="61200" rtlCol="0" anchor="ctr" anchorCtr="0"/>
          <a:lstStyle>
            <a:lvl1pPr algn="l">
              <a:lnSpc>
                <a:spcPct val="100000"/>
              </a:lnSpc>
              <a:defRPr sz="900">
                <a:solidFill>
                  <a:schemeClr val="tx1"/>
                </a:solidFill>
              </a:defRPr>
            </a:lvl1pPr>
          </a:lstStyle>
          <a:p>
            <a:r>
              <a:rPr lang="en-US"/>
              <a:t>Unrestricted | © Siemens 2021 | Andrew Whytock | DI PA PHA | May 2021</a:t>
            </a:r>
            <a:endParaRPr lang="en-US" dirty="0"/>
          </a:p>
        </p:txBody>
      </p:sp>
      <p:sp>
        <p:nvSpPr>
          <p:cNvPr id="6" name="Slide Number Placeholder">
            <a:extLst>
              <a:ext uri="{FF2B5EF4-FFF2-40B4-BE49-F238E27FC236}">
                <a16:creationId xmlns:a16="http://schemas.microsoft.com/office/drawing/2014/main" id="{1C051FD7-F65C-4306-9083-C9770A0AF2DF}"/>
              </a:ext>
            </a:extLst>
          </p:cNvPr>
          <p:cNvSpPr>
            <a:spLocks noGrp="1"/>
          </p:cNvSpPr>
          <p:nvPr>
            <p:ph type="sldNum" sz="quarter" idx="4"/>
          </p:nvPr>
        </p:nvSpPr>
        <p:spPr>
          <a:xfrm>
            <a:off x="411162" y="6310800"/>
            <a:ext cx="648000" cy="547200"/>
          </a:xfrm>
          <a:prstGeom prst="rect">
            <a:avLst/>
          </a:prstGeom>
        </p:spPr>
        <p:txBody>
          <a:bodyPr vert="horz" lIns="0" tIns="0" rIns="0" bIns="61200" rtlCol="0" anchor="ctr" anchorCtr="0"/>
          <a:lstStyle>
            <a:lvl1pPr algn="l">
              <a:lnSpc>
                <a:spcPct val="100000"/>
              </a:lnSpc>
              <a:defRPr sz="900" b="1">
                <a:solidFill>
                  <a:schemeClr val="tx1"/>
                </a:solidFill>
              </a:defRPr>
            </a:lvl1pPr>
          </a:lstStyle>
          <a:p>
            <a:r>
              <a:rPr lang="en-US"/>
              <a:t>Page </a:t>
            </a:r>
            <a:fld id="{15EBE321-CBB1-4E91-BD14-37C8D44326FB}" type="slidenum">
              <a:rPr lang="en-US" smtClean="0"/>
              <a:pPr/>
              <a:t>‹#›</a:t>
            </a:fld>
            <a:endParaRPr lang="en-US" dirty="0"/>
          </a:p>
        </p:txBody>
      </p:sp>
    </p:spTree>
    <p:extLst>
      <p:ext uri="{BB962C8B-B14F-4D97-AF65-F5344CB8AC3E}">
        <p14:creationId xmlns:p14="http://schemas.microsoft.com/office/powerpoint/2010/main" val="2321186179"/>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 id="2147483810" r:id="rId19"/>
    <p:sldLayoutId id="2147483811" r:id="rId20"/>
    <p:sldLayoutId id="2147483812" r:id="rId21"/>
    <p:sldLayoutId id="2147483813" r:id="rId22"/>
    <p:sldLayoutId id="2147483814" r:id="rId23"/>
    <p:sldLayoutId id="2147483815" r:id="rId24"/>
    <p:sldLayoutId id="2147483816" r:id="rId25"/>
    <p:sldLayoutId id="2147483817" r:id="rId26"/>
    <p:sldLayoutId id="2147483818" r:id="rId27"/>
    <p:sldLayoutId id="2147483819" r:id="rId28"/>
    <p:sldLayoutId id="2147483820" r:id="rId29"/>
    <p:sldLayoutId id="2147483821" r:id="rId30"/>
    <p:sldLayoutId id="2147483822" r:id="rId31"/>
    <p:sldLayoutId id="2147483823" r:id="rId32"/>
    <p:sldLayoutId id="2147483824" r:id="rId33"/>
    <p:sldLayoutId id="2147483825" r:id="rId34"/>
    <p:sldLayoutId id="2147483826" r:id="rId35"/>
    <p:sldLayoutId id="2147483827" r:id="rId36"/>
    <p:sldLayoutId id="2147483828" r:id="rId37"/>
    <p:sldLayoutId id="2147483829" r:id="rId38"/>
    <p:sldLayoutId id="2147483830" r:id="rId39"/>
    <p:sldLayoutId id="2147483831" r:id="rId40"/>
    <p:sldLayoutId id="2147483832" r:id="rId41"/>
    <p:sldLayoutId id="2147483833" r:id="rId42"/>
    <p:sldLayoutId id="2147483834" r:id="rId43"/>
    <p:sldLayoutId id="2147483835" r:id="rId44"/>
    <p:sldLayoutId id="2147483836" r:id="rId45"/>
    <p:sldLayoutId id="2147483837" r:id="rId46"/>
    <p:sldLayoutId id="2147483838" r:id="rId47"/>
    <p:sldLayoutId id="2147483839" r:id="rId48"/>
    <p:sldLayoutId id="2147483840" r:id="rId49"/>
    <p:sldLayoutId id="2147483841" r:id="rId50"/>
    <p:sldLayoutId id="2147483842" r:id="rId51"/>
    <p:sldLayoutId id="2147483843" r:id="rId52"/>
    <p:sldLayoutId id="2147483844" r:id="rId53"/>
    <p:sldLayoutId id="2147483845" r:id="rId54"/>
    <p:sldLayoutId id="2147483846" r:id="rId55"/>
    <p:sldLayoutId id="2147483847" r:id="rId56"/>
  </p:sldLayoutIdLst>
  <p:hf hdr="0" dt="0"/>
  <p:txStyles>
    <p:titleStyle>
      <a:lvl1pPr algn="l" defTabSz="914400" rtl="0" eaLnBrk="1" latinLnBrk="0" hangingPunct="1">
        <a:lnSpc>
          <a:spcPct val="90000"/>
        </a:lnSpc>
        <a:spcBef>
          <a:spcPct val="0"/>
        </a:spcBef>
        <a:buNone/>
        <a:defRPr sz="2000" b="1"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0"/>
        </a:spcBef>
        <a:spcAft>
          <a:spcPts val="300"/>
        </a:spcAft>
        <a:buFont typeface="Arial" panose="020B0604020202020204" pitchFamily="34" charset="0"/>
        <a:buNone/>
        <a:defRPr sz="1800" kern="1200">
          <a:solidFill>
            <a:schemeClr val="tx1"/>
          </a:solidFill>
          <a:latin typeface="+mn-lt"/>
          <a:ea typeface="+mn-ea"/>
          <a:cs typeface="+mn-cs"/>
        </a:defRPr>
      </a:lvl1pPr>
      <a:lvl2pPr marL="1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3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3pPr>
      <a:lvl4pPr marL="5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72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90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6pPr>
      <a:lvl7pPr marL="108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7pPr>
      <a:lvl8pPr marL="126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8pPr>
      <a:lvl9pPr marL="1440000" indent="-180000" algn="l" defTabSz="914400" rtl="0" eaLnBrk="1" latinLnBrk="0" hangingPunct="1">
        <a:lnSpc>
          <a:spcPct val="110000"/>
        </a:lnSpc>
        <a:spcBef>
          <a:spcPts val="0"/>
        </a:spcBef>
        <a:spcAft>
          <a:spcPts val="300"/>
        </a:spcAft>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89.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png"/><Relationship Id="rId7" Type="http://schemas.openxmlformats.org/officeDocument/2006/relationships/image" Target="../media/image93.jpeg"/><Relationship Id="rId12" Type="http://schemas.openxmlformats.org/officeDocument/2006/relationships/image" Target="../media/image98.JP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png"/><Relationship Id="rId10" Type="http://schemas.openxmlformats.org/officeDocument/2006/relationships/image" Target="../media/image96.jpeg"/><Relationship Id="rId4" Type="http://schemas.openxmlformats.org/officeDocument/2006/relationships/image" Target="../media/image89.png"/><Relationship Id="rId9" Type="http://schemas.openxmlformats.org/officeDocument/2006/relationships/image" Target="../media/image9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104.xml"/><Relationship Id="rId5" Type="http://schemas.openxmlformats.org/officeDocument/2006/relationships/image" Target="../media/image40.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notesSlide" Target="../notesSlides/notesSlide6.xml"/><Relationship Id="rId5" Type="http://schemas.openxmlformats.org/officeDocument/2006/relationships/slideLayout" Target="../slideLayouts/slideLayout38.xml"/><Relationship Id="rId4" Type="http://schemas.openxmlformats.org/officeDocument/2006/relationships/tags" Target="../tags/tag108.xml"/></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notesSlide" Target="../notesSlides/notesSlide7.xml"/><Relationship Id="rId7" Type="http://schemas.openxmlformats.org/officeDocument/2006/relationships/image" Target="../media/image101.png"/><Relationship Id="rId2" Type="http://schemas.openxmlformats.org/officeDocument/2006/relationships/slideLayout" Target="../slideLayouts/slideLayout38.xml"/><Relationship Id="rId1" Type="http://schemas.openxmlformats.org/officeDocument/2006/relationships/tags" Target="../tags/tag109.xml"/><Relationship Id="rId6" Type="http://schemas.openxmlformats.org/officeDocument/2006/relationships/image" Target="../media/image100.png"/><Relationship Id="rId5" Type="http://schemas.openxmlformats.org/officeDocument/2006/relationships/image" Target="../media/image40.emf"/><Relationship Id="rId10" Type="http://schemas.microsoft.com/office/2007/relationships/hdphoto" Target="../media/hdphoto8.wdp"/><Relationship Id="rId4" Type="http://schemas.openxmlformats.org/officeDocument/2006/relationships/oleObject" Target="../embeddings/oleObject5.bin"/><Relationship Id="rId9" Type="http://schemas.openxmlformats.org/officeDocument/2006/relationships/image" Target="../media/image10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3.xml"/><Relationship Id="rId7" Type="http://schemas.openxmlformats.org/officeDocument/2006/relationships/chart" Target="../charts/chart1.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03.emf"/><Relationship Id="rId5" Type="http://schemas.openxmlformats.org/officeDocument/2006/relationships/oleObject" Target="../embeddings/oleObject6.bin"/><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oleObject" Target="../embeddings/oleObject4.bin"/><Relationship Id="rId26" Type="http://schemas.openxmlformats.org/officeDocument/2006/relationships/image" Target="../media/image109.png"/><Relationship Id="rId3" Type="http://schemas.openxmlformats.org/officeDocument/2006/relationships/tags" Target="../tags/tag114.xml"/><Relationship Id="rId21" Type="http://schemas.openxmlformats.org/officeDocument/2006/relationships/image" Target="../media/image104.png"/><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notesSlide" Target="../notesSlides/notesSlide10.xml"/><Relationship Id="rId25" Type="http://schemas.openxmlformats.org/officeDocument/2006/relationships/image" Target="../media/image108.png"/><Relationship Id="rId33" Type="http://schemas.openxmlformats.org/officeDocument/2006/relationships/image" Target="../media/image116.jpeg"/><Relationship Id="rId2" Type="http://schemas.openxmlformats.org/officeDocument/2006/relationships/tags" Target="../tags/tag113.xml"/><Relationship Id="rId16" Type="http://schemas.openxmlformats.org/officeDocument/2006/relationships/slideLayout" Target="../slideLayouts/slideLayout38.xml"/><Relationship Id="rId20" Type="http://schemas.openxmlformats.org/officeDocument/2006/relationships/chart" Target="../charts/chart2.xml"/><Relationship Id="rId29" Type="http://schemas.openxmlformats.org/officeDocument/2006/relationships/image" Target="../media/image112.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image" Target="../media/image107.png"/><Relationship Id="rId32" Type="http://schemas.openxmlformats.org/officeDocument/2006/relationships/image" Target="../media/image115.jpeg"/><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image" Target="../media/image106.png"/><Relationship Id="rId28" Type="http://schemas.openxmlformats.org/officeDocument/2006/relationships/image" Target="../media/image111.png"/><Relationship Id="rId10" Type="http://schemas.openxmlformats.org/officeDocument/2006/relationships/tags" Target="../tags/tag121.xml"/><Relationship Id="rId19" Type="http://schemas.openxmlformats.org/officeDocument/2006/relationships/image" Target="../media/image40.emf"/><Relationship Id="rId31" Type="http://schemas.openxmlformats.org/officeDocument/2006/relationships/image" Target="../media/image114.jpeg"/><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image" Target="../media/image105.png"/><Relationship Id="rId27" Type="http://schemas.openxmlformats.org/officeDocument/2006/relationships/image" Target="../media/image110.png"/><Relationship Id="rId30" Type="http://schemas.openxmlformats.org/officeDocument/2006/relationships/image" Target="../media/image113.png"/></Relationships>
</file>

<file path=ppt/slides/_rels/slide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slideLayout" Target="../slideLayouts/slideLayout38.xml"/><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40.emf"/><Relationship Id="rId11" Type="http://schemas.openxmlformats.org/officeDocument/2006/relationships/image" Target="../media/image45.png"/><Relationship Id="rId5" Type="http://schemas.openxmlformats.org/officeDocument/2006/relationships/oleObject" Target="../embeddings/oleObject2.bin"/><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notesSlide" Target="../notesSlides/notesSlide1.xml"/><Relationship Id="rId9" Type="http://schemas.openxmlformats.org/officeDocument/2006/relationships/image" Target="../media/image43.jpeg"/><Relationship Id="rId14" Type="http://schemas.openxmlformats.org/officeDocument/2006/relationships/image" Target="../media/image48.jpeg"/></Relationships>
</file>

<file path=ppt/slides/_rels/slide2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11.xml"/><Relationship Id="rId7" Type="http://schemas.openxmlformats.org/officeDocument/2006/relationships/image" Target="../media/image119.jpg"/><Relationship Id="rId2" Type="http://schemas.openxmlformats.org/officeDocument/2006/relationships/slideLayout" Target="../slideLayouts/slideLayout126.xml"/><Relationship Id="rId1" Type="http://schemas.openxmlformats.org/officeDocument/2006/relationships/tags" Target="../tags/tag127.xml"/><Relationship Id="rId6" Type="http://schemas.openxmlformats.org/officeDocument/2006/relationships/image" Target="../media/image118.jpeg"/><Relationship Id="rId5" Type="http://schemas.openxmlformats.org/officeDocument/2006/relationships/image" Target="../media/image117.emf"/><Relationship Id="rId4" Type="http://schemas.openxmlformats.org/officeDocument/2006/relationships/oleObject" Target="../embeddings/oleObject7.bin"/><Relationship Id="rId9" Type="http://schemas.openxmlformats.org/officeDocument/2006/relationships/image" Target="../media/image12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18.jpeg"/><Relationship Id="rId2" Type="http://schemas.openxmlformats.org/officeDocument/2006/relationships/slideLayout" Target="../slideLayouts/slideLayout126.xml"/><Relationship Id="rId1" Type="http://schemas.openxmlformats.org/officeDocument/2006/relationships/tags" Target="../tags/tag128.xml"/><Relationship Id="rId6" Type="http://schemas.openxmlformats.org/officeDocument/2006/relationships/image" Target="../media/image117.emf"/><Relationship Id="rId5" Type="http://schemas.openxmlformats.org/officeDocument/2006/relationships/oleObject" Target="../embeddings/oleObject7.bin"/><Relationship Id="rId4" Type="http://schemas.openxmlformats.org/officeDocument/2006/relationships/image" Target="../media/image1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51.emf"/><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oleObject" Target="../embeddings/oleObject3.bin"/><Relationship Id="rId5" Type="http://schemas.microsoft.com/office/2007/relationships/hdphoto" Target="../media/hdphoto1.wdp"/><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video" Target="../media/media3.wmv"/><Relationship Id="rId13" Type="http://schemas.microsoft.com/office/2007/relationships/hdphoto" Target="../media/hdphoto1.wdp"/><Relationship Id="rId18" Type="http://schemas.openxmlformats.org/officeDocument/2006/relationships/image" Target="../media/image54.png"/><Relationship Id="rId3" Type="http://schemas.openxmlformats.org/officeDocument/2006/relationships/video" Target="NULL" TargetMode="External"/><Relationship Id="rId7" Type="http://schemas.microsoft.com/office/2007/relationships/media" Target="../media/media3.wmv"/><Relationship Id="rId12" Type="http://schemas.openxmlformats.org/officeDocument/2006/relationships/image" Target="../media/image50.png"/><Relationship Id="rId17" Type="http://schemas.openxmlformats.org/officeDocument/2006/relationships/image" Target="../media/image53.png"/><Relationship Id="rId2" Type="http://schemas.openxmlformats.org/officeDocument/2006/relationships/tags" Target="../tags/tag91.xml"/><Relationship Id="rId16" Type="http://schemas.openxmlformats.org/officeDocument/2006/relationships/image" Target="../media/image52.png"/><Relationship Id="rId1" Type="http://schemas.openxmlformats.org/officeDocument/2006/relationships/tags" Target="../tags/tag90.xml"/><Relationship Id="rId6" Type="http://schemas.openxmlformats.org/officeDocument/2006/relationships/video" Target="../media/media2.wmv"/><Relationship Id="rId11" Type="http://schemas.openxmlformats.org/officeDocument/2006/relationships/slideLayout" Target="../slideLayouts/slideLayout55.xml"/><Relationship Id="rId5" Type="http://schemas.microsoft.com/office/2007/relationships/media" Target="../media/media2.wmv"/><Relationship Id="rId15" Type="http://schemas.openxmlformats.org/officeDocument/2006/relationships/image" Target="../media/image51.emf"/><Relationship Id="rId10" Type="http://schemas.openxmlformats.org/officeDocument/2006/relationships/video" Target="../media/media4.wmv"/><Relationship Id="rId19" Type="http://schemas.openxmlformats.org/officeDocument/2006/relationships/image" Target="../media/image55.png"/><Relationship Id="rId4" Type="http://schemas.microsoft.com/office/2007/relationships/media" Target="../media/media1.wmv"/><Relationship Id="rId9" Type="http://schemas.microsoft.com/office/2007/relationships/media" Target="../media/media4.wmv"/><Relationship Id="rId1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 Type="http://schemas.openxmlformats.org/officeDocument/2006/relationships/slideLayout" Target="../slideLayouts/slideLayout55.xml"/><Relationship Id="rId21" Type="http://schemas.openxmlformats.org/officeDocument/2006/relationships/image" Target="../media/image69.png"/><Relationship Id="rId7" Type="http://schemas.openxmlformats.org/officeDocument/2006/relationships/image" Target="../media/image51.emf"/><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2" Type="http://schemas.openxmlformats.org/officeDocument/2006/relationships/tags" Target="../tags/tag93.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tags" Target="../tags/tag92.xml"/><Relationship Id="rId6" Type="http://schemas.openxmlformats.org/officeDocument/2006/relationships/oleObject" Target="../embeddings/oleObject3.bin"/><Relationship Id="rId11" Type="http://schemas.openxmlformats.org/officeDocument/2006/relationships/image" Target="../media/image59.png"/><Relationship Id="rId24" Type="http://schemas.openxmlformats.org/officeDocument/2006/relationships/image" Target="../media/image72.png"/><Relationship Id="rId5" Type="http://schemas.microsoft.com/office/2007/relationships/hdphoto" Target="../media/hdphoto1.wdp"/><Relationship Id="rId15" Type="http://schemas.openxmlformats.org/officeDocument/2006/relationships/image" Target="../media/image63.png"/><Relationship Id="rId23" Type="http://schemas.openxmlformats.org/officeDocument/2006/relationships/image" Target="../media/image71.png"/><Relationship Id="rId28" Type="http://schemas.microsoft.com/office/2007/relationships/hdphoto" Target="../media/hdphoto2.wdp"/><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0.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8.png"/><Relationship Id="rId18" Type="http://schemas.openxmlformats.org/officeDocument/2006/relationships/image" Target="../media/image64.png"/><Relationship Id="rId26" Type="http://schemas.openxmlformats.org/officeDocument/2006/relationships/image" Target="../media/image73.png"/><Relationship Id="rId3" Type="http://schemas.openxmlformats.org/officeDocument/2006/relationships/slideLayout" Target="../slideLayouts/slideLayout55.xml"/><Relationship Id="rId21" Type="http://schemas.openxmlformats.org/officeDocument/2006/relationships/image" Target="../media/image82.png"/><Relationship Id="rId7" Type="http://schemas.openxmlformats.org/officeDocument/2006/relationships/image" Target="../media/image51.emf"/><Relationship Id="rId12" Type="http://schemas.openxmlformats.org/officeDocument/2006/relationships/image" Target="../media/image58.pn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tags" Target="../tags/tag95.xml"/><Relationship Id="rId16" Type="http://schemas.openxmlformats.org/officeDocument/2006/relationships/image" Target="../media/image62.png"/><Relationship Id="rId20" Type="http://schemas.openxmlformats.org/officeDocument/2006/relationships/image" Target="../media/image81.png"/><Relationship Id="rId29" Type="http://schemas.microsoft.com/office/2007/relationships/hdphoto" Target="../media/hdphoto4.wdp"/><Relationship Id="rId1" Type="http://schemas.openxmlformats.org/officeDocument/2006/relationships/tags" Target="../tags/tag94.xml"/><Relationship Id="rId6" Type="http://schemas.openxmlformats.org/officeDocument/2006/relationships/oleObject" Target="../embeddings/oleObject3.bin"/><Relationship Id="rId11" Type="http://schemas.openxmlformats.org/officeDocument/2006/relationships/image" Target="../media/image77.png"/><Relationship Id="rId24" Type="http://schemas.openxmlformats.org/officeDocument/2006/relationships/image" Target="../media/image83.png"/><Relationship Id="rId32" Type="http://schemas.microsoft.com/office/2007/relationships/hdphoto" Target="../media/hdphoto2.wdp"/><Relationship Id="rId5" Type="http://schemas.microsoft.com/office/2007/relationships/hdphoto" Target="../media/hdphoto1.wdp"/><Relationship Id="rId15" Type="http://schemas.openxmlformats.org/officeDocument/2006/relationships/image" Target="../media/image61.png"/><Relationship Id="rId23" Type="http://schemas.openxmlformats.org/officeDocument/2006/relationships/image" Target="../media/image70.png"/><Relationship Id="rId28" Type="http://schemas.openxmlformats.org/officeDocument/2006/relationships/image" Target="../media/image84.png"/><Relationship Id="rId10" Type="http://schemas.openxmlformats.org/officeDocument/2006/relationships/image" Target="../media/image56.png"/><Relationship Id="rId19" Type="http://schemas.openxmlformats.org/officeDocument/2006/relationships/image" Target="../media/image80.png"/><Relationship Id="rId31" Type="http://schemas.openxmlformats.org/officeDocument/2006/relationships/image" Target="../media/image75.png"/><Relationship Id="rId4" Type="http://schemas.openxmlformats.org/officeDocument/2006/relationships/image" Target="../media/image50.png"/><Relationship Id="rId9" Type="http://schemas.microsoft.com/office/2007/relationships/hdphoto" Target="../media/hdphoto3.wdp"/><Relationship Id="rId14" Type="http://schemas.openxmlformats.org/officeDocument/2006/relationships/image" Target="../media/image79.png"/><Relationship Id="rId22" Type="http://schemas.openxmlformats.org/officeDocument/2006/relationships/image" Target="../media/image68.png"/><Relationship Id="rId27" Type="http://schemas.openxmlformats.org/officeDocument/2006/relationships/image" Target="../media/image74.png"/><Relationship Id="rId30"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69.png"/><Relationship Id="rId3" Type="http://schemas.openxmlformats.org/officeDocument/2006/relationships/tags" Target="../tags/tag98.xml"/><Relationship Id="rId21" Type="http://schemas.openxmlformats.org/officeDocument/2006/relationships/image" Target="../media/image65.png"/><Relationship Id="rId34" Type="http://schemas.openxmlformats.org/officeDocument/2006/relationships/image" Target="../media/image87.png"/><Relationship Id="rId7" Type="http://schemas.microsoft.com/office/2007/relationships/hdphoto" Target="../media/hdphoto1.wdp"/><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70.png"/><Relationship Id="rId33" Type="http://schemas.openxmlformats.org/officeDocument/2006/relationships/image" Target="../media/image74.png"/><Relationship Id="rId2" Type="http://schemas.openxmlformats.org/officeDocument/2006/relationships/tags" Target="../tags/tag97.xml"/><Relationship Id="rId16" Type="http://schemas.openxmlformats.org/officeDocument/2006/relationships/image" Target="../media/image60.png"/><Relationship Id="rId20" Type="http://schemas.openxmlformats.org/officeDocument/2006/relationships/image" Target="../media/image64.png"/><Relationship Id="rId29" Type="http://schemas.openxmlformats.org/officeDocument/2006/relationships/image" Target="../media/image72.png"/><Relationship Id="rId1" Type="http://schemas.openxmlformats.org/officeDocument/2006/relationships/tags" Target="../tags/tag96.xml"/><Relationship Id="rId6" Type="http://schemas.openxmlformats.org/officeDocument/2006/relationships/image" Target="../media/image50.png"/><Relationship Id="rId11" Type="http://schemas.microsoft.com/office/2007/relationships/hdphoto" Target="../media/hdphoto3.wdp"/><Relationship Id="rId24" Type="http://schemas.openxmlformats.org/officeDocument/2006/relationships/image" Target="../media/image68.png"/><Relationship Id="rId32" Type="http://schemas.microsoft.com/office/2007/relationships/hdphoto" Target="../media/hdphoto4.wdp"/><Relationship Id="rId5" Type="http://schemas.openxmlformats.org/officeDocument/2006/relationships/slideLayout" Target="../slideLayouts/slideLayout55.xml"/><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85.png"/><Relationship Id="rId10" Type="http://schemas.openxmlformats.org/officeDocument/2006/relationships/image" Target="../media/image76.png"/><Relationship Id="rId19" Type="http://schemas.openxmlformats.org/officeDocument/2006/relationships/image" Target="../media/image63.png"/><Relationship Id="rId31" Type="http://schemas.openxmlformats.org/officeDocument/2006/relationships/image" Target="../media/image84.png"/><Relationship Id="rId4" Type="http://schemas.openxmlformats.org/officeDocument/2006/relationships/tags" Target="../tags/tag99.xml"/><Relationship Id="rId9" Type="http://schemas.openxmlformats.org/officeDocument/2006/relationships/image" Target="../media/image51.emf"/><Relationship Id="rId14" Type="http://schemas.openxmlformats.org/officeDocument/2006/relationships/image" Target="../media/image58.pn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86.png"/><Relationship Id="rId35"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55.xml"/><Relationship Id="rId7" Type="http://schemas.openxmlformats.org/officeDocument/2006/relationships/image" Target="../media/image51.emf"/><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oleObject" Target="../embeddings/oleObject3.bin"/><Relationship Id="rId5" Type="http://schemas.microsoft.com/office/2007/relationships/hdphoto" Target="../media/hdphoto1.wdp"/><Relationship Id="rId4" Type="http://schemas.openxmlformats.org/officeDocument/2006/relationships/image" Target="../media/image50.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49116-6F9E-46FE-BAA8-B05497738B9D}"/>
              </a:ext>
            </a:extLst>
          </p:cNvPr>
          <p:cNvSpPr>
            <a:spLocks noGrp="1"/>
          </p:cNvSpPr>
          <p:nvPr>
            <p:ph type="title"/>
          </p:nvPr>
        </p:nvSpPr>
        <p:spPr>
          <a:xfrm>
            <a:off x="410400" y="1414464"/>
            <a:ext cx="11376788" cy="1661993"/>
          </a:xfrm>
        </p:spPr>
        <p:txBody>
          <a:bodyPr/>
          <a:lstStyle/>
          <a:p>
            <a:r>
              <a:rPr lang="en-US" sz="5400" dirty="0"/>
              <a:t>Industry 4.0 through the lenses </a:t>
            </a:r>
            <a:br>
              <a:rPr lang="en-US" sz="5400" dirty="0"/>
            </a:br>
            <a:r>
              <a:rPr lang="en-US" sz="5400" dirty="0"/>
              <a:t>of a global manufacturer </a:t>
            </a:r>
          </a:p>
        </p:txBody>
      </p:sp>
      <p:sp>
        <p:nvSpPr>
          <p:cNvPr id="3" name="Subtitle 2">
            <a:extLst>
              <a:ext uri="{FF2B5EF4-FFF2-40B4-BE49-F238E27FC236}">
                <a16:creationId xmlns:a16="http://schemas.microsoft.com/office/drawing/2014/main" id="{5B4E106F-EB12-4383-84F5-31EE098BFE0A}"/>
              </a:ext>
            </a:extLst>
          </p:cNvPr>
          <p:cNvSpPr>
            <a:spLocks noGrp="1"/>
          </p:cNvSpPr>
          <p:nvPr>
            <p:ph type="subTitle" idx="1"/>
          </p:nvPr>
        </p:nvSpPr>
        <p:spPr/>
        <p:txBody>
          <a:bodyPr/>
          <a:lstStyle/>
          <a:p>
            <a:r>
              <a:rPr lang="en-US" dirty="0"/>
              <a:t>Lê Tiến Vinh</a:t>
            </a:r>
          </a:p>
        </p:txBody>
      </p:sp>
    </p:spTree>
    <p:extLst>
      <p:ext uri="{BB962C8B-B14F-4D97-AF65-F5344CB8AC3E}">
        <p14:creationId xmlns:p14="http://schemas.microsoft.com/office/powerpoint/2010/main" val="139223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3F30A4-E55E-4836-8EC8-92D3CEF97B2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Title 4">
            <a:extLst>
              <a:ext uri="{FF2B5EF4-FFF2-40B4-BE49-F238E27FC236}">
                <a16:creationId xmlns:a16="http://schemas.microsoft.com/office/drawing/2014/main" id="{77940B1C-3DA1-432C-879F-58F32D1F67E6}"/>
              </a:ext>
            </a:extLst>
          </p:cNvPr>
          <p:cNvSpPr>
            <a:spLocks noGrp="1"/>
          </p:cNvSpPr>
          <p:nvPr>
            <p:ph type="title"/>
          </p:nvPr>
        </p:nvSpPr>
        <p:spPr/>
        <p:txBody>
          <a:bodyPr/>
          <a:lstStyle/>
          <a:p>
            <a:r>
              <a:rPr lang="en-US" dirty="0"/>
              <a:t>Covid has hit industries differently. The highest impact are projected on industries related to travel and mobility.</a:t>
            </a:r>
          </a:p>
        </p:txBody>
      </p:sp>
      <p:sp>
        <p:nvSpPr>
          <p:cNvPr id="12" name="Rectangle 116">
            <a:extLst>
              <a:ext uri="{FF2B5EF4-FFF2-40B4-BE49-F238E27FC236}">
                <a16:creationId xmlns:a16="http://schemas.microsoft.com/office/drawing/2014/main" id="{C0C6EF9C-0D0F-4B9B-8F0F-87EBBBB5D7C1}"/>
              </a:ext>
            </a:extLst>
          </p:cNvPr>
          <p:cNvSpPr txBox="1">
            <a:spLocks noChangeArrowheads="1"/>
          </p:cNvSpPr>
          <p:nvPr/>
        </p:nvSpPr>
        <p:spPr bwMode="auto">
          <a:xfrm>
            <a:off x="8529422" y="2857595"/>
            <a:ext cx="3004328" cy="469691"/>
          </a:xfrm>
          <a:prstGeom prst="rect">
            <a:avLst/>
          </a:prstGeom>
          <a:solidFill>
            <a:srgbClr val="009999"/>
          </a:solidFill>
          <a:ln w="9525">
            <a:noFill/>
            <a:miter lim="800000"/>
            <a:headEnd/>
            <a:tailEnd/>
          </a:ln>
        </p:spPr>
        <p:txBody>
          <a:bodyPr vert="horz" wrap="square" lIns="359730" tIns="107919" rIns="107919" bIns="107919" numCol="1" anchor="ctr" anchorCtr="0" compatLnSpc="1">
            <a:prstTxWarp prst="textNoShape">
              <a:avLst/>
            </a:prstTxWarp>
            <a:noAutofit/>
          </a:bodyPr>
          <a:lstStyle>
            <a:defPPr>
              <a:defRPr lang="de-DE"/>
            </a:defPPr>
            <a:lvl1pPr marR="0" lvl="0" defTabSz="914400" eaLnBrk="1" latinLnBrk="0" hangingPunct="1">
              <a:spcBef>
                <a:spcPct val="0"/>
              </a:spcBef>
              <a:buClrTx/>
              <a:buSzTx/>
              <a:buFont typeface="Wingdings" pitchFamily="2" charset="2"/>
              <a:buNone/>
              <a:tabLst/>
              <a:defRPr b="1">
                <a:solidFill>
                  <a:srgbClr val="FFFFFF"/>
                </a:solidFill>
                <a:ea typeface="+mn-ea"/>
                <a:cs typeface="Arial" pitchFamily="34" charset="0"/>
              </a:defRPr>
            </a:lvl1pPr>
          </a:lstStyle>
          <a:p>
            <a:pPr defTabSz="913943" fontAlgn="base">
              <a:spcAft>
                <a:spcPct val="0"/>
              </a:spcAft>
            </a:pPr>
            <a:r>
              <a:rPr lang="en-US" sz="1400" dirty="0">
                <a:latin typeface="Arial" pitchFamily="34" charset="0"/>
              </a:rPr>
              <a:t>Food &amp; Beverage</a:t>
            </a:r>
          </a:p>
        </p:txBody>
      </p:sp>
      <p:sp>
        <p:nvSpPr>
          <p:cNvPr id="13" name="Ellipse 1118">
            <a:extLst>
              <a:ext uri="{FF2B5EF4-FFF2-40B4-BE49-F238E27FC236}">
                <a16:creationId xmlns:a16="http://schemas.microsoft.com/office/drawing/2014/main" id="{A9418EA5-90FF-4B63-976F-2C63FE642D9F}"/>
              </a:ext>
            </a:extLst>
          </p:cNvPr>
          <p:cNvSpPr/>
          <p:nvPr/>
        </p:nvSpPr>
        <p:spPr bwMode="auto">
          <a:xfrm>
            <a:off x="8060922" y="2750499"/>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15" name="Freeform 1151">
            <a:extLst>
              <a:ext uri="{FF2B5EF4-FFF2-40B4-BE49-F238E27FC236}">
                <a16:creationId xmlns:a16="http://schemas.microsoft.com/office/drawing/2014/main" id="{4573BAA1-62A9-4C7B-93C1-C6FD80EB3E9F}"/>
              </a:ext>
            </a:extLst>
          </p:cNvPr>
          <p:cNvSpPr>
            <a:spLocks noChangeAspect="1"/>
          </p:cNvSpPr>
          <p:nvPr/>
        </p:nvSpPr>
        <p:spPr bwMode="auto">
          <a:xfrm>
            <a:off x="8386974" y="2883036"/>
            <a:ext cx="72819" cy="100150"/>
          </a:xfrm>
          <a:custGeom>
            <a:avLst/>
            <a:gdLst/>
            <a:ahLst/>
            <a:cxnLst>
              <a:cxn ang="0">
                <a:pos x="229" y="0"/>
              </a:cxn>
              <a:cxn ang="0">
                <a:pos x="342" y="112"/>
              </a:cxn>
              <a:cxn ang="0">
                <a:pos x="73" y="455"/>
              </a:cxn>
              <a:cxn ang="0">
                <a:pos x="0" y="416"/>
              </a:cxn>
              <a:cxn ang="0">
                <a:pos x="2" y="412"/>
              </a:cxn>
              <a:cxn ang="0">
                <a:pos x="10" y="398"/>
              </a:cxn>
              <a:cxn ang="0">
                <a:pos x="22" y="378"/>
              </a:cxn>
              <a:cxn ang="0">
                <a:pos x="37" y="352"/>
              </a:cxn>
              <a:cxn ang="0">
                <a:pos x="54" y="320"/>
              </a:cxn>
              <a:cxn ang="0">
                <a:pos x="73" y="285"/>
              </a:cxn>
              <a:cxn ang="0">
                <a:pos x="94" y="247"/>
              </a:cxn>
              <a:cxn ang="0">
                <a:pos x="116" y="208"/>
              </a:cxn>
              <a:cxn ang="0">
                <a:pos x="138" y="170"/>
              </a:cxn>
              <a:cxn ang="0">
                <a:pos x="159" y="132"/>
              </a:cxn>
              <a:cxn ang="0">
                <a:pos x="178" y="97"/>
              </a:cxn>
              <a:cxn ang="0">
                <a:pos x="196" y="65"/>
              </a:cxn>
              <a:cxn ang="0">
                <a:pos x="209" y="38"/>
              </a:cxn>
              <a:cxn ang="0">
                <a:pos x="221" y="19"/>
              </a:cxn>
              <a:cxn ang="0">
                <a:pos x="227" y="5"/>
              </a:cxn>
              <a:cxn ang="0">
                <a:pos x="229" y="0"/>
              </a:cxn>
              <a:cxn ang="0">
                <a:pos x="229" y="0"/>
              </a:cxn>
            </a:cxnLst>
            <a:rect l="0" t="0" r="r" b="b"/>
            <a:pathLst>
              <a:path w="342" h="455">
                <a:moveTo>
                  <a:pt x="229" y="0"/>
                </a:moveTo>
                <a:lnTo>
                  <a:pt x="342" y="112"/>
                </a:lnTo>
                <a:lnTo>
                  <a:pt x="73" y="455"/>
                </a:lnTo>
                <a:lnTo>
                  <a:pt x="0" y="416"/>
                </a:lnTo>
                <a:lnTo>
                  <a:pt x="2" y="412"/>
                </a:lnTo>
                <a:lnTo>
                  <a:pt x="10" y="398"/>
                </a:lnTo>
                <a:lnTo>
                  <a:pt x="22" y="378"/>
                </a:lnTo>
                <a:lnTo>
                  <a:pt x="37" y="352"/>
                </a:lnTo>
                <a:lnTo>
                  <a:pt x="54" y="320"/>
                </a:lnTo>
                <a:lnTo>
                  <a:pt x="73" y="285"/>
                </a:lnTo>
                <a:lnTo>
                  <a:pt x="94" y="247"/>
                </a:lnTo>
                <a:lnTo>
                  <a:pt x="116" y="208"/>
                </a:lnTo>
                <a:lnTo>
                  <a:pt x="138" y="170"/>
                </a:lnTo>
                <a:lnTo>
                  <a:pt x="159" y="132"/>
                </a:lnTo>
                <a:lnTo>
                  <a:pt x="178" y="97"/>
                </a:lnTo>
                <a:lnTo>
                  <a:pt x="196" y="65"/>
                </a:lnTo>
                <a:lnTo>
                  <a:pt x="209" y="38"/>
                </a:lnTo>
                <a:lnTo>
                  <a:pt x="221" y="19"/>
                </a:lnTo>
                <a:lnTo>
                  <a:pt x="227" y="5"/>
                </a:lnTo>
                <a:lnTo>
                  <a:pt x="229" y="0"/>
                </a:lnTo>
                <a:lnTo>
                  <a:pt x="229" y="0"/>
                </a:lnTo>
                <a:close/>
              </a:path>
            </a:pathLst>
          </a:custGeom>
          <a:solidFill>
            <a:srgbClr val="00646E"/>
          </a:solidFill>
          <a:ln w="9525">
            <a:noFill/>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16" name="Freeform 1152">
            <a:extLst>
              <a:ext uri="{FF2B5EF4-FFF2-40B4-BE49-F238E27FC236}">
                <a16:creationId xmlns:a16="http://schemas.microsoft.com/office/drawing/2014/main" id="{2FE08291-04BE-4DA9-8DC1-3631AF13660C}"/>
              </a:ext>
            </a:extLst>
          </p:cNvPr>
          <p:cNvSpPr>
            <a:spLocks noChangeAspect="1"/>
          </p:cNvSpPr>
          <p:nvPr/>
        </p:nvSpPr>
        <p:spPr bwMode="auto">
          <a:xfrm>
            <a:off x="8244369" y="2852688"/>
            <a:ext cx="121365" cy="109254"/>
          </a:xfrm>
          <a:custGeom>
            <a:avLst/>
            <a:gdLst/>
            <a:ahLst/>
            <a:cxnLst>
              <a:cxn ang="0">
                <a:pos x="0" y="0"/>
              </a:cxn>
              <a:cxn ang="0">
                <a:pos x="560" y="504"/>
              </a:cxn>
              <a:cxn ang="0">
                <a:pos x="559" y="494"/>
              </a:cxn>
              <a:cxn ang="0">
                <a:pos x="556" y="464"/>
              </a:cxn>
              <a:cxn ang="0">
                <a:pos x="546" y="420"/>
              </a:cxn>
              <a:cxn ang="0">
                <a:pos x="531" y="366"/>
              </a:cxn>
              <a:cxn ang="0">
                <a:pos x="508" y="306"/>
              </a:cxn>
              <a:cxn ang="0">
                <a:pos x="476" y="243"/>
              </a:cxn>
              <a:cxn ang="0">
                <a:pos x="434" y="181"/>
              </a:cxn>
              <a:cxn ang="0">
                <a:pos x="377" y="124"/>
              </a:cxn>
              <a:cxn ang="0">
                <a:pos x="364" y="115"/>
              </a:cxn>
              <a:cxn ang="0">
                <a:pos x="353" y="106"/>
              </a:cxn>
              <a:cxn ang="0">
                <a:pos x="340" y="98"/>
              </a:cxn>
              <a:cxn ang="0">
                <a:pos x="328" y="90"/>
              </a:cxn>
              <a:cxn ang="0">
                <a:pos x="315" y="82"/>
              </a:cxn>
              <a:cxn ang="0">
                <a:pos x="303" y="75"/>
              </a:cxn>
              <a:cxn ang="0">
                <a:pos x="291" y="68"/>
              </a:cxn>
              <a:cxn ang="0">
                <a:pos x="279" y="61"/>
              </a:cxn>
              <a:cxn ang="0">
                <a:pos x="267" y="55"/>
              </a:cxn>
              <a:cxn ang="0">
                <a:pos x="254" y="49"/>
              </a:cxn>
              <a:cxn ang="0">
                <a:pos x="242" y="44"/>
              </a:cxn>
              <a:cxn ang="0">
                <a:pos x="231" y="39"/>
              </a:cxn>
              <a:cxn ang="0">
                <a:pos x="218" y="34"/>
              </a:cxn>
              <a:cxn ang="0">
                <a:pos x="207" y="31"/>
              </a:cxn>
              <a:cxn ang="0">
                <a:pos x="195" y="26"/>
              </a:cxn>
              <a:cxn ang="0">
                <a:pos x="184" y="23"/>
              </a:cxn>
              <a:cxn ang="0">
                <a:pos x="147" y="14"/>
              </a:cxn>
              <a:cxn ang="0">
                <a:pos x="112" y="7"/>
              </a:cxn>
              <a:cxn ang="0">
                <a:pos x="81" y="3"/>
              </a:cxn>
              <a:cxn ang="0">
                <a:pos x="53" y="1"/>
              </a:cxn>
              <a:cxn ang="0">
                <a:pos x="32" y="0"/>
              </a:cxn>
              <a:cxn ang="0">
                <a:pos x="14" y="0"/>
              </a:cxn>
              <a:cxn ang="0">
                <a:pos x="4" y="0"/>
              </a:cxn>
              <a:cxn ang="0">
                <a:pos x="0" y="0"/>
              </a:cxn>
              <a:cxn ang="0">
                <a:pos x="0" y="0"/>
              </a:cxn>
            </a:cxnLst>
            <a:rect l="0" t="0" r="r" b="b"/>
            <a:pathLst>
              <a:path w="560" h="504">
                <a:moveTo>
                  <a:pt x="0" y="0"/>
                </a:moveTo>
                <a:lnTo>
                  <a:pt x="560" y="504"/>
                </a:lnTo>
                <a:lnTo>
                  <a:pt x="559" y="494"/>
                </a:lnTo>
                <a:lnTo>
                  <a:pt x="556" y="464"/>
                </a:lnTo>
                <a:lnTo>
                  <a:pt x="546" y="420"/>
                </a:lnTo>
                <a:lnTo>
                  <a:pt x="531" y="366"/>
                </a:lnTo>
                <a:lnTo>
                  <a:pt x="508" y="306"/>
                </a:lnTo>
                <a:lnTo>
                  <a:pt x="476" y="243"/>
                </a:lnTo>
                <a:lnTo>
                  <a:pt x="434" y="181"/>
                </a:lnTo>
                <a:lnTo>
                  <a:pt x="377" y="124"/>
                </a:lnTo>
                <a:lnTo>
                  <a:pt x="364" y="115"/>
                </a:lnTo>
                <a:lnTo>
                  <a:pt x="353" y="106"/>
                </a:lnTo>
                <a:lnTo>
                  <a:pt x="340" y="98"/>
                </a:lnTo>
                <a:lnTo>
                  <a:pt x="328" y="90"/>
                </a:lnTo>
                <a:lnTo>
                  <a:pt x="315" y="82"/>
                </a:lnTo>
                <a:lnTo>
                  <a:pt x="303" y="75"/>
                </a:lnTo>
                <a:lnTo>
                  <a:pt x="291" y="68"/>
                </a:lnTo>
                <a:lnTo>
                  <a:pt x="279" y="61"/>
                </a:lnTo>
                <a:lnTo>
                  <a:pt x="267" y="55"/>
                </a:lnTo>
                <a:lnTo>
                  <a:pt x="254" y="49"/>
                </a:lnTo>
                <a:lnTo>
                  <a:pt x="242" y="44"/>
                </a:lnTo>
                <a:lnTo>
                  <a:pt x="231" y="39"/>
                </a:lnTo>
                <a:lnTo>
                  <a:pt x="218" y="34"/>
                </a:lnTo>
                <a:lnTo>
                  <a:pt x="207" y="31"/>
                </a:lnTo>
                <a:lnTo>
                  <a:pt x="195" y="26"/>
                </a:lnTo>
                <a:lnTo>
                  <a:pt x="184" y="23"/>
                </a:lnTo>
                <a:lnTo>
                  <a:pt x="147" y="14"/>
                </a:lnTo>
                <a:lnTo>
                  <a:pt x="112" y="7"/>
                </a:lnTo>
                <a:lnTo>
                  <a:pt x="81" y="3"/>
                </a:lnTo>
                <a:lnTo>
                  <a:pt x="53" y="1"/>
                </a:lnTo>
                <a:lnTo>
                  <a:pt x="32" y="0"/>
                </a:lnTo>
                <a:lnTo>
                  <a:pt x="14" y="0"/>
                </a:lnTo>
                <a:lnTo>
                  <a:pt x="4" y="0"/>
                </a:lnTo>
                <a:lnTo>
                  <a:pt x="0" y="0"/>
                </a:lnTo>
                <a:lnTo>
                  <a:pt x="0" y="0"/>
                </a:lnTo>
                <a:close/>
              </a:path>
            </a:pathLst>
          </a:custGeom>
          <a:solidFill>
            <a:srgbClr val="00646E"/>
          </a:solidFill>
          <a:ln w="9525">
            <a:noFill/>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17" name="Freeform 1153">
            <a:extLst>
              <a:ext uri="{FF2B5EF4-FFF2-40B4-BE49-F238E27FC236}">
                <a16:creationId xmlns:a16="http://schemas.microsoft.com/office/drawing/2014/main" id="{7D1F5575-399C-48F4-A6AC-14C49F0E2C52}"/>
              </a:ext>
            </a:extLst>
          </p:cNvPr>
          <p:cNvSpPr>
            <a:spLocks noChangeAspect="1"/>
          </p:cNvSpPr>
          <p:nvPr/>
        </p:nvSpPr>
        <p:spPr bwMode="auto">
          <a:xfrm>
            <a:off x="8244369" y="2867862"/>
            <a:ext cx="124400" cy="106219"/>
          </a:xfrm>
          <a:custGeom>
            <a:avLst/>
            <a:gdLst/>
            <a:ahLst/>
            <a:cxnLst>
              <a:cxn ang="0">
                <a:pos x="0" y="0"/>
              </a:cxn>
              <a:cxn ang="0">
                <a:pos x="579" y="504"/>
              </a:cxn>
              <a:cxn ang="0">
                <a:pos x="577" y="504"/>
              </a:cxn>
              <a:cxn ang="0">
                <a:pos x="569" y="505"/>
              </a:cxn>
              <a:cxn ang="0">
                <a:pos x="556" y="506"/>
              </a:cxn>
              <a:cxn ang="0">
                <a:pos x="540" y="507"/>
              </a:cxn>
              <a:cxn ang="0">
                <a:pos x="520" y="507"/>
              </a:cxn>
              <a:cxn ang="0">
                <a:pos x="496" y="507"/>
              </a:cxn>
              <a:cxn ang="0">
                <a:pos x="470" y="506"/>
              </a:cxn>
              <a:cxn ang="0">
                <a:pos x="442" y="503"/>
              </a:cxn>
              <a:cxn ang="0">
                <a:pos x="411" y="497"/>
              </a:cxn>
              <a:cxn ang="0">
                <a:pos x="379" y="490"/>
              </a:cxn>
              <a:cxn ang="0">
                <a:pos x="346" y="480"/>
              </a:cxn>
              <a:cxn ang="0">
                <a:pos x="312" y="466"/>
              </a:cxn>
              <a:cxn ang="0">
                <a:pos x="278" y="450"/>
              </a:cxn>
              <a:cxn ang="0">
                <a:pos x="245" y="429"/>
              </a:cxn>
              <a:cxn ang="0">
                <a:pos x="211" y="404"/>
              </a:cxn>
              <a:cxn ang="0">
                <a:pos x="180" y="375"/>
              </a:cxn>
              <a:cxn ang="0">
                <a:pos x="124" y="310"/>
              </a:cxn>
              <a:cxn ang="0">
                <a:pos x="80" y="246"/>
              </a:cxn>
              <a:cxn ang="0">
                <a:pos x="49" y="182"/>
              </a:cxn>
              <a:cxn ang="0">
                <a:pos x="26" y="125"/>
              </a:cxn>
              <a:cxn ang="0">
                <a:pos x="12" y="75"/>
              </a:cxn>
              <a:cxn ang="0">
                <a:pos x="4" y="35"/>
              </a:cxn>
              <a:cxn ang="0">
                <a:pos x="1" y="9"/>
              </a:cxn>
              <a:cxn ang="0">
                <a:pos x="0" y="0"/>
              </a:cxn>
              <a:cxn ang="0">
                <a:pos x="0" y="0"/>
              </a:cxn>
            </a:cxnLst>
            <a:rect l="0" t="0" r="r" b="b"/>
            <a:pathLst>
              <a:path w="579" h="507">
                <a:moveTo>
                  <a:pt x="0" y="0"/>
                </a:moveTo>
                <a:lnTo>
                  <a:pt x="579" y="504"/>
                </a:lnTo>
                <a:lnTo>
                  <a:pt x="577" y="504"/>
                </a:lnTo>
                <a:lnTo>
                  <a:pt x="569" y="505"/>
                </a:lnTo>
                <a:lnTo>
                  <a:pt x="556" y="506"/>
                </a:lnTo>
                <a:lnTo>
                  <a:pt x="540" y="507"/>
                </a:lnTo>
                <a:lnTo>
                  <a:pt x="520" y="507"/>
                </a:lnTo>
                <a:lnTo>
                  <a:pt x="496" y="507"/>
                </a:lnTo>
                <a:lnTo>
                  <a:pt x="470" y="506"/>
                </a:lnTo>
                <a:lnTo>
                  <a:pt x="442" y="503"/>
                </a:lnTo>
                <a:lnTo>
                  <a:pt x="411" y="497"/>
                </a:lnTo>
                <a:lnTo>
                  <a:pt x="379" y="490"/>
                </a:lnTo>
                <a:lnTo>
                  <a:pt x="346" y="480"/>
                </a:lnTo>
                <a:lnTo>
                  <a:pt x="312" y="466"/>
                </a:lnTo>
                <a:lnTo>
                  <a:pt x="278" y="450"/>
                </a:lnTo>
                <a:lnTo>
                  <a:pt x="245" y="429"/>
                </a:lnTo>
                <a:lnTo>
                  <a:pt x="211" y="404"/>
                </a:lnTo>
                <a:lnTo>
                  <a:pt x="180" y="375"/>
                </a:lnTo>
                <a:lnTo>
                  <a:pt x="124" y="310"/>
                </a:lnTo>
                <a:lnTo>
                  <a:pt x="80" y="246"/>
                </a:lnTo>
                <a:lnTo>
                  <a:pt x="49" y="182"/>
                </a:lnTo>
                <a:lnTo>
                  <a:pt x="26" y="125"/>
                </a:lnTo>
                <a:lnTo>
                  <a:pt x="12" y="75"/>
                </a:lnTo>
                <a:lnTo>
                  <a:pt x="4" y="35"/>
                </a:lnTo>
                <a:lnTo>
                  <a:pt x="1" y="9"/>
                </a:lnTo>
                <a:lnTo>
                  <a:pt x="0" y="0"/>
                </a:lnTo>
                <a:lnTo>
                  <a:pt x="0" y="0"/>
                </a:lnTo>
                <a:close/>
              </a:path>
            </a:pathLst>
          </a:custGeom>
          <a:solidFill>
            <a:srgbClr val="00646E"/>
          </a:solidFill>
          <a:ln w="9525">
            <a:noFill/>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18" name="Freeform 1154">
            <a:extLst>
              <a:ext uri="{FF2B5EF4-FFF2-40B4-BE49-F238E27FC236}">
                <a16:creationId xmlns:a16="http://schemas.microsoft.com/office/drawing/2014/main" id="{E8D119DC-6A06-4339-BA58-FE7E10A000D9}"/>
              </a:ext>
            </a:extLst>
          </p:cNvPr>
          <p:cNvSpPr>
            <a:spLocks noChangeAspect="1"/>
          </p:cNvSpPr>
          <p:nvPr/>
        </p:nvSpPr>
        <p:spPr bwMode="auto">
          <a:xfrm>
            <a:off x="8192789" y="2986221"/>
            <a:ext cx="406574" cy="345972"/>
          </a:xfrm>
          <a:custGeom>
            <a:avLst/>
            <a:gdLst/>
            <a:ahLst/>
            <a:cxnLst>
              <a:cxn ang="0">
                <a:pos x="650" y="334"/>
              </a:cxn>
              <a:cxn ang="0">
                <a:pos x="627" y="314"/>
              </a:cxn>
              <a:cxn ang="0">
                <a:pos x="613" y="304"/>
              </a:cxn>
              <a:cxn ang="0">
                <a:pos x="640" y="256"/>
              </a:cxn>
              <a:cxn ang="0">
                <a:pos x="683" y="194"/>
              </a:cxn>
              <a:cxn ang="0">
                <a:pos x="732" y="133"/>
              </a:cxn>
              <a:cxn ang="0">
                <a:pos x="774" y="84"/>
              </a:cxn>
              <a:cxn ang="0">
                <a:pos x="799" y="57"/>
              </a:cxn>
              <a:cxn ang="0">
                <a:pos x="681" y="18"/>
              </a:cxn>
              <a:cxn ang="0">
                <a:pos x="529" y="0"/>
              </a:cxn>
              <a:cxn ang="0">
                <a:pos x="402" y="20"/>
              </a:cxn>
              <a:cxn ang="0">
                <a:pos x="295" y="75"/>
              </a:cxn>
              <a:cxn ang="0">
                <a:pos x="197" y="158"/>
              </a:cxn>
              <a:cxn ang="0">
                <a:pos x="78" y="309"/>
              </a:cxn>
              <a:cxn ang="0">
                <a:pos x="0" y="614"/>
              </a:cxn>
              <a:cxn ang="0">
                <a:pos x="35" y="986"/>
              </a:cxn>
              <a:cxn ang="0">
                <a:pos x="107" y="1238"/>
              </a:cxn>
              <a:cxn ang="0">
                <a:pos x="200" y="1382"/>
              </a:cxn>
              <a:cxn ang="0">
                <a:pos x="309" y="1485"/>
              </a:cxn>
              <a:cxn ang="0">
                <a:pos x="415" y="1553"/>
              </a:cxn>
              <a:cxn ang="0">
                <a:pos x="499" y="1590"/>
              </a:cxn>
              <a:cxn ang="0">
                <a:pos x="545" y="1600"/>
              </a:cxn>
              <a:cxn ang="0">
                <a:pos x="592" y="1601"/>
              </a:cxn>
              <a:cxn ang="0">
                <a:pos x="649" y="1598"/>
              </a:cxn>
              <a:cxn ang="0">
                <a:pos x="708" y="1591"/>
              </a:cxn>
              <a:cxn ang="0">
                <a:pos x="762" y="1584"/>
              </a:cxn>
              <a:cxn ang="0">
                <a:pos x="804" y="1577"/>
              </a:cxn>
              <a:cxn ang="0">
                <a:pos x="867" y="1580"/>
              </a:cxn>
              <a:cxn ang="0">
                <a:pos x="917" y="1602"/>
              </a:cxn>
              <a:cxn ang="0">
                <a:pos x="959" y="1623"/>
              </a:cxn>
              <a:cxn ang="0">
                <a:pos x="1007" y="1633"/>
              </a:cxn>
              <a:cxn ang="0">
                <a:pos x="1080" y="1638"/>
              </a:cxn>
              <a:cxn ang="0">
                <a:pos x="1168" y="1637"/>
              </a:cxn>
              <a:cxn ang="0">
                <a:pos x="1265" y="1625"/>
              </a:cxn>
              <a:cxn ang="0">
                <a:pos x="1362" y="1605"/>
              </a:cxn>
              <a:cxn ang="0">
                <a:pos x="1455" y="1563"/>
              </a:cxn>
              <a:cxn ang="0">
                <a:pos x="1541" y="1497"/>
              </a:cxn>
              <a:cxn ang="0">
                <a:pos x="1618" y="1417"/>
              </a:cxn>
              <a:cxn ang="0">
                <a:pos x="1682" y="1334"/>
              </a:cxn>
              <a:cxn ang="0">
                <a:pos x="1732" y="1257"/>
              </a:cxn>
              <a:cxn ang="0">
                <a:pos x="1789" y="1121"/>
              </a:cxn>
              <a:cxn ang="0">
                <a:pos x="1833" y="921"/>
              </a:cxn>
              <a:cxn ang="0">
                <a:pos x="1848" y="821"/>
              </a:cxn>
              <a:cxn ang="0">
                <a:pos x="1848" y="691"/>
              </a:cxn>
              <a:cxn ang="0">
                <a:pos x="1826" y="561"/>
              </a:cxn>
              <a:cxn ang="0">
                <a:pos x="1787" y="439"/>
              </a:cxn>
              <a:cxn ang="0">
                <a:pos x="1736" y="334"/>
              </a:cxn>
              <a:cxn ang="0">
                <a:pos x="1679" y="252"/>
              </a:cxn>
              <a:cxn ang="0">
                <a:pos x="1618" y="194"/>
              </a:cxn>
              <a:cxn ang="0">
                <a:pos x="1547" y="143"/>
              </a:cxn>
              <a:cxn ang="0">
                <a:pos x="1462" y="97"/>
              </a:cxn>
              <a:cxn ang="0">
                <a:pos x="1359" y="62"/>
              </a:cxn>
              <a:cxn ang="0">
                <a:pos x="1229" y="41"/>
              </a:cxn>
              <a:cxn ang="0">
                <a:pos x="1074" y="40"/>
              </a:cxn>
              <a:cxn ang="0">
                <a:pos x="931" y="85"/>
              </a:cxn>
              <a:cxn ang="0">
                <a:pos x="817" y="162"/>
              </a:cxn>
              <a:cxn ang="0">
                <a:pos x="731" y="249"/>
              </a:cxn>
              <a:cxn ang="0">
                <a:pos x="678" y="317"/>
              </a:cxn>
              <a:cxn ang="0">
                <a:pos x="659" y="343"/>
              </a:cxn>
            </a:cxnLst>
            <a:rect l="0" t="0" r="r" b="b"/>
            <a:pathLst>
              <a:path w="1850" h="1638">
                <a:moveTo>
                  <a:pt x="659" y="343"/>
                </a:moveTo>
                <a:lnTo>
                  <a:pt x="656" y="340"/>
                </a:lnTo>
                <a:lnTo>
                  <a:pt x="650" y="334"/>
                </a:lnTo>
                <a:lnTo>
                  <a:pt x="643" y="328"/>
                </a:lnTo>
                <a:lnTo>
                  <a:pt x="635" y="321"/>
                </a:lnTo>
                <a:lnTo>
                  <a:pt x="627" y="314"/>
                </a:lnTo>
                <a:lnTo>
                  <a:pt x="620" y="309"/>
                </a:lnTo>
                <a:lnTo>
                  <a:pt x="615" y="305"/>
                </a:lnTo>
                <a:lnTo>
                  <a:pt x="613" y="304"/>
                </a:lnTo>
                <a:lnTo>
                  <a:pt x="619" y="290"/>
                </a:lnTo>
                <a:lnTo>
                  <a:pt x="628" y="273"/>
                </a:lnTo>
                <a:lnTo>
                  <a:pt x="640" y="256"/>
                </a:lnTo>
                <a:lnTo>
                  <a:pt x="652" y="236"/>
                </a:lnTo>
                <a:lnTo>
                  <a:pt x="667" y="215"/>
                </a:lnTo>
                <a:lnTo>
                  <a:pt x="683" y="194"/>
                </a:lnTo>
                <a:lnTo>
                  <a:pt x="700" y="174"/>
                </a:lnTo>
                <a:lnTo>
                  <a:pt x="716" y="153"/>
                </a:lnTo>
                <a:lnTo>
                  <a:pt x="732" y="133"/>
                </a:lnTo>
                <a:lnTo>
                  <a:pt x="748" y="116"/>
                </a:lnTo>
                <a:lnTo>
                  <a:pt x="762" y="99"/>
                </a:lnTo>
                <a:lnTo>
                  <a:pt x="774" y="84"/>
                </a:lnTo>
                <a:lnTo>
                  <a:pt x="786" y="72"/>
                </a:lnTo>
                <a:lnTo>
                  <a:pt x="794" y="63"/>
                </a:lnTo>
                <a:lnTo>
                  <a:pt x="799" y="57"/>
                </a:lnTo>
                <a:lnTo>
                  <a:pt x="801" y="55"/>
                </a:lnTo>
                <a:lnTo>
                  <a:pt x="739" y="34"/>
                </a:lnTo>
                <a:lnTo>
                  <a:pt x="681" y="18"/>
                </a:lnTo>
                <a:lnTo>
                  <a:pt x="627" y="8"/>
                </a:lnTo>
                <a:lnTo>
                  <a:pt x="576" y="2"/>
                </a:lnTo>
                <a:lnTo>
                  <a:pt x="529" y="0"/>
                </a:lnTo>
                <a:lnTo>
                  <a:pt x="484" y="3"/>
                </a:lnTo>
                <a:lnTo>
                  <a:pt x="443" y="10"/>
                </a:lnTo>
                <a:lnTo>
                  <a:pt x="402" y="20"/>
                </a:lnTo>
                <a:lnTo>
                  <a:pt x="366" y="35"/>
                </a:lnTo>
                <a:lnTo>
                  <a:pt x="329" y="54"/>
                </a:lnTo>
                <a:lnTo>
                  <a:pt x="295" y="75"/>
                </a:lnTo>
                <a:lnTo>
                  <a:pt x="262" y="100"/>
                </a:lnTo>
                <a:lnTo>
                  <a:pt x="230" y="128"/>
                </a:lnTo>
                <a:lnTo>
                  <a:pt x="197" y="158"/>
                </a:lnTo>
                <a:lnTo>
                  <a:pt x="165" y="191"/>
                </a:lnTo>
                <a:lnTo>
                  <a:pt x="134" y="227"/>
                </a:lnTo>
                <a:lnTo>
                  <a:pt x="78" y="309"/>
                </a:lnTo>
                <a:lnTo>
                  <a:pt x="37" y="401"/>
                </a:lnTo>
                <a:lnTo>
                  <a:pt x="12" y="503"/>
                </a:lnTo>
                <a:lnTo>
                  <a:pt x="0" y="614"/>
                </a:lnTo>
                <a:lnTo>
                  <a:pt x="1" y="732"/>
                </a:lnTo>
                <a:lnTo>
                  <a:pt x="13" y="856"/>
                </a:lnTo>
                <a:lnTo>
                  <a:pt x="35" y="986"/>
                </a:lnTo>
                <a:lnTo>
                  <a:pt x="65" y="1118"/>
                </a:lnTo>
                <a:lnTo>
                  <a:pt x="83" y="1181"/>
                </a:lnTo>
                <a:lnTo>
                  <a:pt x="107" y="1238"/>
                </a:lnTo>
                <a:lnTo>
                  <a:pt x="135" y="1291"/>
                </a:lnTo>
                <a:lnTo>
                  <a:pt x="166" y="1338"/>
                </a:lnTo>
                <a:lnTo>
                  <a:pt x="200" y="1382"/>
                </a:lnTo>
                <a:lnTo>
                  <a:pt x="235" y="1420"/>
                </a:lnTo>
                <a:lnTo>
                  <a:pt x="272" y="1455"/>
                </a:lnTo>
                <a:lnTo>
                  <a:pt x="309" y="1485"/>
                </a:lnTo>
                <a:lnTo>
                  <a:pt x="346" y="1511"/>
                </a:lnTo>
                <a:lnTo>
                  <a:pt x="382" y="1533"/>
                </a:lnTo>
                <a:lnTo>
                  <a:pt x="415" y="1553"/>
                </a:lnTo>
                <a:lnTo>
                  <a:pt x="447" y="1568"/>
                </a:lnTo>
                <a:lnTo>
                  <a:pt x="475" y="1580"/>
                </a:lnTo>
                <a:lnTo>
                  <a:pt x="499" y="1590"/>
                </a:lnTo>
                <a:lnTo>
                  <a:pt x="519" y="1595"/>
                </a:lnTo>
                <a:lnTo>
                  <a:pt x="533" y="1599"/>
                </a:lnTo>
                <a:lnTo>
                  <a:pt x="545" y="1600"/>
                </a:lnTo>
                <a:lnTo>
                  <a:pt x="559" y="1601"/>
                </a:lnTo>
                <a:lnTo>
                  <a:pt x="575" y="1601"/>
                </a:lnTo>
                <a:lnTo>
                  <a:pt x="592" y="1601"/>
                </a:lnTo>
                <a:lnTo>
                  <a:pt x="610" y="1600"/>
                </a:lnTo>
                <a:lnTo>
                  <a:pt x="629" y="1599"/>
                </a:lnTo>
                <a:lnTo>
                  <a:pt x="649" y="1598"/>
                </a:lnTo>
                <a:lnTo>
                  <a:pt x="668" y="1595"/>
                </a:lnTo>
                <a:lnTo>
                  <a:pt x="688" y="1593"/>
                </a:lnTo>
                <a:lnTo>
                  <a:pt x="708" y="1591"/>
                </a:lnTo>
                <a:lnTo>
                  <a:pt x="726" y="1588"/>
                </a:lnTo>
                <a:lnTo>
                  <a:pt x="745" y="1586"/>
                </a:lnTo>
                <a:lnTo>
                  <a:pt x="762" y="1584"/>
                </a:lnTo>
                <a:lnTo>
                  <a:pt x="778" y="1582"/>
                </a:lnTo>
                <a:lnTo>
                  <a:pt x="792" y="1579"/>
                </a:lnTo>
                <a:lnTo>
                  <a:pt x="804" y="1577"/>
                </a:lnTo>
                <a:lnTo>
                  <a:pt x="826" y="1575"/>
                </a:lnTo>
                <a:lnTo>
                  <a:pt x="847" y="1576"/>
                </a:lnTo>
                <a:lnTo>
                  <a:pt x="867" y="1580"/>
                </a:lnTo>
                <a:lnTo>
                  <a:pt x="885" y="1586"/>
                </a:lnTo>
                <a:lnTo>
                  <a:pt x="901" y="1594"/>
                </a:lnTo>
                <a:lnTo>
                  <a:pt x="917" y="1602"/>
                </a:lnTo>
                <a:lnTo>
                  <a:pt x="933" y="1612"/>
                </a:lnTo>
                <a:lnTo>
                  <a:pt x="948" y="1620"/>
                </a:lnTo>
                <a:lnTo>
                  <a:pt x="959" y="1623"/>
                </a:lnTo>
                <a:lnTo>
                  <a:pt x="971" y="1628"/>
                </a:lnTo>
                <a:lnTo>
                  <a:pt x="988" y="1630"/>
                </a:lnTo>
                <a:lnTo>
                  <a:pt x="1007" y="1633"/>
                </a:lnTo>
                <a:lnTo>
                  <a:pt x="1029" y="1636"/>
                </a:lnTo>
                <a:lnTo>
                  <a:pt x="1053" y="1637"/>
                </a:lnTo>
                <a:lnTo>
                  <a:pt x="1080" y="1638"/>
                </a:lnTo>
                <a:lnTo>
                  <a:pt x="1109" y="1638"/>
                </a:lnTo>
                <a:lnTo>
                  <a:pt x="1137" y="1638"/>
                </a:lnTo>
                <a:lnTo>
                  <a:pt x="1168" y="1637"/>
                </a:lnTo>
                <a:lnTo>
                  <a:pt x="1200" y="1633"/>
                </a:lnTo>
                <a:lnTo>
                  <a:pt x="1233" y="1630"/>
                </a:lnTo>
                <a:lnTo>
                  <a:pt x="1265" y="1625"/>
                </a:lnTo>
                <a:lnTo>
                  <a:pt x="1297" y="1620"/>
                </a:lnTo>
                <a:lnTo>
                  <a:pt x="1330" y="1613"/>
                </a:lnTo>
                <a:lnTo>
                  <a:pt x="1362" y="1605"/>
                </a:lnTo>
                <a:lnTo>
                  <a:pt x="1394" y="1594"/>
                </a:lnTo>
                <a:lnTo>
                  <a:pt x="1424" y="1580"/>
                </a:lnTo>
                <a:lnTo>
                  <a:pt x="1455" y="1563"/>
                </a:lnTo>
                <a:lnTo>
                  <a:pt x="1484" y="1544"/>
                </a:lnTo>
                <a:lnTo>
                  <a:pt x="1513" y="1522"/>
                </a:lnTo>
                <a:lnTo>
                  <a:pt x="1541" y="1497"/>
                </a:lnTo>
                <a:lnTo>
                  <a:pt x="1567" y="1472"/>
                </a:lnTo>
                <a:lnTo>
                  <a:pt x="1594" y="1444"/>
                </a:lnTo>
                <a:lnTo>
                  <a:pt x="1618" y="1417"/>
                </a:lnTo>
                <a:lnTo>
                  <a:pt x="1641" y="1389"/>
                </a:lnTo>
                <a:lnTo>
                  <a:pt x="1661" y="1362"/>
                </a:lnTo>
                <a:lnTo>
                  <a:pt x="1682" y="1334"/>
                </a:lnTo>
                <a:lnTo>
                  <a:pt x="1701" y="1306"/>
                </a:lnTo>
                <a:lnTo>
                  <a:pt x="1717" y="1281"/>
                </a:lnTo>
                <a:lnTo>
                  <a:pt x="1732" y="1257"/>
                </a:lnTo>
                <a:lnTo>
                  <a:pt x="1746" y="1234"/>
                </a:lnTo>
                <a:lnTo>
                  <a:pt x="1769" y="1183"/>
                </a:lnTo>
                <a:lnTo>
                  <a:pt x="1789" y="1121"/>
                </a:lnTo>
                <a:lnTo>
                  <a:pt x="1807" y="1053"/>
                </a:lnTo>
                <a:lnTo>
                  <a:pt x="1822" y="984"/>
                </a:lnTo>
                <a:lnTo>
                  <a:pt x="1833" y="921"/>
                </a:lnTo>
                <a:lnTo>
                  <a:pt x="1841" y="870"/>
                </a:lnTo>
                <a:lnTo>
                  <a:pt x="1847" y="834"/>
                </a:lnTo>
                <a:lnTo>
                  <a:pt x="1848" y="821"/>
                </a:lnTo>
                <a:lnTo>
                  <a:pt x="1850" y="779"/>
                </a:lnTo>
                <a:lnTo>
                  <a:pt x="1850" y="735"/>
                </a:lnTo>
                <a:lnTo>
                  <a:pt x="1848" y="691"/>
                </a:lnTo>
                <a:lnTo>
                  <a:pt x="1842" y="647"/>
                </a:lnTo>
                <a:lnTo>
                  <a:pt x="1835" y="603"/>
                </a:lnTo>
                <a:lnTo>
                  <a:pt x="1826" y="561"/>
                </a:lnTo>
                <a:lnTo>
                  <a:pt x="1815" y="519"/>
                </a:lnTo>
                <a:lnTo>
                  <a:pt x="1802" y="478"/>
                </a:lnTo>
                <a:lnTo>
                  <a:pt x="1787" y="439"/>
                </a:lnTo>
                <a:lnTo>
                  <a:pt x="1771" y="402"/>
                </a:lnTo>
                <a:lnTo>
                  <a:pt x="1755" y="366"/>
                </a:lnTo>
                <a:lnTo>
                  <a:pt x="1736" y="334"/>
                </a:lnTo>
                <a:lnTo>
                  <a:pt x="1718" y="304"/>
                </a:lnTo>
                <a:lnTo>
                  <a:pt x="1698" y="276"/>
                </a:lnTo>
                <a:lnTo>
                  <a:pt x="1679" y="252"/>
                </a:lnTo>
                <a:lnTo>
                  <a:pt x="1659" y="231"/>
                </a:lnTo>
                <a:lnTo>
                  <a:pt x="1638" y="213"/>
                </a:lnTo>
                <a:lnTo>
                  <a:pt x="1618" y="194"/>
                </a:lnTo>
                <a:lnTo>
                  <a:pt x="1596" y="176"/>
                </a:lnTo>
                <a:lnTo>
                  <a:pt x="1572" y="159"/>
                </a:lnTo>
                <a:lnTo>
                  <a:pt x="1547" y="143"/>
                </a:lnTo>
                <a:lnTo>
                  <a:pt x="1521" y="126"/>
                </a:lnTo>
                <a:lnTo>
                  <a:pt x="1493" y="111"/>
                </a:lnTo>
                <a:lnTo>
                  <a:pt x="1462" y="97"/>
                </a:lnTo>
                <a:lnTo>
                  <a:pt x="1430" y="84"/>
                </a:lnTo>
                <a:lnTo>
                  <a:pt x="1395" y="72"/>
                </a:lnTo>
                <a:lnTo>
                  <a:pt x="1359" y="62"/>
                </a:lnTo>
                <a:lnTo>
                  <a:pt x="1318" y="53"/>
                </a:lnTo>
                <a:lnTo>
                  <a:pt x="1276" y="46"/>
                </a:lnTo>
                <a:lnTo>
                  <a:pt x="1229" y="41"/>
                </a:lnTo>
                <a:lnTo>
                  <a:pt x="1180" y="38"/>
                </a:lnTo>
                <a:lnTo>
                  <a:pt x="1127" y="37"/>
                </a:lnTo>
                <a:lnTo>
                  <a:pt x="1074" y="40"/>
                </a:lnTo>
                <a:lnTo>
                  <a:pt x="1023" y="50"/>
                </a:lnTo>
                <a:lnTo>
                  <a:pt x="976" y="65"/>
                </a:lnTo>
                <a:lnTo>
                  <a:pt x="931" y="85"/>
                </a:lnTo>
                <a:lnTo>
                  <a:pt x="890" y="108"/>
                </a:lnTo>
                <a:lnTo>
                  <a:pt x="852" y="135"/>
                </a:lnTo>
                <a:lnTo>
                  <a:pt x="817" y="162"/>
                </a:lnTo>
                <a:lnTo>
                  <a:pt x="785" y="191"/>
                </a:lnTo>
                <a:lnTo>
                  <a:pt x="756" y="220"/>
                </a:lnTo>
                <a:lnTo>
                  <a:pt x="731" y="249"/>
                </a:lnTo>
                <a:lnTo>
                  <a:pt x="710" y="274"/>
                </a:lnTo>
                <a:lnTo>
                  <a:pt x="692" y="297"/>
                </a:lnTo>
                <a:lnTo>
                  <a:pt x="678" y="317"/>
                </a:lnTo>
                <a:lnTo>
                  <a:pt x="667" y="332"/>
                </a:lnTo>
                <a:lnTo>
                  <a:pt x="662" y="341"/>
                </a:lnTo>
                <a:lnTo>
                  <a:pt x="659" y="343"/>
                </a:lnTo>
                <a:close/>
              </a:path>
            </a:pathLst>
          </a:custGeom>
          <a:solidFill>
            <a:srgbClr val="00646E"/>
          </a:solidFill>
          <a:ln w="9525">
            <a:noFill/>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19" name="Rechteck 1126">
            <a:extLst>
              <a:ext uri="{FF2B5EF4-FFF2-40B4-BE49-F238E27FC236}">
                <a16:creationId xmlns:a16="http://schemas.microsoft.com/office/drawing/2014/main" id="{7E9F87C9-C794-4328-A86B-3C44C0B8794F}"/>
              </a:ext>
            </a:extLst>
          </p:cNvPr>
          <p:cNvSpPr/>
          <p:nvPr/>
        </p:nvSpPr>
        <p:spPr>
          <a:xfrm>
            <a:off x="8518941" y="3418721"/>
            <a:ext cx="3004328" cy="103027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Resilient, limited impact except restaurant / bar-related</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relatively stable given overall economy</a:t>
            </a:r>
          </a:p>
        </p:txBody>
      </p:sp>
      <p:sp>
        <p:nvSpPr>
          <p:cNvPr id="24" name="Rectangle 116">
            <a:extLst>
              <a:ext uri="{FF2B5EF4-FFF2-40B4-BE49-F238E27FC236}">
                <a16:creationId xmlns:a16="http://schemas.microsoft.com/office/drawing/2014/main" id="{83B09E93-555E-42C0-8DF0-1585316DB3A9}"/>
              </a:ext>
            </a:extLst>
          </p:cNvPr>
          <p:cNvSpPr txBox="1">
            <a:spLocks noChangeArrowheads="1"/>
          </p:cNvSpPr>
          <p:nvPr/>
        </p:nvSpPr>
        <p:spPr bwMode="auto">
          <a:xfrm>
            <a:off x="835899" y="2857594"/>
            <a:ext cx="3004329" cy="469691"/>
          </a:xfrm>
          <a:prstGeom prst="rect">
            <a:avLst/>
          </a:prstGeom>
          <a:solidFill>
            <a:srgbClr val="A84954"/>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Oil &amp; Gas</a:t>
            </a:r>
            <a:endParaRPr lang="en-US" sz="1400" dirty="0">
              <a:solidFill>
                <a:srgbClr val="FFFFFF"/>
              </a:solidFill>
              <a:latin typeface="Arial" pitchFamily="34" charset="0"/>
              <a:ea typeface="ＭＳ Ｐゴシック" charset="-128"/>
              <a:cs typeface="Arial" pitchFamily="34" charset="0"/>
            </a:endParaRPr>
          </a:p>
        </p:txBody>
      </p:sp>
      <p:sp>
        <p:nvSpPr>
          <p:cNvPr id="25" name="Ellipse 1094">
            <a:extLst>
              <a:ext uri="{FF2B5EF4-FFF2-40B4-BE49-F238E27FC236}">
                <a16:creationId xmlns:a16="http://schemas.microsoft.com/office/drawing/2014/main" id="{1092F792-1DDD-4C37-A47A-84ECFBA19570}"/>
              </a:ext>
            </a:extLst>
          </p:cNvPr>
          <p:cNvSpPr/>
          <p:nvPr/>
        </p:nvSpPr>
        <p:spPr bwMode="auto">
          <a:xfrm>
            <a:off x="410400" y="2750500"/>
            <a:ext cx="683880" cy="683879"/>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26" name="Freeform 637">
            <a:extLst>
              <a:ext uri="{FF2B5EF4-FFF2-40B4-BE49-F238E27FC236}">
                <a16:creationId xmlns:a16="http://schemas.microsoft.com/office/drawing/2014/main" id="{53BC3B7B-0656-4922-B160-F4640CD37C9F}"/>
              </a:ext>
            </a:extLst>
          </p:cNvPr>
          <p:cNvSpPr>
            <a:spLocks noChangeAspect="1" noEditPoints="1"/>
          </p:cNvSpPr>
          <p:nvPr>
            <p:custDataLst>
              <p:tags r:id="rId1"/>
            </p:custDataLst>
          </p:nvPr>
        </p:nvSpPr>
        <p:spPr bwMode="auto">
          <a:xfrm>
            <a:off x="499937" y="2891261"/>
            <a:ext cx="504805" cy="402357"/>
          </a:xfrm>
          <a:custGeom>
            <a:avLst/>
            <a:gdLst/>
            <a:ahLst/>
            <a:cxnLst>
              <a:cxn ang="0">
                <a:pos x="121" y="65"/>
              </a:cxn>
              <a:cxn ang="0">
                <a:pos x="126" y="12"/>
              </a:cxn>
              <a:cxn ang="0">
                <a:pos x="53" y="26"/>
              </a:cxn>
              <a:cxn ang="0">
                <a:pos x="22" y="38"/>
              </a:cxn>
              <a:cxn ang="0">
                <a:pos x="5" y="36"/>
              </a:cxn>
              <a:cxn ang="0">
                <a:pos x="4" y="39"/>
              </a:cxn>
              <a:cxn ang="0">
                <a:pos x="0" y="116"/>
              </a:cxn>
              <a:cxn ang="0">
                <a:pos x="0" y="132"/>
              </a:cxn>
              <a:cxn ang="0">
                <a:pos x="6" y="134"/>
              </a:cxn>
              <a:cxn ang="0">
                <a:pos x="13" y="132"/>
              </a:cxn>
              <a:cxn ang="0">
                <a:pos x="13" y="116"/>
              </a:cxn>
              <a:cxn ang="0">
                <a:pos x="9" y="56"/>
              </a:cxn>
              <a:cxn ang="0">
                <a:pos x="34" y="86"/>
              </a:cxn>
              <a:cxn ang="0">
                <a:pos x="49" y="41"/>
              </a:cxn>
              <a:cxn ang="0">
                <a:pos x="34" y="134"/>
              </a:cxn>
              <a:cxn ang="0">
                <a:pos x="43" y="111"/>
              </a:cxn>
              <a:cxn ang="0">
                <a:pos x="75" y="109"/>
              </a:cxn>
              <a:cxn ang="0">
                <a:pos x="84" y="134"/>
              </a:cxn>
              <a:cxn ang="0">
                <a:pos x="68" y="34"/>
              </a:cxn>
              <a:cxn ang="0">
                <a:pos x="110" y="66"/>
              </a:cxn>
              <a:cxn ang="0">
                <a:pos x="104" y="91"/>
              </a:cxn>
              <a:cxn ang="0">
                <a:pos x="99" y="134"/>
              </a:cxn>
              <a:cxn ang="0">
                <a:pos x="99" y="134"/>
              </a:cxn>
              <a:cxn ang="0">
                <a:pos x="116" y="136"/>
              </a:cxn>
              <a:cxn ang="0">
                <a:pos x="134" y="134"/>
              </a:cxn>
              <a:cxn ang="0">
                <a:pos x="134" y="134"/>
              </a:cxn>
              <a:cxn ang="0">
                <a:pos x="129" y="91"/>
              </a:cxn>
              <a:cxn ang="0">
                <a:pos x="51" y="69"/>
              </a:cxn>
              <a:cxn ang="0">
                <a:pos x="49" y="81"/>
              </a:cxn>
              <a:cxn ang="0">
                <a:pos x="59" y="76"/>
              </a:cxn>
              <a:cxn ang="0">
                <a:pos x="48" y="84"/>
              </a:cxn>
              <a:cxn ang="0">
                <a:pos x="44" y="107"/>
              </a:cxn>
              <a:cxn ang="0">
                <a:pos x="58" y="96"/>
              </a:cxn>
              <a:cxn ang="0">
                <a:pos x="50" y="86"/>
              </a:cxn>
              <a:cxn ang="0">
                <a:pos x="60" y="94"/>
              </a:cxn>
              <a:cxn ang="0">
                <a:pos x="71" y="89"/>
              </a:cxn>
              <a:cxn ang="0">
                <a:pos x="62" y="96"/>
              </a:cxn>
              <a:cxn ang="0">
                <a:pos x="61" y="74"/>
              </a:cxn>
              <a:cxn ang="0">
                <a:pos x="69" y="81"/>
              </a:cxn>
              <a:cxn ang="0">
                <a:pos x="59" y="73"/>
              </a:cxn>
              <a:cxn ang="0">
                <a:pos x="65" y="68"/>
              </a:cxn>
              <a:cxn ang="0">
                <a:pos x="60" y="97"/>
              </a:cxn>
              <a:cxn ang="0">
                <a:pos x="48" y="107"/>
              </a:cxn>
              <a:cxn ang="0">
                <a:pos x="66" y="65"/>
              </a:cxn>
              <a:cxn ang="0">
                <a:pos x="57" y="38"/>
              </a:cxn>
              <a:cxn ang="0">
                <a:pos x="66" y="65"/>
              </a:cxn>
            </a:cxnLst>
            <a:rect l="0" t="0" r="r" b="b"/>
            <a:pathLst>
              <a:path w="144" h="136">
                <a:moveTo>
                  <a:pt x="144" y="82"/>
                </a:moveTo>
                <a:cubicBezTo>
                  <a:pt x="141" y="74"/>
                  <a:pt x="128" y="68"/>
                  <a:pt x="121" y="65"/>
                </a:cubicBezTo>
                <a:cubicBezTo>
                  <a:pt x="121" y="14"/>
                  <a:pt x="121" y="14"/>
                  <a:pt x="121" y="14"/>
                </a:cubicBezTo>
                <a:cubicBezTo>
                  <a:pt x="126" y="12"/>
                  <a:pt x="126" y="12"/>
                  <a:pt x="126" y="12"/>
                </a:cubicBezTo>
                <a:cubicBezTo>
                  <a:pt x="122" y="0"/>
                  <a:pt x="122" y="0"/>
                  <a:pt x="122" y="0"/>
                </a:cubicBezTo>
                <a:cubicBezTo>
                  <a:pt x="53" y="26"/>
                  <a:pt x="53" y="26"/>
                  <a:pt x="53" y="26"/>
                </a:cubicBezTo>
                <a:cubicBezTo>
                  <a:pt x="53" y="26"/>
                  <a:pt x="53" y="26"/>
                  <a:pt x="53" y="26"/>
                </a:cubicBezTo>
                <a:cubicBezTo>
                  <a:pt x="22" y="38"/>
                  <a:pt x="22" y="38"/>
                  <a:pt x="22" y="38"/>
                </a:cubicBezTo>
                <a:cubicBezTo>
                  <a:pt x="21" y="38"/>
                  <a:pt x="21" y="37"/>
                  <a:pt x="21" y="37"/>
                </a:cubicBezTo>
                <a:cubicBezTo>
                  <a:pt x="21" y="37"/>
                  <a:pt x="11" y="30"/>
                  <a:pt x="5" y="36"/>
                </a:cubicBezTo>
                <a:cubicBezTo>
                  <a:pt x="4" y="36"/>
                  <a:pt x="4" y="37"/>
                  <a:pt x="4" y="39"/>
                </a:cubicBezTo>
                <a:cubicBezTo>
                  <a:pt x="4" y="39"/>
                  <a:pt x="4" y="39"/>
                  <a:pt x="4" y="39"/>
                </a:cubicBezTo>
                <a:cubicBezTo>
                  <a:pt x="4" y="115"/>
                  <a:pt x="4" y="115"/>
                  <a:pt x="4" y="115"/>
                </a:cubicBezTo>
                <a:cubicBezTo>
                  <a:pt x="1" y="115"/>
                  <a:pt x="0" y="115"/>
                  <a:pt x="0" y="116"/>
                </a:cubicBezTo>
                <a:cubicBezTo>
                  <a:pt x="0" y="116"/>
                  <a:pt x="0" y="116"/>
                  <a:pt x="0" y="116"/>
                </a:cubicBezTo>
                <a:cubicBezTo>
                  <a:pt x="0" y="132"/>
                  <a:pt x="0" y="132"/>
                  <a:pt x="0" y="132"/>
                </a:cubicBezTo>
                <a:cubicBezTo>
                  <a:pt x="0" y="132"/>
                  <a:pt x="0" y="132"/>
                  <a:pt x="0" y="132"/>
                </a:cubicBezTo>
                <a:cubicBezTo>
                  <a:pt x="0" y="133"/>
                  <a:pt x="3" y="134"/>
                  <a:pt x="6" y="134"/>
                </a:cubicBezTo>
                <a:cubicBezTo>
                  <a:pt x="10" y="134"/>
                  <a:pt x="13" y="133"/>
                  <a:pt x="13" y="132"/>
                </a:cubicBezTo>
                <a:cubicBezTo>
                  <a:pt x="13" y="132"/>
                  <a:pt x="13" y="132"/>
                  <a:pt x="13" y="132"/>
                </a:cubicBezTo>
                <a:cubicBezTo>
                  <a:pt x="13" y="116"/>
                  <a:pt x="13" y="116"/>
                  <a:pt x="13" y="116"/>
                </a:cubicBezTo>
                <a:cubicBezTo>
                  <a:pt x="13" y="116"/>
                  <a:pt x="13" y="116"/>
                  <a:pt x="13" y="116"/>
                </a:cubicBezTo>
                <a:cubicBezTo>
                  <a:pt x="13" y="115"/>
                  <a:pt x="11" y="115"/>
                  <a:pt x="9" y="115"/>
                </a:cubicBezTo>
                <a:cubicBezTo>
                  <a:pt x="9" y="56"/>
                  <a:pt x="9" y="56"/>
                  <a:pt x="9" y="56"/>
                </a:cubicBezTo>
                <a:cubicBezTo>
                  <a:pt x="15" y="70"/>
                  <a:pt x="23" y="84"/>
                  <a:pt x="25" y="86"/>
                </a:cubicBezTo>
                <a:cubicBezTo>
                  <a:pt x="27" y="89"/>
                  <a:pt x="34" y="91"/>
                  <a:pt x="34" y="86"/>
                </a:cubicBezTo>
                <a:cubicBezTo>
                  <a:pt x="34" y="83"/>
                  <a:pt x="29" y="64"/>
                  <a:pt x="25" y="50"/>
                </a:cubicBezTo>
                <a:cubicBezTo>
                  <a:pt x="49" y="41"/>
                  <a:pt x="49" y="41"/>
                  <a:pt x="49" y="41"/>
                </a:cubicBezTo>
                <a:cubicBezTo>
                  <a:pt x="31" y="129"/>
                  <a:pt x="31" y="129"/>
                  <a:pt x="31" y="129"/>
                </a:cubicBezTo>
                <a:cubicBezTo>
                  <a:pt x="31" y="131"/>
                  <a:pt x="32" y="133"/>
                  <a:pt x="34" y="134"/>
                </a:cubicBezTo>
                <a:cubicBezTo>
                  <a:pt x="36" y="134"/>
                  <a:pt x="38" y="133"/>
                  <a:pt x="39" y="131"/>
                </a:cubicBezTo>
                <a:cubicBezTo>
                  <a:pt x="43" y="111"/>
                  <a:pt x="43" y="111"/>
                  <a:pt x="43" y="111"/>
                </a:cubicBezTo>
                <a:cubicBezTo>
                  <a:pt x="45" y="109"/>
                  <a:pt x="45" y="109"/>
                  <a:pt x="45" y="109"/>
                </a:cubicBezTo>
                <a:cubicBezTo>
                  <a:pt x="75" y="109"/>
                  <a:pt x="75" y="109"/>
                  <a:pt x="75" y="109"/>
                </a:cubicBezTo>
                <a:cubicBezTo>
                  <a:pt x="79" y="131"/>
                  <a:pt x="79" y="131"/>
                  <a:pt x="79" y="131"/>
                </a:cubicBezTo>
                <a:cubicBezTo>
                  <a:pt x="80" y="133"/>
                  <a:pt x="82" y="134"/>
                  <a:pt x="84" y="134"/>
                </a:cubicBezTo>
                <a:cubicBezTo>
                  <a:pt x="86" y="133"/>
                  <a:pt x="87" y="131"/>
                  <a:pt x="87" y="129"/>
                </a:cubicBezTo>
                <a:cubicBezTo>
                  <a:pt x="68" y="34"/>
                  <a:pt x="68" y="34"/>
                  <a:pt x="68" y="34"/>
                </a:cubicBezTo>
                <a:cubicBezTo>
                  <a:pt x="110" y="18"/>
                  <a:pt x="110" y="18"/>
                  <a:pt x="110" y="18"/>
                </a:cubicBezTo>
                <a:cubicBezTo>
                  <a:pt x="110" y="66"/>
                  <a:pt x="110" y="66"/>
                  <a:pt x="110" y="66"/>
                </a:cubicBezTo>
                <a:cubicBezTo>
                  <a:pt x="102" y="69"/>
                  <a:pt x="91" y="75"/>
                  <a:pt x="88" y="82"/>
                </a:cubicBezTo>
                <a:cubicBezTo>
                  <a:pt x="92" y="86"/>
                  <a:pt x="97" y="90"/>
                  <a:pt x="104" y="91"/>
                </a:cubicBezTo>
                <a:cubicBezTo>
                  <a:pt x="99" y="134"/>
                  <a:pt x="99" y="134"/>
                  <a:pt x="99" y="134"/>
                </a:cubicBezTo>
                <a:cubicBezTo>
                  <a:pt x="99" y="134"/>
                  <a:pt x="99" y="134"/>
                  <a:pt x="99" y="134"/>
                </a:cubicBezTo>
                <a:cubicBezTo>
                  <a:pt x="99" y="134"/>
                  <a:pt x="99" y="134"/>
                  <a:pt x="99" y="134"/>
                </a:cubicBezTo>
                <a:cubicBezTo>
                  <a:pt x="99" y="134"/>
                  <a:pt x="99" y="134"/>
                  <a:pt x="99" y="134"/>
                </a:cubicBezTo>
                <a:cubicBezTo>
                  <a:pt x="99" y="134"/>
                  <a:pt x="99" y="134"/>
                  <a:pt x="99" y="134"/>
                </a:cubicBezTo>
                <a:cubicBezTo>
                  <a:pt x="99" y="135"/>
                  <a:pt x="107" y="136"/>
                  <a:pt x="116" y="136"/>
                </a:cubicBezTo>
                <a:cubicBezTo>
                  <a:pt x="125" y="136"/>
                  <a:pt x="133" y="135"/>
                  <a:pt x="134" y="134"/>
                </a:cubicBezTo>
                <a:cubicBezTo>
                  <a:pt x="134" y="134"/>
                  <a:pt x="134" y="134"/>
                  <a:pt x="134" y="134"/>
                </a:cubicBezTo>
                <a:cubicBezTo>
                  <a:pt x="134" y="134"/>
                  <a:pt x="134" y="134"/>
                  <a:pt x="134" y="134"/>
                </a:cubicBezTo>
                <a:cubicBezTo>
                  <a:pt x="134" y="134"/>
                  <a:pt x="134" y="134"/>
                  <a:pt x="134" y="134"/>
                </a:cubicBezTo>
                <a:cubicBezTo>
                  <a:pt x="134" y="134"/>
                  <a:pt x="134" y="134"/>
                  <a:pt x="134" y="134"/>
                </a:cubicBezTo>
                <a:cubicBezTo>
                  <a:pt x="129" y="91"/>
                  <a:pt x="129" y="91"/>
                  <a:pt x="129" y="91"/>
                </a:cubicBezTo>
                <a:cubicBezTo>
                  <a:pt x="135" y="90"/>
                  <a:pt x="141" y="86"/>
                  <a:pt x="144" y="82"/>
                </a:cubicBezTo>
                <a:close/>
                <a:moveTo>
                  <a:pt x="51" y="69"/>
                </a:moveTo>
                <a:cubicBezTo>
                  <a:pt x="57" y="74"/>
                  <a:pt x="57" y="74"/>
                  <a:pt x="57" y="74"/>
                </a:cubicBezTo>
                <a:cubicBezTo>
                  <a:pt x="49" y="81"/>
                  <a:pt x="49" y="81"/>
                  <a:pt x="49" y="81"/>
                </a:cubicBezTo>
                <a:lnTo>
                  <a:pt x="51" y="69"/>
                </a:lnTo>
                <a:close/>
                <a:moveTo>
                  <a:pt x="59" y="76"/>
                </a:moveTo>
                <a:cubicBezTo>
                  <a:pt x="69" y="84"/>
                  <a:pt x="69" y="84"/>
                  <a:pt x="69" y="84"/>
                </a:cubicBezTo>
                <a:cubicBezTo>
                  <a:pt x="48" y="84"/>
                  <a:pt x="48" y="84"/>
                  <a:pt x="48" y="84"/>
                </a:cubicBezTo>
                <a:lnTo>
                  <a:pt x="59" y="76"/>
                </a:lnTo>
                <a:close/>
                <a:moveTo>
                  <a:pt x="44" y="107"/>
                </a:moveTo>
                <a:cubicBezTo>
                  <a:pt x="47" y="87"/>
                  <a:pt x="47" y="87"/>
                  <a:pt x="47" y="87"/>
                </a:cubicBezTo>
                <a:cubicBezTo>
                  <a:pt x="58" y="96"/>
                  <a:pt x="58" y="96"/>
                  <a:pt x="58" y="96"/>
                </a:cubicBezTo>
                <a:cubicBezTo>
                  <a:pt x="44" y="107"/>
                  <a:pt x="44" y="107"/>
                  <a:pt x="44" y="107"/>
                </a:cubicBezTo>
                <a:close/>
                <a:moveTo>
                  <a:pt x="50" y="86"/>
                </a:moveTo>
                <a:cubicBezTo>
                  <a:pt x="70" y="86"/>
                  <a:pt x="70" y="86"/>
                  <a:pt x="70" y="86"/>
                </a:cubicBezTo>
                <a:cubicBezTo>
                  <a:pt x="60" y="94"/>
                  <a:pt x="60" y="94"/>
                  <a:pt x="60" y="94"/>
                </a:cubicBezTo>
                <a:lnTo>
                  <a:pt x="50" y="86"/>
                </a:lnTo>
                <a:close/>
                <a:moveTo>
                  <a:pt x="71" y="89"/>
                </a:moveTo>
                <a:cubicBezTo>
                  <a:pt x="74" y="105"/>
                  <a:pt x="74" y="105"/>
                  <a:pt x="74" y="105"/>
                </a:cubicBezTo>
                <a:cubicBezTo>
                  <a:pt x="62" y="96"/>
                  <a:pt x="62" y="96"/>
                  <a:pt x="62" y="96"/>
                </a:cubicBezTo>
                <a:lnTo>
                  <a:pt x="71" y="89"/>
                </a:lnTo>
                <a:close/>
                <a:moveTo>
                  <a:pt x="61" y="74"/>
                </a:moveTo>
                <a:cubicBezTo>
                  <a:pt x="67" y="69"/>
                  <a:pt x="67" y="69"/>
                  <a:pt x="67" y="69"/>
                </a:cubicBezTo>
                <a:cubicBezTo>
                  <a:pt x="69" y="81"/>
                  <a:pt x="69" y="81"/>
                  <a:pt x="69" y="81"/>
                </a:cubicBezTo>
                <a:lnTo>
                  <a:pt x="61" y="74"/>
                </a:lnTo>
                <a:close/>
                <a:moveTo>
                  <a:pt x="59" y="73"/>
                </a:moveTo>
                <a:cubicBezTo>
                  <a:pt x="53" y="68"/>
                  <a:pt x="53" y="68"/>
                  <a:pt x="53" y="68"/>
                </a:cubicBezTo>
                <a:cubicBezTo>
                  <a:pt x="65" y="68"/>
                  <a:pt x="65" y="68"/>
                  <a:pt x="65" y="68"/>
                </a:cubicBezTo>
                <a:lnTo>
                  <a:pt x="59" y="73"/>
                </a:lnTo>
                <a:close/>
                <a:moveTo>
                  <a:pt x="60" y="97"/>
                </a:moveTo>
                <a:cubicBezTo>
                  <a:pt x="72" y="107"/>
                  <a:pt x="72" y="107"/>
                  <a:pt x="72" y="107"/>
                </a:cubicBezTo>
                <a:cubicBezTo>
                  <a:pt x="48" y="107"/>
                  <a:pt x="48" y="107"/>
                  <a:pt x="48" y="107"/>
                </a:cubicBezTo>
                <a:lnTo>
                  <a:pt x="60" y="97"/>
                </a:lnTo>
                <a:close/>
                <a:moveTo>
                  <a:pt x="66" y="65"/>
                </a:moveTo>
                <a:cubicBezTo>
                  <a:pt x="52" y="65"/>
                  <a:pt x="52" y="65"/>
                  <a:pt x="52" y="65"/>
                </a:cubicBezTo>
                <a:cubicBezTo>
                  <a:pt x="57" y="38"/>
                  <a:pt x="57" y="38"/>
                  <a:pt x="57" y="38"/>
                </a:cubicBezTo>
                <a:cubicBezTo>
                  <a:pt x="61" y="37"/>
                  <a:pt x="61" y="37"/>
                  <a:pt x="61" y="37"/>
                </a:cubicBezTo>
                <a:lnTo>
                  <a:pt x="66" y="65"/>
                </a:lnTo>
                <a:close/>
              </a:path>
            </a:pathLst>
          </a:custGeom>
          <a:solidFill>
            <a:srgbClr val="00646E"/>
          </a:solidFill>
          <a:ln w="9525">
            <a:noFill/>
            <a:round/>
            <a:headEnd/>
            <a:tailEnd/>
          </a:ln>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23" name="Rechteck 1132">
            <a:extLst>
              <a:ext uri="{FF2B5EF4-FFF2-40B4-BE49-F238E27FC236}">
                <a16:creationId xmlns:a16="http://schemas.microsoft.com/office/drawing/2014/main" id="{E9F09F0E-4002-42D5-ABD1-C3FF95654380}"/>
              </a:ext>
            </a:extLst>
          </p:cNvPr>
          <p:cNvSpPr/>
          <p:nvPr/>
        </p:nvSpPr>
        <p:spPr>
          <a:xfrm>
            <a:off x="868416" y="3427834"/>
            <a:ext cx="2991944" cy="81499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Dramatic drop in oil price</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accelerating decline of the oil age</a:t>
            </a:r>
          </a:p>
        </p:txBody>
      </p:sp>
      <p:sp>
        <p:nvSpPr>
          <p:cNvPr id="27" name="Rectangle 116">
            <a:extLst>
              <a:ext uri="{FF2B5EF4-FFF2-40B4-BE49-F238E27FC236}">
                <a16:creationId xmlns:a16="http://schemas.microsoft.com/office/drawing/2014/main" id="{4BDB25B2-F2B7-4FCE-A919-46918792E05A}"/>
              </a:ext>
            </a:extLst>
          </p:cNvPr>
          <p:cNvSpPr txBox="1">
            <a:spLocks noChangeArrowheads="1"/>
          </p:cNvSpPr>
          <p:nvPr/>
        </p:nvSpPr>
        <p:spPr bwMode="auto">
          <a:xfrm>
            <a:off x="4704161" y="2857595"/>
            <a:ext cx="3004328" cy="469691"/>
          </a:xfrm>
          <a:prstGeom prst="rect">
            <a:avLst/>
          </a:prstGeom>
          <a:solidFill>
            <a:srgbClr val="FF9000"/>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Healthcare &amp; </a:t>
            </a:r>
            <a:r>
              <a:rPr lang="en-US" sz="1400" b="1" dirty="0" err="1">
                <a:solidFill>
                  <a:srgbClr val="FFFFFF"/>
                </a:solidFill>
                <a:latin typeface="Arial" pitchFamily="34" charset="0"/>
                <a:ea typeface="ＭＳ Ｐゴシック" charset="-128"/>
                <a:cs typeface="Arial" pitchFamily="34" charset="0"/>
              </a:rPr>
              <a:t>Medtech</a:t>
            </a:r>
            <a:endParaRPr lang="en-US" sz="1400" dirty="0">
              <a:solidFill>
                <a:srgbClr val="FFFFFF"/>
              </a:solidFill>
              <a:latin typeface="Arial" pitchFamily="34" charset="0"/>
              <a:ea typeface="ＭＳ Ｐゴシック" charset="-128"/>
              <a:cs typeface="Arial" pitchFamily="34" charset="0"/>
            </a:endParaRPr>
          </a:p>
        </p:txBody>
      </p:sp>
      <p:sp>
        <p:nvSpPr>
          <p:cNvPr id="28" name="Ellipse 1105">
            <a:extLst>
              <a:ext uri="{FF2B5EF4-FFF2-40B4-BE49-F238E27FC236}">
                <a16:creationId xmlns:a16="http://schemas.microsoft.com/office/drawing/2014/main" id="{C53FFA01-BD19-43D3-96DA-2967D41EAADC}"/>
              </a:ext>
            </a:extLst>
          </p:cNvPr>
          <p:cNvSpPr/>
          <p:nvPr/>
        </p:nvSpPr>
        <p:spPr bwMode="auto">
          <a:xfrm>
            <a:off x="4235660" y="2750499"/>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30" name="Freeform 1111">
            <a:extLst>
              <a:ext uri="{FF2B5EF4-FFF2-40B4-BE49-F238E27FC236}">
                <a16:creationId xmlns:a16="http://schemas.microsoft.com/office/drawing/2014/main" id="{830FF07B-BF36-4B7A-B315-000C87F774CA}"/>
              </a:ext>
            </a:extLst>
          </p:cNvPr>
          <p:cNvSpPr>
            <a:spLocks noChangeAspect="1"/>
          </p:cNvSpPr>
          <p:nvPr/>
        </p:nvSpPr>
        <p:spPr bwMode="auto">
          <a:xfrm>
            <a:off x="4485598" y="2898323"/>
            <a:ext cx="190821" cy="60592"/>
          </a:xfrm>
          <a:custGeom>
            <a:avLst/>
            <a:gdLst/>
            <a:ahLst/>
            <a:cxnLst>
              <a:cxn ang="0">
                <a:pos x="4" y="19"/>
              </a:cxn>
              <a:cxn ang="0">
                <a:pos x="9" y="14"/>
              </a:cxn>
              <a:cxn ang="0">
                <a:pos x="14" y="9"/>
              </a:cxn>
              <a:cxn ang="0">
                <a:pos x="44" y="9"/>
              </a:cxn>
              <a:cxn ang="0">
                <a:pos x="49" y="14"/>
              </a:cxn>
              <a:cxn ang="0">
                <a:pos x="53" y="19"/>
              </a:cxn>
              <a:cxn ang="0">
                <a:pos x="58" y="14"/>
              </a:cxn>
              <a:cxn ang="0">
                <a:pos x="44" y="0"/>
              </a:cxn>
              <a:cxn ang="0">
                <a:pos x="14" y="0"/>
              </a:cxn>
              <a:cxn ang="0">
                <a:pos x="0" y="14"/>
              </a:cxn>
              <a:cxn ang="0">
                <a:pos x="4" y="19"/>
              </a:cxn>
            </a:cxnLst>
            <a:rect l="0" t="0" r="r" b="b"/>
            <a:pathLst>
              <a:path w="58" h="19">
                <a:moveTo>
                  <a:pt x="4" y="19"/>
                </a:moveTo>
                <a:cubicBezTo>
                  <a:pt x="7" y="19"/>
                  <a:pt x="9" y="17"/>
                  <a:pt x="9" y="14"/>
                </a:cubicBezTo>
                <a:cubicBezTo>
                  <a:pt x="9" y="11"/>
                  <a:pt x="11" y="9"/>
                  <a:pt x="14" y="9"/>
                </a:cubicBezTo>
                <a:cubicBezTo>
                  <a:pt x="44" y="9"/>
                  <a:pt x="44" y="9"/>
                  <a:pt x="44" y="9"/>
                </a:cubicBezTo>
                <a:cubicBezTo>
                  <a:pt x="46" y="9"/>
                  <a:pt x="49" y="11"/>
                  <a:pt x="49" y="14"/>
                </a:cubicBezTo>
                <a:cubicBezTo>
                  <a:pt x="49" y="17"/>
                  <a:pt x="51" y="19"/>
                  <a:pt x="53" y="19"/>
                </a:cubicBezTo>
                <a:cubicBezTo>
                  <a:pt x="56" y="19"/>
                  <a:pt x="58" y="17"/>
                  <a:pt x="58" y="14"/>
                </a:cubicBezTo>
                <a:cubicBezTo>
                  <a:pt x="58" y="6"/>
                  <a:pt x="51" y="0"/>
                  <a:pt x="44" y="0"/>
                </a:cubicBezTo>
                <a:cubicBezTo>
                  <a:pt x="14" y="0"/>
                  <a:pt x="14" y="0"/>
                  <a:pt x="14" y="0"/>
                </a:cubicBezTo>
                <a:cubicBezTo>
                  <a:pt x="6" y="0"/>
                  <a:pt x="0" y="6"/>
                  <a:pt x="0" y="14"/>
                </a:cubicBezTo>
                <a:cubicBezTo>
                  <a:pt x="0" y="17"/>
                  <a:pt x="2" y="19"/>
                  <a:pt x="4" y="19"/>
                </a:cubicBezTo>
                <a:close/>
              </a:path>
            </a:pathLst>
          </a:custGeom>
          <a:solidFill>
            <a:srgbClr val="00646E"/>
          </a:solidFill>
          <a:ln w="9525">
            <a:noFill/>
            <a:round/>
            <a:headEnd/>
            <a:tailEnd/>
          </a:ln>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31" name="Freeform 1112">
            <a:extLst>
              <a:ext uri="{FF2B5EF4-FFF2-40B4-BE49-F238E27FC236}">
                <a16:creationId xmlns:a16="http://schemas.microsoft.com/office/drawing/2014/main" id="{DF60831B-F5F6-464F-8294-F165B81643BB}"/>
              </a:ext>
            </a:extLst>
          </p:cNvPr>
          <p:cNvSpPr>
            <a:spLocks noChangeAspect="1" noEditPoints="1"/>
          </p:cNvSpPr>
          <p:nvPr/>
        </p:nvSpPr>
        <p:spPr bwMode="auto">
          <a:xfrm>
            <a:off x="4381101" y="2967891"/>
            <a:ext cx="393000" cy="318669"/>
          </a:xfrm>
          <a:custGeom>
            <a:avLst/>
            <a:gdLst/>
            <a:ahLst/>
            <a:cxnLst>
              <a:cxn ang="0">
                <a:pos x="105" y="0"/>
              </a:cxn>
              <a:cxn ang="0">
                <a:pos x="14" y="0"/>
              </a:cxn>
              <a:cxn ang="0">
                <a:pos x="0" y="14"/>
              </a:cxn>
              <a:cxn ang="0">
                <a:pos x="0" y="84"/>
              </a:cxn>
              <a:cxn ang="0">
                <a:pos x="14" y="98"/>
              </a:cxn>
              <a:cxn ang="0">
                <a:pos x="105" y="98"/>
              </a:cxn>
              <a:cxn ang="0">
                <a:pos x="119" y="84"/>
              </a:cxn>
              <a:cxn ang="0">
                <a:pos x="119" y="14"/>
              </a:cxn>
              <a:cxn ang="0">
                <a:pos x="105" y="0"/>
              </a:cxn>
              <a:cxn ang="0">
                <a:pos x="60" y="80"/>
              </a:cxn>
              <a:cxn ang="0">
                <a:pos x="29" y="49"/>
              </a:cxn>
              <a:cxn ang="0">
                <a:pos x="60" y="19"/>
              </a:cxn>
              <a:cxn ang="0">
                <a:pos x="90" y="49"/>
              </a:cxn>
              <a:cxn ang="0">
                <a:pos x="60" y="80"/>
              </a:cxn>
            </a:cxnLst>
            <a:rect l="0" t="0" r="r" b="b"/>
            <a:pathLst>
              <a:path w="119" h="98">
                <a:moveTo>
                  <a:pt x="105" y="0"/>
                </a:moveTo>
                <a:cubicBezTo>
                  <a:pt x="14" y="0"/>
                  <a:pt x="14" y="0"/>
                  <a:pt x="14" y="0"/>
                </a:cubicBezTo>
                <a:cubicBezTo>
                  <a:pt x="6" y="0"/>
                  <a:pt x="0" y="6"/>
                  <a:pt x="0" y="14"/>
                </a:cubicBezTo>
                <a:cubicBezTo>
                  <a:pt x="0" y="84"/>
                  <a:pt x="0" y="84"/>
                  <a:pt x="0" y="84"/>
                </a:cubicBezTo>
                <a:cubicBezTo>
                  <a:pt x="0" y="92"/>
                  <a:pt x="6" y="98"/>
                  <a:pt x="14" y="98"/>
                </a:cubicBezTo>
                <a:cubicBezTo>
                  <a:pt x="105" y="98"/>
                  <a:pt x="105" y="98"/>
                  <a:pt x="105" y="98"/>
                </a:cubicBezTo>
                <a:cubicBezTo>
                  <a:pt x="113" y="98"/>
                  <a:pt x="119" y="92"/>
                  <a:pt x="119" y="84"/>
                </a:cubicBezTo>
                <a:cubicBezTo>
                  <a:pt x="119" y="14"/>
                  <a:pt x="119" y="14"/>
                  <a:pt x="119" y="14"/>
                </a:cubicBezTo>
                <a:cubicBezTo>
                  <a:pt x="119" y="6"/>
                  <a:pt x="113" y="0"/>
                  <a:pt x="105" y="0"/>
                </a:cubicBezTo>
                <a:close/>
                <a:moveTo>
                  <a:pt x="60" y="80"/>
                </a:moveTo>
                <a:cubicBezTo>
                  <a:pt x="43" y="80"/>
                  <a:pt x="29" y="66"/>
                  <a:pt x="29" y="49"/>
                </a:cubicBezTo>
                <a:cubicBezTo>
                  <a:pt x="29" y="32"/>
                  <a:pt x="43" y="19"/>
                  <a:pt x="60" y="19"/>
                </a:cubicBezTo>
                <a:cubicBezTo>
                  <a:pt x="76" y="19"/>
                  <a:pt x="90" y="32"/>
                  <a:pt x="90" y="49"/>
                </a:cubicBezTo>
                <a:cubicBezTo>
                  <a:pt x="90" y="66"/>
                  <a:pt x="76" y="80"/>
                  <a:pt x="60" y="80"/>
                </a:cubicBezTo>
                <a:close/>
              </a:path>
            </a:pathLst>
          </a:custGeom>
          <a:solidFill>
            <a:srgbClr val="00646E"/>
          </a:solidFill>
          <a:ln w="9525">
            <a:noFill/>
            <a:round/>
            <a:headEnd/>
            <a:tailEnd/>
          </a:ln>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32" name="Freeform 1113">
            <a:extLst>
              <a:ext uri="{FF2B5EF4-FFF2-40B4-BE49-F238E27FC236}">
                <a16:creationId xmlns:a16="http://schemas.microsoft.com/office/drawing/2014/main" id="{B056DF97-F8CC-4B61-8CB0-24455C5CB7C2}"/>
              </a:ext>
            </a:extLst>
          </p:cNvPr>
          <p:cNvSpPr>
            <a:spLocks noChangeAspect="1"/>
          </p:cNvSpPr>
          <p:nvPr/>
        </p:nvSpPr>
        <p:spPr bwMode="auto">
          <a:xfrm>
            <a:off x="4515130" y="3062146"/>
            <a:ext cx="131757" cy="130160"/>
          </a:xfrm>
          <a:custGeom>
            <a:avLst/>
            <a:gdLst/>
            <a:ahLst/>
            <a:cxnLst>
              <a:cxn ang="0">
                <a:pos x="32" y="0"/>
              </a:cxn>
              <a:cxn ang="0">
                <a:pos x="16" y="0"/>
              </a:cxn>
              <a:cxn ang="0">
                <a:pos x="16" y="17"/>
              </a:cxn>
              <a:cxn ang="0">
                <a:pos x="0" y="17"/>
              </a:cxn>
              <a:cxn ang="0">
                <a:pos x="0" y="34"/>
              </a:cxn>
              <a:cxn ang="0">
                <a:pos x="16" y="34"/>
              </a:cxn>
              <a:cxn ang="0">
                <a:pos x="16" y="50"/>
              </a:cxn>
              <a:cxn ang="0">
                <a:pos x="32" y="50"/>
              </a:cxn>
              <a:cxn ang="0">
                <a:pos x="32" y="34"/>
              </a:cxn>
              <a:cxn ang="0">
                <a:pos x="50" y="34"/>
              </a:cxn>
              <a:cxn ang="0">
                <a:pos x="50" y="17"/>
              </a:cxn>
              <a:cxn ang="0">
                <a:pos x="32" y="17"/>
              </a:cxn>
              <a:cxn ang="0">
                <a:pos x="32" y="0"/>
              </a:cxn>
            </a:cxnLst>
            <a:rect l="0" t="0" r="r" b="b"/>
            <a:pathLst>
              <a:path w="50" h="50">
                <a:moveTo>
                  <a:pt x="32" y="0"/>
                </a:moveTo>
                <a:lnTo>
                  <a:pt x="16" y="0"/>
                </a:lnTo>
                <a:lnTo>
                  <a:pt x="16" y="17"/>
                </a:lnTo>
                <a:lnTo>
                  <a:pt x="0" y="17"/>
                </a:lnTo>
                <a:lnTo>
                  <a:pt x="0" y="34"/>
                </a:lnTo>
                <a:lnTo>
                  <a:pt x="16" y="34"/>
                </a:lnTo>
                <a:lnTo>
                  <a:pt x="16" y="50"/>
                </a:lnTo>
                <a:lnTo>
                  <a:pt x="32" y="50"/>
                </a:lnTo>
                <a:lnTo>
                  <a:pt x="32" y="34"/>
                </a:lnTo>
                <a:lnTo>
                  <a:pt x="50" y="34"/>
                </a:lnTo>
                <a:lnTo>
                  <a:pt x="50" y="17"/>
                </a:lnTo>
                <a:lnTo>
                  <a:pt x="32" y="17"/>
                </a:lnTo>
                <a:lnTo>
                  <a:pt x="32" y="0"/>
                </a:lnTo>
                <a:close/>
              </a:path>
            </a:pathLst>
          </a:custGeom>
          <a:solidFill>
            <a:srgbClr val="00646E"/>
          </a:solidFill>
          <a:ln w="9525">
            <a:noFill/>
            <a:round/>
            <a:headEnd/>
            <a:tailEnd/>
          </a:ln>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33" name="Rechteck 1125">
            <a:extLst>
              <a:ext uri="{FF2B5EF4-FFF2-40B4-BE49-F238E27FC236}">
                <a16:creationId xmlns:a16="http://schemas.microsoft.com/office/drawing/2014/main" id="{9CBF1714-EAF4-45BE-A7BB-67E145EDB594}"/>
              </a:ext>
            </a:extLst>
          </p:cNvPr>
          <p:cNvSpPr/>
          <p:nvPr/>
        </p:nvSpPr>
        <p:spPr>
          <a:xfrm>
            <a:off x="4693678" y="3419228"/>
            <a:ext cx="3118332" cy="103027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COVID demand but negative impact on hospital P&amp;Ls </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positive, e.g. digital health, invest in health systems</a:t>
            </a:r>
          </a:p>
        </p:txBody>
      </p:sp>
      <p:sp>
        <p:nvSpPr>
          <p:cNvPr id="7" name="Rectangle 116">
            <a:extLst>
              <a:ext uri="{FF2B5EF4-FFF2-40B4-BE49-F238E27FC236}">
                <a16:creationId xmlns:a16="http://schemas.microsoft.com/office/drawing/2014/main" id="{7A82DB1F-C57F-48C5-9B6B-2AE9EB36032E}"/>
              </a:ext>
            </a:extLst>
          </p:cNvPr>
          <p:cNvSpPr txBox="1">
            <a:spLocks noChangeArrowheads="1"/>
          </p:cNvSpPr>
          <p:nvPr/>
        </p:nvSpPr>
        <p:spPr bwMode="auto">
          <a:xfrm>
            <a:off x="878898" y="1316255"/>
            <a:ext cx="3004328" cy="469691"/>
          </a:xfrm>
          <a:prstGeom prst="rect">
            <a:avLst/>
          </a:prstGeom>
          <a:solidFill>
            <a:srgbClr val="A84954"/>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Automotive</a:t>
            </a:r>
            <a:endParaRPr lang="en-US" sz="1400" dirty="0">
              <a:solidFill>
                <a:srgbClr val="FFFFFF"/>
              </a:solidFill>
              <a:latin typeface="Arial" pitchFamily="34" charset="0"/>
              <a:ea typeface="ＭＳ Ｐゴシック" charset="-128"/>
              <a:cs typeface="Arial" pitchFamily="34" charset="0"/>
            </a:endParaRPr>
          </a:p>
        </p:txBody>
      </p:sp>
      <p:sp>
        <p:nvSpPr>
          <p:cNvPr id="9" name="Ellipse 1085">
            <a:extLst>
              <a:ext uri="{FF2B5EF4-FFF2-40B4-BE49-F238E27FC236}">
                <a16:creationId xmlns:a16="http://schemas.microsoft.com/office/drawing/2014/main" id="{371D6F49-A936-4DED-B629-AE09AA26EB6F}"/>
              </a:ext>
            </a:extLst>
          </p:cNvPr>
          <p:cNvSpPr/>
          <p:nvPr/>
        </p:nvSpPr>
        <p:spPr bwMode="auto">
          <a:xfrm>
            <a:off x="410400" y="1209160"/>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10" name="Freeform 9">
            <a:extLst>
              <a:ext uri="{FF2B5EF4-FFF2-40B4-BE49-F238E27FC236}">
                <a16:creationId xmlns:a16="http://schemas.microsoft.com/office/drawing/2014/main" id="{EDE74428-EB65-4A64-A0A3-421CAD923065}"/>
              </a:ext>
            </a:extLst>
          </p:cNvPr>
          <p:cNvSpPr>
            <a:spLocks noChangeAspect="1" noEditPoints="1"/>
          </p:cNvSpPr>
          <p:nvPr/>
        </p:nvSpPr>
        <p:spPr bwMode="auto">
          <a:xfrm flipH="1">
            <a:off x="510249" y="1368630"/>
            <a:ext cx="484181" cy="391493"/>
          </a:xfrm>
          <a:custGeom>
            <a:avLst/>
            <a:gdLst/>
            <a:ahLst/>
            <a:cxnLst>
              <a:cxn ang="0">
                <a:pos x="1499" y="486"/>
              </a:cxn>
              <a:cxn ang="0">
                <a:pos x="1356" y="145"/>
              </a:cxn>
              <a:cxn ang="0">
                <a:pos x="1314" y="115"/>
              </a:cxn>
              <a:cxn ang="0">
                <a:pos x="488" y="115"/>
              </a:cxn>
              <a:cxn ang="0">
                <a:pos x="446" y="145"/>
              </a:cxn>
              <a:cxn ang="0">
                <a:pos x="304" y="486"/>
              </a:cxn>
              <a:cxn ang="0">
                <a:pos x="1499" y="486"/>
              </a:cxn>
              <a:cxn ang="0">
                <a:pos x="1643" y="773"/>
              </a:cxn>
              <a:cxn ang="0">
                <a:pos x="1499" y="629"/>
              </a:cxn>
              <a:cxn ang="0">
                <a:pos x="1354" y="773"/>
              </a:cxn>
              <a:cxn ang="0">
                <a:pos x="1499" y="916"/>
              </a:cxn>
              <a:cxn ang="0">
                <a:pos x="1643" y="773"/>
              </a:cxn>
              <a:cxn ang="0">
                <a:pos x="294" y="916"/>
              </a:cxn>
              <a:cxn ang="0">
                <a:pos x="439" y="773"/>
              </a:cxn>
              <a:cxn ang="0">
                <a:pos x="294" y="629"/>
              </a:cxn>
              <a:cxn ang="0">
                <a:pos x="150" y="773"/>
              </a:cxn>
              <a:cxn ang="0">
                <a:pos x="294" y="916"/>
              </a:cxn>
              <a:cxn ang="0">
                <a:pos x="428" y="1172"/>
              </a:cxn>
              <a:cxn ang="0">
                <a:pos x="428" y="1315"/>
              </a:cxn>
              <a:cxn ang="0">
                <a:pos x="286" y="1457"/>
              </a:cxn>
              <a:cxn ang="0">
                <a:pos x="144" y="1315"/>
              </a:cxn>
              <a:cxn ang="0">
                <a:pos x="144" y="1172"/>
              </a:cxn>
              <a:cxn ang="0">
                <a:pos x="0" y="1172"/>
              </a:cxn>
              <a:cxn ang="0">
                <a:pos x="0" y="707"/>
              </a:cxn>
              <a:cxn ang="0">
                <a:pos x="0" y="707"/>
              </a:cxn>
              <a:cxn ang="0">
                <a:pos x="161" y="494"/>
              </a:cxn>
              <a:cxn ang="0">
                <a:pos x="327" y="99"/>
              </a:cxn>
              <a:cxn ang="0">
                <a:pos x="475" y="0"/>
              </a:cxn>
              <a:cxn ang="0">
                <a:pos x="1327" y="0"/>
              </a:cxn>
              <a:cxn ang="0">
                <a:pos x="1475" y="99"/>
              </a:cxn>
              <a:cxn ang="0">
                <a:pos x="1641" y="494"/>
              </a:cxn>
              <a:cxn ang="0">
                <a:pos x="1803" y="707"/>
              </a:cxn>
              <a:cxn ang="0">
                <a:pos x="1803" y="707"/>
              </a:cxn>
              <a:cxn ang="0">
                <a:pos x="1803" y="1172"/>
              </a:cxn>
              <a:cxn ang="0">
                <a:pos x="1658" y="1172"/>
              </a:cxn>
              <a:cxn ang="0">
                <a:pos x="1659" y="1315"/>
              </a:cxn>
              <a:cxn ang="0">
                <a:pos x="1517" y="1457"/>
              </a:cxn>
              <a:cxn ang="0">
                <a:pos x="1375" y="1315"/>
              </a:cxn>
              <a:cxn ang="0">
                <a:pos x="1375" y="1172"/>
              </a:cxn>
              <a:cxn ang="0">
                <a:pos x="428" y="1172"/>
              </a:cxn>
            </a:cxnLst>
            <a:rect l="0" t="0" r="r" b="b"/>
            <a:pathLst>
              <a:path w="1803" h="1457">
                <a:moveTo>
                  <a:pt x="1499" y="486"/>
                </a:moveTo>
                <a:cubicBezTo>
                  <a:pt x="1356" y="145"/>
                  <a:pt x="1356" y="145"/>
                  <a:pt x="1356" y="145"/>
                </a:cubicBezTo>
                <a:cubicBezTo>
                  <a:pt x="1350" y="128"/>
                  <a:pt x="1334" y="115"/>
                  <a:pt x="1314" y="115"/>
                </a:cubicBezTo>
                <a:cubicBezTo>
                  <a:pt x="488" y="115"/>
                  <a:pt x="488" y="115"/>
                  <a:pt x="488" y="115"/>
                </a:cubicBezTo>
                <a:cubicBezTo>
                  <a:pt x="469" y="115"/>
                  <a:pt x="453" y="128"/>
                  <a:pt x="446" y="145"/>
                </a:cubicBezTo>
                <a:cubicBezTo>
                  <a:pt x="304" y="486"/>
                  <a:pt x="304" y="486"/>
                  <a:pt x="304" y="486"/>
                </a:cubicBezTo>
                <a:lnTo>
                  <a:pt x="1499" y="486"/>
                </a:lnTo>
                <a:close/>
                <a:moveTo>
                  <a:pt x="1643" y="773"/>
                </a:moveTo>
                <a:cubicBezTo>
                  <a:pt x="1643" y="693"/>
                  <a:pt x="1578" y="629"/>
                  <a:pt x="1499" y="629"/>
                </a:cubicBezTo>
                <a:cubicBezTo>
                  <a:pt x="1419" y="629"/>
                  <a:pt x="1354" y="693"/>
                  <a:pt x="1354" y="773"/>
                </a:cubicBezTo>
                <a:cubicBezTo>
                  <a:pt x="1354" y="853"/>
                  <a:pt x="1419" y="916"/>
                  <a:pt x="1499" y="916"/>
                </a:cubicBezTo>
                <a:cubicBezTo>
                  <a:pt x="1578" y="916"/>
                  <a:pt x="1643" y="852"/>
                  <a:pt x="1643" y="773"/>
                </a:cubicBezTo>
                <a:moveTo>
                  <a:pt x="294" y="916"/>
                </a:moveTo>
                <a:cubicBezTo>
                  <a:pt x="374" y="916"/>
                  <a:pt x="439" y="852"/>
                  <a:pt x="439" y="773"/>
                </a:cubicBezTo>
                <a:cubicBezTo>
                  <a:pt x="439" y="693"/>
                  <a:pt x="374" y="629"/>
                  <a:pt x="294" y="629"/>
                </a:cubicBezTo>
                <a:cubicBezTo>
                  <a:pt x="215" y="629"/>
                  <a:pt x="150" y="693"/>
                  <a:pt x="150" y="773"/>
                </a:cubicBezTo>
                <a:cubicBezTo>
                  <a:pt x="150" y="853"/>
                  <a:pt x="215" y="916"/>
                  <a:pt x="294" y="916"/>
                </a:cubicBezTo>
                <a:moveTo>
                  <a:pt x="428" y="1172"/>
                </a:moveTo>
                <a:cubicBezTo>
                  <a:pt x="428" y="1315"/>
                  <a:pt x="428" y="1315"/>
                  <a:pt x="428" y="1315"/>
                </a:cubicBezTo>
                <a:cubicBezTo>
                  <a:pt x="428" y="1394"/>
                  <a:pt x="364" y="1457"/>
                  <a:pt x="286" y="1457"/>
                </a:cubicBezTo>
                <a:cubicBezTo>
                  <a:pt x="207" y="1457"/>
                  <a:pt x="144" y="1394"/>
                  <a:pt x="144" y="1315"/>
                </a:cubicBezTo>
                <a:cubicBezTo>
                  <a:pt x="144" y="1172"/>
                  <a:pt x="144" y="1172"/>
                  <a:pt x="144" y="1172"/>
                </a:cubicBezTo>
                <a:cubicBezTo>
                  <a:pt x="0" y="1172"/>
                  <a:pt x="0" y="1172"/>
                  <a:pt x="0" y="1172"/>
                </a:cubicBezTo>
                <a:cubicBezTo>
                  <a:pt x="0" y="707"/>
                  <a:pt x="0" y="707"/>
                  <a:pt x="0" y="707"/>
                </a:cubicBezTo>
                <a:cubicBezTo>
                  <a:pt x="0" y="707"/>
                  <a:pt x="0" y="707"/>
                  <a:pt x="0" y="707"/>
                </a:cubicBezTo>
                <a:cubicBezTo>
                  <a:pt x="0" y="605"/>
                  <a:pt x="68" y="520"/>
                  <a:pt x="161" y="494"/>
                </a:cubicBezTo>
                <a:cubicBezTo>
                  <a:pt x="327" y="99"/>
                  <a:pt x="327" y="99"/>
                  <a:pt x="327" y="99"/>
                </a:cubicBezTo>
                <a:cubicBezTo>
                  <a:pt x="352" y="41"/>
                  <a:pt x="409" y="0"/>
                  <a:pt x="475" y="0"/>
                </a:cubicBezTo>
                <a:cubicBezTo>
                  <a:pt x="1327" y="0"/>
                  <a:pt x="1327" y="0"/>
                  <a:pt x="1327" y="0"/>
                </a:cubicBezTo>
                <a:cubicBezTo>
                  <a:pt x="1394" y="0"/>
                  <a:pt x="1451" y="41"/>
                  <a:pt x="1475" y="99"/>
                </a:cubicBezTo>
                <a:cubicBezTo>
                  <a:pt x="1641" y="494"/>
                  <a:pt x="1641" y="494"/>
                  <a:pt x="1641" y="494"/>
                </a:cubicBezTo>
                <a:cubicBezTo>
                  <a:pt x="1734" y="520"/>
                  <a:pt x="1803" y="605"/>
                  <a:pt x="1803" y="707"/>
                </a:cubicBezTo>
                <a:cubicBezTo>
                  <a:pt x="1803" y="707"/>
                  <a:pt x="1803" y="707"/>
                  <a:pt x="1803" y="707"/>
                </a:cubicBezTo>
                <a:cubicBezTo>
                  <a:pt x="1803" y="1172"/>
                  <a:pt x="1803" y="1172"/>
                  <a:pt x="1803" y="1172"/>
                </a:cubicBezTo>
                <a:cubicBezTo>
                  <a:pt x="1658" y="1172"/>
                  <a:pt x="1658" y="1172"/>
                  <a:pt x="1658" y="1172"/>
                </a:cubicBezTo>
                <a:cubicBezTo>
                  <a:pt x="1659" y="1315"/>
                  <a:pt x="1659" y="1315"/>
                  <a:pt x="1659" y="1315"/>
                </a:cubicBezTo>
                <a:cubicBezTo>
                  <a:pt x="1659" y="1394"/>
                  <a:pt x="1595" y="1457"/>
                  <a:pt x="1517" y="1457"/>
                </a:cubicBezTo>
                <a:cubicBezTo>
                  <a:pt x="1438" y="1457"/>
                  <a:pt x="1375" y="1394"/>
                  <a:pt x="1375" y="1315"/>
                </a:cubicBezTo>
                <a:cubicBezTo>
                  <a:pt x="1375" y="1172"/>
                  <a:pt x="1375" y="1172"/>
                  <a:pt x="1375" y="1172"/>
                </a:cubicBezTo>
                <a:lnTo>
                  <a:pt x="428" y="1172"/>
                </a:lnTo>
                <a:close/>
              </a:path>
            </a:pathLst>
          </a:custGeom>
          <a:solidFill>
            <a:srgbClr val="00646E"/>
          </a:solidFill>
          <a:ln w="9525">
            <a:noFill/>
            <a:round/>
            <a:headEnd/>
            <a:tailEnd/>
          </a:ln>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11" name="Rechteck 1124">
            <a:extLst>
              <a:ext uri="{FF2B5EF4-FFF2-40B4-BE49-F238E27FC236}">
                <a16:creationId xmlns:a16="http://schemas.microsoft.com/office/drawing/2014/main" id="{BA9FDCB0-4245-4906-A1B3-9938422BB174}"/>
              </a:ext>
            </a:extLst>
          </p:cNvPr>
          <p:cNvSpPr/>
          <p:nvPr/>
        </p:nvSpPr>
        <p:spPr>
          <a:xfrm>
            <a:off x="835900" y="1877889"/>
            <a:ext cx="3004328" cy="815608"/>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Dramatic decline in output</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transformation towards carbon free e-mobility </a:t>
            </a:r>
          </a:p>
        </p:txBody>
      </p:sp>
      <p:sp>
        <p:nvSpPr>
          <p:cNvPr id="34" name="Rectangle 116">
            <a:extLst>
              <a:ext uri="{FF2B5EF4-FFF2-40B4-BE49-F238E27FC236}">
                <a16:creationId xmlns:a16="http://schemas.microsoft.com/office/drawing/2014/main" id="{C26722D1-7244-4E9D-A951-C0FA315087AA}"/>
              </a:ext>
            </a:extLst>
          </p:cNvPr>
          <p:cNvSpPr txBox="1">
            <a:spLocks noChangeArrowheads="1"/>
          </p:cNvSpPr>
          <p:nvPr/>
        </p:nvSpPr>
        <p:spPr bwMode="auto">
          <a:xfrm>
            <a:off x="4704161" y="1316255"/>
            <a:ext cx="3004328" cy="469691"/>
          </a:xfrm>
          <a:prstGeom prst="rect">
            <a:avLst/>
          </a:prstGeom>
          <a:solidFill>
            <a:srgbClr val="A84954"/>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Machinery</a:t>
            </a:r>
            <a:endParaRPr lang="en-US" sz="1400" dirty="0">
              <a:solidFill>
                <a:srgbClr val="FFFFFF"/>
              </a:solidFill>
              <a:latin typeface="Arial" pitchFamily="34" charset="0"/>
              <a:ea typeface="ＭＳ Ｐゴシック" charset="-128"/>
              <a:cs typeface="Arial" pitchFamily="34" charset="0"/>
            </a:endParaRPr>
          </a:p>
        </p:txBody>
      </p:sp>
      <p:sp>
        <p:nvSpPr>
          <p:cNvPr id="35" name="Ellipse 1101">
            <a:extLst>
              <a:ext uri="{FF2B5EF4-FFF2-40B4-BE49-F238E27FC236}">
                <a16:creationId xmlns:a16="http://schemas.microsoft.com/office/drawing/2014/main" id="{333F7A62-58AB-496F-9F27-D4C6AB944195}"/>
              </a:ext>
            </a:extLst>
          </p:cNvPr>
          <p:cNvSpPr/>
          <p:nvPr/>
        </p:nvSpPr>
        <p:spPr bwMode="auto">
          <a:xfrm>
            <a:off x="4235660" y="1209160"/>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37" name="Freeform 73">
            <a:extLst>
              <a:ext uri="{FF2B5EF4-FFF2-40B4-BE49-F238E27FC236}">
                <a16:creationId xmlns:a16="http://schemas.microsoft.com/office/drawing/2014/main" id="{75103EEF-1D00-463E-879A-2F1B138A0A80}"/>
              </a:ext>
            </a:extLst>
          </p:cNvPr>
          <p:cNvSpPr>
            <a:spLocks noChangeAspect="1" noEditPoints="1"/>
          </p:cNvSpPr>
          <p:nvPr/>
        </p:nvSpPr>
        <p:spPr bwMode="auto">
          <a:xfrm>
            <a:off x="4597158" y="1585514"/>
            <a:ext cx="213459" cy="200434"/>
          </a:xfrm>
          <a:custGeom>
            <a:avLst/>
            <a:gdLst>
              <a:gd name="T0" fmla="*/ 763 w 857"/>
              <a:gd name="T1" fmla="*/ 380 h 805"/>
              <a:gd name="T2" fmla="*/ 383 w 857"/>
              <a:gd name="T3" fmla="*/ 0 h 805"/>
              <a:gd name="T4" fmla="*/ 150 w 857"/>
              <a:gd name="T5" fmla="*/ 237 h 805"/>
              <a:gd name="T6" fmla="*/ 25 w 857"/>
              <a:gd name="T7" fmla="*/ 281 h 805"/>
              <a:gd name="T8" fmla="*/ 0 w 857"/>
              <a:gd name="T9" fmla="*/ 280 h 805"/>
              <a:gd name="T10" fmla="*/ 432 w 857"/>
              <a:gd name="T11" fmla="*/ 712 h 805"/>
              <a:gd name="T12" fmla="*/ 763 w 857"/>
              <a:gd name="T13" fmla="*/ 712 h 805"/>
              <a:gd name="T14" fmla="*/ 763 w 857"/>
              <a:gd name="T15" fmla="*/ 380 h 805"/>
              <a:gd name="T16" fmla="*/ 672 w 857"/>
              <a:gd name="T17" fmla="*/ 619 h 805"/>
              <a:gd name="T18" fmla="*/ 525 w 857"/>
              <a:gd name="T19" fmla="*/ 619 h 805"/>
              <a:gd name="T20" fmla="*/ 525 w 857"/>
              <a:gd name="T21" fmla="*/ 474 h 805"/>
              <a:gd name="T22" fmla="*/ 596 w 857"/>
              <a:gd name="T23" fmla="*/ 441 h 805"/>
              <a:gd name="T24" fmla="*/ 672 w 857"/>
              <a:gd name="T25" fmla="*/ 474 h 805"/>
              <a:gd name="T26" fmla="*/ 672 w 857"/>
              <a:gd name="T27" fmla="*/ 619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57" h="805">
                <a:moveTo>
                  <a:pt x="763" y="380"/>
                </a:moveTo>
                <a:cubicBezTo>
                  <a:pt x="606" y="223"/>
                  <a:pt x="482" y="99"/>
                  <a:pt x="383" y="0"/>
                </a:cubicBezTo>
                <a:cubicBezTo>
                  <a:pt x="318" y="67"/>
                  <a:pt x="241" y="145"/>
                  <a:pt x="150" y="237"/>
                </a:cubicBezTo>
                <a:cubicBezTo>
                  <a:pt x="119" y="269"/>
                  <a:pt x="75" y="281"/>
                  <a:pt x="25" y="281"/>
                </a:cubicBezTo>
                <a:cubicBezTo>
                  <a:pt x="17" y="281"/>
                  <a:pt x="9" y="281"/>
                  <a:pt x="0" y="280"/>
                </a:cubicBezTo>
                <a:cubicBezTo>
                  <a:pt x="428" y="708"/>
                  <a:pt x="432" y="712"/>
                  <a:pt x="432" y="712"/>
                </a:cubicBezTo>
                <a:cubicBezTo>
                  <a:pt x="526" y="805"/>
                  <a:pt x="676" y="805"/>
                  <a:pt x="763" y="712"/>
                </a:cubicBezTo>
                <a:cubicBezTo>
                  <a:pt x="857" y="618"/>
                  <a:pt x="857" y="474"/>
                  <a:pt x="763" y="380"/>
                </a:cubicBezTo>
                <a:close/>
                <a:moveTo>
                  <a:pt x="672" y="619"/>
                </a:moveTo>
                <a:cubicBezTo>
                  <a:pt x="629" y="663"/>
                  <a:pt x="562" y="663"/>
                  <a:pt x="525" y="619"/>
                </a:cubicBezTo>
                <a:cubicBezTo>
                  <a:pt x="482" y="581"/>
                  <a:pt x="482" y="512"/>
                  <a:pt x="525" y="474"/>
                </a:cubicBezTo>
                <a:cubicBezTo>
                  <a:pt x="543" y="452"/>
                  <a:pt x="569" y="441"/>
                  <a:pt x="596" y="441"/>
                </a:cubicBezTo>
                <a:cubicBezTo>
                  <a:pt x="623" y="441"/>
                  <a:pt x="650" y="452"/>
                  <a:pt x="672" y="474"/>
                </a:cubicBezTo>
                <a:cubicBezTo>
                  <a:pt x="708" y="512"/>
                  <a:pt x="708" y="581"/>
                  <a:pt x="672" y="619"/>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38" name="Freeform 74">
            <a:extLst>
              <a:ext uri="{FF2B5EF4-FFF2-40B4-BE49-F238E27FC236}">
                <a16:creationId xmlns:a16="http://schemas.microsoft.com/office/drawing/2014/main" id="{18A9EADA-E6D9-4D71-AB3A-CFEE756B8CFC}"/>
              </a:ext>
            </a:extLst>
          </p:cNvPr>
          <p:cNvSpPr>
            <a:spLocks noChangeAspect="1"/>
          </p:cNvSpPr>
          <p:nvPr/>
        </p:nvSpPr>
        <p:spPr bwMode="auto">
          <a:xfrm>
            <a:off x="4539182" y="1502325"/>
            <a:ext cx="148420" cy="146978"/>
          </a:xfrm>
          <a:custGeom>
            <a:avLst/>
            <a:gdLst>
              <a:gd name="T0" fmla="*/ 364 w 596"/>
              <a:gd name="T1" fmla="*/ 546 h 590"/>
              <a:gd name="T2" fmla="*/ 596 w 596"/>
              <a:gd name="T3" fmla="*/ 313 h 590"/>
              <a:gd name="T4" fmla="*/ 536 w 596"/>
              <a:gd name="T5" fmla="*/ 254 h 590"/>
              <a:gd name="T6" fmla="*/ 381 w 596"/>
              <a:gd name="T7" fmla="*/ 411 h 590"/>
              <a:gd name="T8" fmla="*/ 262 w 596"/>
              <a:gd name="T9" fmla="*/ 486 h 590"/>
              <a:gd name="T10" fmla="*/ 337 w 596"/>
              <a:gd name="T11" fmla="*/ 367 h 590"/>
              <a:gd name="T12" fmla="*/ 493 w 596"/>
              <a:gd name="T13" fmla="*/ 211 h 590"/>
              <a:gd name="T14" fmla="*/ 382 w 596"/>
              <a:gd name="T15" fmla="*/ 100 h 590"/>
              <a:gd name="T16" fmla="*/ 226 w 596"/>
              <a:gd name="T17" fmla="*/ 256 h 590"/>
              <a:gd name="T18" fmla="*/ 107 w 596"/>
              <a:gd name="T19" fmla="*/ 331 h 590"/>
              <a:gd name="T20" fmla="*/ 182 w 596"/>
              <a:gd name="T21" fmla="*/ 218 h 590"/>
              <a:gd name="T22" fmla="*/ 341 w 596"/>
              <a:gd name="T23" fmla="*/ 59 h 590"/>
              <a:gd name="T24" fmla="*/ 283 w 596"/>
              <a:gd name="T25" fmla="*/ 0 h 590"/>
              <a:gd name="T26" fmla="*/ 52 w 596"/>
              <a:gd name="T27" fmla="*/ 232 h 590"/>
              <a:gd name="T28" fmla="*/ 22 w 596"/>
              <a:gd name="T29" fmla="*/ 402 h 590"/>
              <a:gd name="T30" fmla="*/ 199 w 596"/>
              <a:gd name="T31" fmla="*/ 580 h 590"/>
              <a:gd name="T32" fmla="*/ 258 w 596"/>
              <a:gd name="T33" fmla="*/ 590 h 590"/>
              <a:gd name="T34" fmla="*/ 364 w 596"/>
              <a:gd name="T35" fmla="*/ 54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6" h="590">
                <a:moveTo>
                  <a:pt x="364" y="546"/>
                </a:moveTo>
                <a:cubicBezTo>
                  <a:pt x="364" y="546"/>
                  <a:pt x="364" y="546"/>
                  <a:pt x="596" y="313"/>
                </a:cubicBezTo>
                <a:cubicBezTo>
                  <a:pt x="575" y="292"/>
                  <a:pt x="555" y="273"/>
                  <a:pt x="536" y="254"/>
                </a:cubicBezTo>
                <a:cubicBezTo>
                  <a:pt x="381" y="411"/>
                  <a:pt x="381" y="411"/>
                  <a:pt x="381" y="411"/>
                </a:cubicBezTo>
                <a:cubicBezTo>
                  <a:pt x="325" y="461"/>
                  <a:pt x="274" y="499"/>
                  <a:pt x="262" y="486"/>
                </a:cubicBezTo>
                <a:cubicBezTo>
                  <a:pt x="249" y="474"/>
                  <a:pt x="281" y="423"/>
                  <a:pt x="337" y="367"/>
                </a:cubicBezTo>
                <a:cubicBezTo>
                  <a:pt x="397" y="308"/>
                  <a:pt x="448" y="256"/>
                  <a:pt x="493" y="211"/>
                </a:cubicBezTo>
                <a:cubicBezTo>
                  <a:pt x="449" y="167"/>
                  <a:pt x="412" y="130"/>
                  <a:pt x="382" y="100"/>
                </a:cubicBezTo>
                <a:cubicBezTo>
                  <a:pt x="226" y="256"/>
                  <a:pt x="226" y="256"/>
                  <a:pt x="226" y="256"/>
                </a:cubicBezTo>
                <a:cubicBezTo>
                  <a:pt x="176" y="312"/>
                  <a:pt x="119" y="344"/>
                  <a:pt x="107" y="331"/>
                </a:cubicBezTo>
                <a:cubicBezTo>
                  <a:pt x="94" y="325"/>
                  <a:pt x="132" y="268"/>
                  <a:pt x="182" y="218"/>
                </a:cubicBezTo>
                <a:cubicBezTo>
                  <a:pt x="243" y="157"/>
                  <a:pt x="295" y="105"/>
                  <a:pt x="341" y="59"/>
                </a:cubicBezTo>
                <a:cubicBezTo>
                  <a:pt x="316" y="34"/>
                  <a:pt x="297" y="15"/>
                  <a:pt x="283" y="0"/>
                </a:cubicBezTo>
                <a:cubicBezTo>
                  <a:pt x="218" y="66"/>
                  <a:pt x="142" y="142"/>
                  <a:pt x="52" y="232"/>
                </a:cubicBezTo>
                <a:cubicBezTo>
                  <a:pt x="9" y="276"/>
                  <a:pt x="0" y="339"/>
                  <a:pt x="22" y="402"/>
                </a:cubicBezTo>
                <a:cubicBezTo>
                  <a:pt x="87" y="468"/>
                  <a:pt x="146" y="527"/>
                  <a:pt x="199" y="580"/>
                </a:cubicBezTo>
                <a:cubicBezTo>
                  <a:pt x="219" y="586"/>
                  <a:pt x="239" y="590"/>
                  <a:pt x="258" y="590"/>
                </a:cubicBezTo>
                <a:cubicBezTo>
                  <a:pt x="302" y="590"/>
                  <a:pt x="339" y="578"/>
                  <a:pt x="364" y="546"/>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39" name="Freeform 75">
            <a:extLst>
              <a:ext uri="{FF2B5EF4-FFF2-40B4-BE49-F238E27FC236}">
                <a16:creationId xmlns:a16="http://schemas.microsoft.com/office/drawing/2014/main" id="{B1CE9218-3835-4A82-9110-9DF82AF4068D}"/>
              </a:ext>
            </a:extLst>
          </p:cNvPr>
          <p:cNvSpPr>
            <a:spLocks noChangeAspect="1"/>
          </p:cNvSpPr>
          <p:nvPr/>
        </p:nvSpPr>
        <p:spPr bwMode="auto">
          <a:xfrm>
            <a:off x="4388759" y="1368632"/>
            <a:ext cx="216410" cy="224579"/>
          </a:xfrm>
          <a:custGeom>
            <a:avLst/>
            <a:gdLst>
              <a:gd name="T0" fmla="*/ 637 w 869"/>
              <a:gd name="T1" fmla="*/ 751 h 902"/>
              <a:gd name="T2" fmla="*/ 868 w 869"/>
              <a:gd name="T3" fmla="*/ 519 h 902"/>
              <a:gd name="T4" fmla="*/ 844 w 869"/>
              <a:gd name="T5" fmla="*/ 494 h 902"/>
              <a:gd name="T6" fmla="*/ 731 w 869"/>
              <a:gd name="T7" fmla="*/ 132 h 902"/>
              <a:gd name="T8" fmla="*/ 398 w 869"/>
              <a:gd name="T9" fmla="*/ 14 h 902"/>
              <a:gd name="T10" fmla="*/ 281 w 869"/>
              <a:gd name="T11" fmla="*/ 44 h 902"/>
              <a:gd name="T12" fmla="*/ 537 w 869"/>
              <a:gd name="T13" fmla="*/ 301 h 902"/>
              <a:gd name="T14" fmla="*/ 318 w 869"/>
              <a:gd name="T15" fmla="*/ 519 h 902"/>
              <a:gd name="T16" fmla="*/ 62 w 869"/>
              <a:gd name="T17" fmla="*/ 263 h 902"/>
              <a:gd name="T18" fmla="*/ 150 w 869"/>
              <a:gd name="T19" fmla="*/ 713 h 902"/>
              <a:gd name="T20" fmla="*/ 512 w 869"/>
              <a:gd name="T21" fmla="*/ 826 h 902"/>
              <a:gd name="T22" fmla="*/ 588 w 869"/>
              <a:gd name="T23" fmla="*/ 902 h 902"/>
              <a:gd name="T24" fmla="*/ 637 w 869"/>
              <a:gd name="T25" fmla="*/ 751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69" h="902">
                <a:moveTo>
                  <a:pt x="637" y="751"/>
                </a:moveTo>
                <a:cubicBezTo>
                  <a:pt x="637" y="751"/>
                  <a:pt x="637" y="750"/>
                  <a:pt x="868" y="519"/>
                </a:cubicBezTo>
                <a:cubicBezTo>
                  <a:pt x="844" y="495"/>
                  <a:pt x="844" y="494"/>
                  <a:pt x="844" y="494"/>
                </a:cubicBezTo>
                <a:cubicBezTo>
                  <a:pt x="869" y="363"/>
                  <a:pt x="831" y="232"/>
                  <a:pt x="731" y="132"/>
                </a:cubicBezTo>
                <a:cubicBezTo>
                  <a:pt x="642" y="38"/>
                  <a:pt x="518" y="0"/>
                  <a:pt x="398" y="14"/>
                </a:cubicBezTo>
                <a:cubicBezTo>
                  <a:pt x="358" y="18"/>
                  <a:pt x="318" y="28"/>
                  <a:pt x="281" y="44"/>
                </a:cubicBezTo>
                <a:cubicBezTo>
                  <a:pt x="535" y="298"/>
                  <a:pt x="537" y="300"/>
                  <a:pt x="537" y="301"/>
                </a:cubicBezTo>
                <a:cubicBezTo>
                  <a:pt x="321" y="517"/>
                  <a:pt x="319" y="519"/>
                  <a:pt x="318" y="519"/>
                </a:cubicBezTo>
                <a:cubicBezTo>
                  <a:pt x="65" y="265"/>
                  <a:pt x="62" y="263"/>
                  <a:pt x="62" y="263"/>
                </a:cubicBezTo>
                <a:cubicBezTo>
                  <a:pt x="0" y="413"/>
                  <a:pt x="31" y="588"/>
                  <a:pt x="150" y="713"/>
                </a:cubicBezTo>
                <a:cubicBezTo>
                  <a:pt x="250" y="807"/>
                  <a:pt x="381" y="845"/>
                  <a:pt x="512" y="826"/>
                </a:cubicBezTo>
                <a:cubicBezTo>
                  <a:pt x="539" y="852"/>
                  <a:pt x="564" y="877"/>
                  <a:pt x="588" y="902"/>
                </a:cubicBezTo>
                <a:cubicBezTo>
                  <a:pt x="581" y="844"/>
                  <a:pt x="596" y="789"/>
                  <a:pt x="637" y="751"/>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40" name="Freeform 76">
            <a:extLst>
              <a:ext uri="{FF2B5EF4-FFF2-40B4-BE49-F238E27FC236}">
                <a16:creationId xmlns:a16="http://schemas.microsoft.com/office/drawing/2014/main" id="{33155DB9-E2DA-4A59-8888-ACA7103F4342}"/>
              </a:ext>
            </a:extLst>
          </p:cNvPr>
          <p:cNvSpPr>
            <a:spLocks noChangeAspect="1" noEditPoints="1"/>
          </p:cNvSpPr>
          <p:nvPr/>
        </p:nvSpPr>
        <p:spPr bwMode="auto">
          <a:xfrm>
            <a:off x="4407944" y="1399208"/>
            <a:ext cx="383699" cy="381995"/>
          </a:xfrm>
          <a:custGeom>
            <a:avLst/>
            <a:gdLst>
              <a:gd name="T0" fmla="*/ 1459 w 1541"/>
              <a:gd name="T1" fmla="*/ 75 h 1534"/>
              <a:gd name="T2" fmla="*/ 1291 w 1541"/>
              <a:gd name="T3" fmla="*/ 0 h 1534"/>
              <a:gd name="T4" fmla="*/ 1185 w 1541"/>
              <a:gd name="T5" fmla="*/ 38 h 1534"/>
              <a:gd name="T6" fmla="*/ 579 w 1541"/>
              <a:gd name="T7" fmla="*/ 646 h 1534"/>
              <a:gd name="T8" fmla="*/ 571 w 1541"/>
              <a:gd name="T9" fmla="*/ 865 h 1534"/>
              <a:gd name="T10" fmla="*/ 205 w 1541"/>
              <a:gd name="T11" fmla="*/ 1232 h 1534"/>
              <a:gd name="T12" fmla="*/ 173 w 1541"/>
              <a:gd name="T13" fmla="*/ 1203 h 1534"/>
              <a:gd name="T14" fmla="*/ 0 w 1541"/>
              <a:gd name="T15" fmla="*/ 1438 h 1534"/>
              <a:gd name="T16" fmla="*/ 95 w 1541"/>
              <a:gd name="T17" fmla="*/ 1534 h 1534"/>
              <a:gd name="T18" fmla="*/ 328 w 1541"/>
              <a:gd name="T19" fmla="*/ 1359 h 1534"/>
              <a:gd name="T20" fmla="*/ 304 w 1541"/>
              <a:gd name="T21" fmla="*/ 1327 h 1534"/>
              <a:gd name="T22" fmla="*/ 661 w 1541"/>
              <a:gd name="T23" fmla="*/ 960 h 1534"/>
              <a:gd name="T24" fmla="*/ 785 w 1541"/>
              <a:gd name="T25" fmla="*/ 1004 h 1534"/>
              <a:gd name="T26" fmla="*/ 891 w 1541"/>
              <a:gd name="T27" fmla="*/ 960 h 1534"/>
              <a:gd name="T28" fmla="*/ 1497 w 1541"/>
              <a:gd name="T29" fmla="*/ 351 h 1534"/>
              <a:gd name="T30" fmla="*/ 1541 w 1541"/>
              <a:gd name="T31" fmla="*/ 251 h 1534"/>
              <a:gd name="T32" fmla="*/ 1459 w 1541"/>
              <a:gd name="T33" fmla="*/ 75 h 1534"/>
              <a:gd name="T34" fmla="*/ 753 w 1541"/>
              <a:gd name="T35" fmla="*/ 669 h 1534"/>
              <a:gd name="T36" fmla="*/ 634 w 1541"/>
              <a:gd name="T37" fmla="*/ 745 h 1534"/>
              <a:gd name="T38" fmla="*/ 709 w 1541"/>
              <a:gd name="T39" fmla="*/ 632 h 1534"/>
              <a:gd name="T40" fmla="*/ 1175 w 1541"/>
              <a:gd name="T41" fmla="*/ 166 h 1534"/>
              <a:gd name="T42" fmla="*/ 1288 w 1541"/>
              <a:gd name="T43" fmla="*/ 91 h 1534"/>
              <a:gd name="T44" fmla="*/ 1212 w 1541"/>
              <a:gd name="T45" fmla="*/ 210 h 1534"/>
              <a:gd name="T46" fmla="*/ 753 w 1541"/>
              <a:gd name="T47" fmla="*/ 669 h 1534"/>
              <a:gd name="T48" fmla="*/ 1368 w 1541"/>
              <a:gd name="T49" fmla="*/ 359 h 1534"/>
              <a:gd name="T50" fmla="*/ 909 w 1541"/>
              <a:gd name="T51" fmla="*/ 825 h 1534"/>
              <a:gd name="T52" fmla="*/ 789 w 1541"/>
              <a:gd name="T53" fmla="*/ 900 h 1534"/>
              <a:gd name="T54" fmla="*/ 865 w 1541"/>
              <a:gd name="T55" fmla="*/ 781 h 1534"/>
              <a:gd name="T56" fmla="*/ 1324 w 1541"/>
              <a:gd name="T57" fmla="*/ 322 h 1534"/>
              <a:gd name="T58" fmla="*/ 1443 w 1541"/>
              <a:gd name="T59" fmla="*/ 246 h 1534"/>
              <a:gd name="T60" fmla="*/ 1368 w 1541"/>
              <a:gd name="T61" fmla="*/ 359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41" h="1534">
                <a:moveTo>
                  <a:pt x="1459" y="75"/>
                </a:moveTo>
                <a:cubicBezTo>
                  <a:pt x="1409" y="25"/>
                  <a:pt x="1347" y="0"/>
                  <a:pt x="1291" y="0"/>
                </a:cubicBezTo>
                <a:cubicBezTo>
                  <a:pt x="1247" y="0"/>
                  <a:pt x="1210" y="12"/>
                  <a:pt x="1185" y="38"/>
                </a:cubicBezTo>
                <a:cubicBezTo>
                  <a:pt x="1185" y="38"/>
                  <a:pt x="1185" y="38"/>
                  <a:pt x="579" y="646"/>
                </a:cubicBezTo>
                <a:cubicBezTo>
                  <a:pt x="525" y="701"/>
                  <a:pt x="525" y="787"/>
                  <a:pt x="571" y="865"/>
                </a:cubicBezTo>
                <a:cubicBezTo>
                  <a:pt x="205" y="1232"/>
                  <a:pt x="205" y="1232"/>
                  <a:pt x="205" y="1232"/>
                </a:cubicBezTo>
                <a:cubicBezTo>
                  <a:pt x="173" y="1203"/>
                  <a:pt x="173" y="1203"/>
                  <a:pt x="173" y="1203"/>
                </a:cubicBezTo>
                <a:cubicBezTo>
                  <a:pt x="0" y="1438"/>
                  <a:pt x="0" y="1438"/>
                  <a:pt x="0" y="1438"/>
                </a:cubicBezTo>
                <a:cubicBezTo>
                  <a:pt x="95" y="1534"/>
                  <a:pt x="95" y="1534"/>
                  <a:pt x="95" y="1534"/>
                </a:cubicBezTo>
                <a:cubicBezTo>
                  <a:pt x="328" y="1359"/>
                  <a:pt x="328" y="1359"/>
                  <a:pt x="328" y="1359"/>
                </a:cubicBezTo>
                <a:cubicBezTo>
                  <a:pt x="304" y="1327"/>
                  <a:pt x="304" y="1327"/>
                  <a:pt x="304" y="1327"/>
                </a:cubicBezTo>
                <a:cubicBezTo>
                  <a:pt x="661" y="960"/>
                  <a:pt x="661" y="960"/>
                  <a:pt x="661" y="960"/>
                </a:cubicBezTo>
                <a:cubicBezTo>
                  <a:pt x="701" y="988"/>
                  <a:pt x="745" y="1004"/>
                  <a:pt x="785" y="1004"/>
                </a:cubicBezTo>
                <a:cubicBezTo>
                  <a:pt x="829" y="1004"/>
                  <a:pt x="866" y="992"/>
                  <a:pt x="891" y="960"/>
                </a:cubicBezTo>
                <a:cubicBezTo>
                  <a:pt x="891" y="960"/>
                  <a:pt x="891" y="960"/>
                  <a:pt x="1497" y="351"/>
                </a:cubicBezTo>
                <a:cubicBezTo>
                  <a:pt x="1522" y="326"/>
                  <a:pt x="1541" y="289"/>
                  <a:pt x="1541" y="251"/>
                </a:cubicBezTo>
                <a:cubicBezTo>
                  <a:pt x="1541" y="188"/>
                  <a:pt x="1509" y="125"/>
                  <a:pt x="1459" y="75"/>
                </a:cubicBezTo>
                <a:close/>
                <a:moveTo>
                  <a:pt x="753" y="669"/>
                </a:moveTo>
                <a:cubicBezTo>
                  <a:pt x="703" y="726"/>
                  <a:pt x="647" y="757"/>
                  <a:pt x="634" y="745"/>
                </a:cubicBezTo>
                <a:cubicBezTo>
                  <a:pt x="621" y="739"/>
                  <a:pt x="659" y="682"/>
                  <a:pt x="709" y="632"/>
                </a:cubicBezTo>
                <a:cubicBezTo>
                  <a:pt x="1171" y="170"/>
                  <a:pt x="1175" y="167"/>
                  <a:pt x="1175" y="166"/>
                </a:cubicBezTo>
                <a:cubicBezTo>
                  <a:pt x="1225" y="116"/>
                  <a:pt x="1282" y="78"/>
                  <a:pt x="1288" y="91"/>
                </a:cubicBezTo>
                <a:cubicBezTo>
                  <a:pt x="1300" y="104"/>
                  <a:pt x="1269" y="160"/>
                  <a:pt x="1212" y="210"/>
                </a:cubicBezTo>
                <a:lnTo>
                  <a:pt x="753" y="669"/>
                </a:lnTo>
                <a:close/>
                <a:moveTo>
                  <a:pt x="1368" y="359"/>
                </a:moveTo>
                <a:cubicBezTo>
                  <a:pt x="909" y="825"/>
                  <a:pt x="909" y="825"/>
                  <a:pt x="909" y="825"/>
                </a:cubicBezTo>
                <a:cubicBezTo>
                  <a:pt x="852" y="875"/>
                  <a:pt x="802" y="913"/>
                  <a:pt x="789" y="900"/>
                </a:cubicBezTo>
                <a:cubicBezTo>
                  <a:pt x="777" y="887"/>
                  <a:pt x="808" y="837"/>
                  <a:pt x="865" y="781"/>
                </a:cubicBezTo>
                <a:cubicBezTo>
                  <a:pt x="1324" y="322"/>
                  <a:pt x="1324" y="322"/>
                  <a:pt x="1324" y="322"/>
                </a:cubicBezTo>
                <a:cubicBezTo>
                  <a:pt x="1380" y="265"/>
                  <a:pt x="1430" y="234"/>
                  <a:pt x="1443" y="246"/>
                </a:cubicBezTo>
                <a:cubicBezTo>
                  <a:pt x="1456" y="259"/>
                  <a:pt x="1418" y="309"/>
                  <a:pt x="1368" y="359"/>
                </a:cubicBezTo>
                <a:close/>
              </a:path>
            </a:pathLst>
          </a:custGeom>
          <a:solidFill>
            <a:srgbClr val="0064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41" name="Rechteck 1130">
            <a:extLst>
              <a:ext uri="{FF2B5EF4-FFF2-40B4-BE49-F238E27FC236}">
                <a16:creationId xmlns:a16="http://schemas.microsoft.com/office/drawing/2014/main" id="{2709BDE3-3E14-4AF3-AC8E-D23D10C343EE}"/>
              </a:ext>
            </a:extLst>
          </p:cNvPr>
          <p:cNvSpPr/>
          <p:nvPr/>
        </p:nvSpPr>
        <p:spPr>
          <a:xfrm>
            <a:off x="4693680" y="1877889"/>
            <a:ext cx="3004328" cy="81499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Dramatic drop, longer cycles</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supply chain changes, automation, robotics</a:t>
            </a:r>
          </a:p>
        </p:txBody>
      </p:sp>
      <p:sp>
        <p:nvSpPr>
          <p:cNvPr id="42" name="Rectangle 116">
            <a:extLst>
              <a:ext uri="{FF2B5EF4-FFF2-40B4-BE49-F238E27FC236}">
                <a16:creationId xmlns:a16="http://schemas.microsoft.com/office/drawing/2014/main" id="{466FAF90-3890-426F-A903-96DEF38A96A6}"/>
              </a:ext>
            </a:extLst>
          </p:cNvPr>
          <p:cNvSpPr txBox="1">
            <a:spLocks noChangeArrowheads="1"/>
          </p:cNvSpPr>
          <p:nvPr/>
        </p:nvSpPr>
        <p:spPr bwMode="auto">
          <a:xfrm>
            <a:off x="8523491" y="1310523"/>
            <a:ext cx="3004328" cy="469691"/>
          </a:xfrm>
          <a:prstGeom prst="rect">
            <a:avLst/>
          </a:prstGeom>
          <a:solidFill>
            <a:srgbClr val="FF9000"/>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Utilities</a:t>
            </a:r>
            <a:endParaRPr lang="en-US" sz="1400" dirty="0">
              <a:solidFill>
                <a:srgbClr val="FFFFFF"/>
              </a:solidFill>
              <a:latin typeface="Arial" pitchFamily="34" charset="0"/>
              <a:ea typeface="ＭＳ Ｐゴシック" charset="-128"/>
              <a:cs typeface="Arial" pitchFamily="34" charset="0"/>
            </a:endParaRPr>
          </a:p>
        </p:txBody>
      </p:sp>
      <p:sp>
        <p:nvSpPr>
          <p:cNvPr id="43" name="Ellipse 1091">
            <a:extLst>
              <a:ext uri="{FF2B5EF4-FFF2-40B4-BE49-F238E27FC236}">
                <a16:creationId xmlns:a16="http://schemas.microsoft.com/office/drawing/2014/main" id="{6EA72214-9E09-41E0-BC8C-B7880BF4E4CA}"/>
              </a:ext>
            </a:extLst>
          </p:cNvPr>
          <p:cNvSpPr/>
          <p:nvPr/>
        </p:nvSpPr>
        <p:spPr bwMode="auto">
          <a:xfrm>
            <a:off x="8054993" y="1203428"/>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44" name="Freeform 634">
            <a:extLst>
              <a:ext uri="{FF2B5EF4-FFF2-40B4-BE49-F238E27FC236}">
                <a16:creationId xmlns:a16="http://schemas.microsoft.com/office/drawing/2014/main" id="{A078B41F-C788-4DA5-B944-F8442B5924C5}"/>
              </a:ext>
            </a:extLst>
          </p:cNvPr>
          <p:cNvSpPr>
            <a:spLocks noChangeAspect="1" noEditPoints="1"/>
          </p:cNvSpPr>
          <p:nvPr/>
        </p:nvSpPr>
        <p:spPr bwMode="auto">
          <a:xfrm>
            <a:off x="8388909" y="1354604"/>
            <a:ext cx="293896" cy="397831"/>
          </a:xfrm>
          <a:custGeom>
            <a:avLst/>
            <a:gdLst/>
            <a:ahLst/>
            <a:cxnLst>
              <a:cxn ang="0">
                <a:pos x="57" y="52"/>
              </a:cxn>
              <a:cxn ang="0">
                <a:pos x="72" y="9"/>
              </a:cxn>
              <a:cxn ang="0">
                <a:pos x="72" y="15"/>
              </a:cxn>
              <a:cxn ang="0">
                <a:pos x="72" y="17"/>
              </a:cxn>
              <a:cxn ang="0">
                <a:pos x="73" y="19"/>
              </a:cxn>
              <a:cxn ang="0">
                <a:pos x="70" y="22"/>
              </a:cxn>
              <a:cxn ang="0">
                <a:pos x="74" y="21"/>
              </a:cxn>
              <a:cxn ang="0">
                <a:pos x="77" y="18"/>
              </a:cxn>
              <a:cxn ang="0">
                <a:pos x="77" y="16"/>
              </a:cxn>
              <a:cxn ang="0">
                <a:pos x="77" y="14"/>
              </a:cxn>
              <a:cxn ang="0">
                <a:pos x="80" y="9"/>
              </a:cxn>
              <a:cxn ang="0">
                <a:pos x="11" y="0"/>
              </a:cxn>
              <a:cxn ang="0">
                <a:pos x="6" y="13"/>
              </a:cxn>
              <a:cxn ang="0">
                <a:pos x="6" y="15"/>
              </a:cxn>
              <a:cxn ang="0">
                <a:pos x="6" y="17"/>
              </a:cxn>
              <a:cxn ang="0">
                <a:pos x="3" y="20"/>
              </a:cxn>
              <a:cxn ang="0">
                <a:pos x="7" y="23"/>
              </a:cxn>
              <a:cxn ang="0">
                <a:pos x="11" y="20"/>
              </a:cxn>
              <a:cxn ang="0">
                <a:pos x="8" y="17"/>
              </a:cxn>
              <a:cxn ang="0">
                <a:pos x="8" y="15"/>
              </a:cxn>
              <a:cxn ang="0">
                <a:pos x="8" y="13"/>
              </a:cxn>
              <a:cxn ang="0">
                <a:pos x="30" y="29"/>
              </a:cxn>
              <a:cxn ang="0">
                <a:pos x="11" y="107"/>
              </a:cxn>
              <a:cxn ang="0">
                <a:pos x="17" y="106"/>
              </a:cxn>
              <a:cxn ang="0">
                <a:pos x="64" y="106"/>
              </a:cxn>
              <a:cxn ang="0">
                <a:pos x="69" y="108"/>
              </a:cxn>
              <a:cxn ang="0">
                <a:pos x="71" y="106"/>
              </a:cxn>
              <a:cxn ang="0">
                <a:pos x="68" y="4"/>
              </a:cxn>
              <a:cxn ang="0">
                <a:pos x="65" y="4"/>
              </a:cxn>
              <a:cxn ang="0">
                <a:pos x="15" y="4"/>
              </a:cxn>
              <a:cxn ang="0">
                <a:pos x="32" y="55"/>
              </a:cxn>
              <a:cxn ang="0">
                <a:pos x="41" y="60"/>
              </a:cxn>
              <a:cxn ang="0">
                <a:pos x="26" y="69"/>
              </a:cxn>
              <a:cxn ang="0">
                <a:pos x="32" y="49"/>
              </a:cxn>
              <a:cxn ang="0">
                <a:pos x="32" y="49"/>
              </a:cxn>
              <a:cxn ang="0">
                <a:pos x="47" y="63"/>
              </a:cxn>
              <a:cxn ang="0">
                <a:pos x="59" y="4"/>
              </a:cxn>
              <a:cxn ang="0">
                <a:pos x="22" y="4"/>
              </a:cxn>
              <a:cxn ang="0">
                <a:pos x="39" y="13"/>
              </a:cxn>
              <a:cxn ang="0">
                <a:pos x="39" y="15"/>
              </a:cxn>
              <a:cxn ang="0">
                <a:pos x="39" y="17"/>
              </a:cxn>
              <a:cxn ang="0">
                <a:pos x="37" y="20"/>
              </a:cxn>
              <a:cxn ang="0">
                <a:pos x="40" y="23"/>
              </a:cxn>
              <a:cxn ang="0">
                <a:pos x="44" y="20"/>
              </a:cxn>
              <a:cxn ang="0">
                <a:pos x="41" y="17"/>
              </a:cxn>
              <a:cxn ang="0">
                <a:pos x="41" y="15"/>
              </a:cxn>
              <a:cxn ang="0">
                <a:pos x="41" y="13"/>
              </a:cxn>
              <a:cxn ang="0">
                <a:pos x="46" y="26"/>
              </a:cxn>
              <a:cxn ang="0">
                <a:pos x="35" y="26"/>
              </a:cxn>
              <a:cxn ang="0">
                <a:pos x="46" y="40"/>
              </a:cxn>
              <a:cxn ang="0">
                <a:pos x="41" y="37"/>
              </a:cxn>
              <a:cxn ang="0">
                <a:pos x="37" y="35"/>
              </a:cxn>
              <a:cxn ang="0">
                <a:pos x="45" y="34"/>
              </a:cxn>
              <a:cxn ang="0">
                <a:pos x="48" y="44"/>
              </a:cxn>
              <a:cxn ang="0">
                <a:pos x="48" y="44"/>
              </a:cxn>
              <a:cxn ang="0">
                <a:pos x="34" y="87"/>
              </a:cxn>
              <a:cxn ang="0">
                <a:pos x="41" y="67"/>
              </a:cxn>
              <a:cxn ang="0">
                <a:pos x="40" y="84"/>
              </a:cxn>
              <a:cxn ang="0">
                <a:pos x="57" y="80"/>
              </a:cxn>
              <a:cxn ang="0">
                <a:pos x="46" y="87"/>
              </a:cxn>
            </a:cxnLst>
            <a:rect l="0" t="0" r="r" b="b"/>
            <a:pathLst>
              <a:path w="80" h="108">
                <a:moveTo>
                  <a:pt x="57" y="52"/>
                </a:moveTo>
                <a:cubicBezTo>
                  <a:pt x="57" y="52"/>
                  <a:pt x="57" y="52"/>
                  <a:pt x="57" y="52"/>
                </a:cubicBezTo>
                <a:cubicBezTo>
                  <a:pt x="57" y="52"/>
                  <a:pt x="57" y="52"/>
                  <a:pt x="57" y="52"/>
                </a:cubicBezTo>
                <a:cubicBezTo>
                  <a:pt x="51" y="28"/>
                  <a:pt x="51" y="28"/>
                  <a:pt x="51" y="28"/>
                </a:cubicBezTo>
                <a:cubicBezTo>
                  <a:pt x="62" y="9"/>
                  <a:pt x="62" y="9"/>
                  <a:pt x="62" y="9"/>
                </a:cubicBezTo>
                <a:cubicBezTo>
                  <a:pt x="72" y="9"/>
                  <a:pt x="72" y="9"/>
                  <a:pt x="72" y="9"/>
                </a:cubicBezTo>
                <a:cubicBezTo>
                  <a:pt x="72" y="13"/>
                  <a:pt x="72" y="13"/>
                  <a:pt x="72" y="13"/>
                </a:cubicBezTo>
                <a:cubicBezTo>
                  <a:pt x="71" y="13"/>
                  <a:pt x="70" y="13"/>
                  <a:pt x="70" y="14"/>
                </a:cubicBezTo>
                <a:cubicBezTo>
                  <a:pt x="70" y="14"/>
                  <a:pt x="71" y="14"/>
                  <a:pt x="72" y="15"/>
                </a:cubicBezTo>
                <a:cubicBezTo>
                  <a:pt x="72" y="15"/>
                  <a:pt x="72" y="15"/>
                  <a:pt x="72" y="15"/>
                </a:cubicBezTo>
                <a:cubicBezTo>
                  <a:pt x="71" y="15"/>
                  <a:pt x="70" y="15"/>
                  <a:pt x="70" y="16"/>
                </a:cubicBezTo>
                <a:cubicBezTo>
                  <a:pt x="70" y="16"/>
                  <a:pt x="71" y="17"/>
                  <a:pt x="72" y="17"/>
                </a:cubicBezTo>
                <a:cubicBezTo>
                  <a:pt x="72" y="17"/>
                  <a:pt x="72" y="17"/>
                  <a:pt x="72" y="17"/>
                </a:cubicBezTo>
                <a:cubicBezTo>
                  <a:pt x="71" y="17"/>
                  <a:pt x="70" y="17"/>
                  <a:pt x="70" y="18"/>
                </a:cubicBezTo>
                <a:cubicBezTo>
                  <a:pt x="70" y="18"/>
                  <a:pt x="71" y="19"/>
                  <a:pt x="73" y="19"/>
                </a:cubicBezTo>
                <a:cubicBezTo>
                  <a:pt x="71" y="19"/>
                  <a:pt x="70" y="19"/>
                  <a:pt x="70" y="20"/>
                </a:cubicBezTo>
                <a:cubicBezTo>
                  <a:pt x="70" y="20"/>
                  <a:pt x="71" y="21"/>
                  <a:pt x="73" y="21"/>
                </a:cubicBezTo>
                <a:cubicBezTo>
                  <a:pt x="71" y="21"/>
                  <a:pt x="70" y="21"/>
                  <a:pt x="70" y="22"/>
                </a:cubicBezTo>
                <a:cubicBezTo>
                  <a:pt x="70" y="23"/>
                  <a:pt x="72" y="23"/>
                  <a:pt x="74" y="23"/>
                </a:cubicBezTo>
                <a:cubicBezTo>
                  <a:pt x="76" y="23"/>
                  <a:pt x="77" y="23"/>
                  <a:pt x="77" y="22"/>
                </a:cubicBezTo>
                <a:cubicBezTo>
                  <a:pt x="77" y="21"/>
                  <a:pt x="76" y="21"/>
                  <a:pt x="74" y="21"/>
                </a:cubicBezTo>
                <a:cubicBezTo>
                  <a:pt x="76" y="21"/>
                  <a:pt x="77" y="20"/>
                  <a:pt x="77" y="20"/>
                </a:cubicBezTo>
                <a:cubicBezTo>
                  <a:pt x="77" y="19"/>
                  <a:pt x="76" y="19"/>
                  <a:pt x="74" y="19"/>
                </a:cubicBezTo>
                <a:cubicBezTo>
                  <a:pt x="76" y="19"/>
                  <a:pt x="77" y="18"/>
                  <a:pt x="77" y="18"/>
                </a:cubicBezTo>
                <a:cubicBezTo>
                  <a:pt x="77" y="17"/>
                  <a:pt x="76" y="17"/>
                  <a:pt x="75" y="17"/>
                </a:cubicBezTo>
                <a:cubicBezTo>
                  <a:pt x="75" y="17"/>
                  <a:pt x="75" y="17"/>
                  <a:pt x="75" y="17"/>
                </a:cubicBezTo>
                <a:cubicBezTo>
                  <a:pt x="76" y="17"/>
                  <a:pt x="77" y="16"/>
                  <a:pt x="77" y="16"/>
                </a:cubicBezTo>
                <a:cubicBezTo>
                  <a:pt x="77" y="15"/>
                  <a:pt x="76" y="15"/>
                  <a:pt x="75" y="15"/>
                </a:cubicBezTo>
                <a:cubicBezTo>
                  <a:pt x="75" y="15"/>
                  <a:pt x="75" y="15"/>
                  <a:pt x="75" y="15"/>
                </a:cubicBezTo>
                <a:cubicBezTo>
                  <a:pt x="76" y="14"/>
                  <a:pt x="77" y="14"/>
                  <a:pt x="77" y="14"/>
                </a:cubicBezTo>
                <a:cubicBezTo>
                  <a:pt x="77" y="13"/>
                  <a:pt x="76" y="13"/>
                  <a:pt x="75" y="13"/>
                </a:cubicBezTo>
                <a:cubicBezTo>
                  <a:pt x="75" y="9"/>
                  <a:pt x="75" y="9"/>
                  <a:pt x="75" y="9"/>
                </a:cubicBezTo>
                <a:cubicBezTo>
                  <a:pt x="80" y="9"/>
                  <a:pt x="80" y="9"/>
                  <a:pt x="80" y="9"/>
                </a:cubicBezTo>
                <a:cubicBezTo>
                  <a:pt x="70" y="0"/>
                  <a:pt x="70" y="0"/>
                  <a:pt x="70" y="0"/>
                </a:cubicBezTo>
                <a:cubicBezTo>
                  <a:pt x="11" y="0"/>
                  <a:pt x="11" y="0"/>
                  <a:pt x="11" y="0"/>
                </a:cubicBezTo>
                <a:cubicBezTo>
                  <a:pt x="11" y="0"/>
                  <a:pt x="11" y="0"/>
                  <a:pt x="11" y="0"/>
                </a:cubicBezTo>
                <a:cubicBezTo>
                  <a:pt x="0" y="9"/>
                  <a:pt x="0" y="9"/>
                  <a:pt x="0" y="9"/>
                </a:cubicBezTo>
                <a:cubicBezTo>
                  <a:pt x="6" y="9"/>
                  <a:pt x="6" y="9"/>
                  <a:pt x="6" y="9"/>
                </a:cubicBezTo>
                <a:cubicBezTo>
                  <a:pt x="6" y="13"/>
                  <a:pt x="6" y="13"/>
                  <a:pt x="6" y="13"/>
                </a:cubicBezTo>
                <a:cubicBezTo>
                  <a:pt x="4" y="13"/>
                  <a:pt x="3" y="13"/>
                  <a:pt x="3" y="14"/>
                </a:cubicBezTo>
                <a:cubicBezTo>
                  <a:pt x="3" y="14"/>
                  <a:pt x="4" y="14"/>
                  <a:pt x="6" y="15"/>
                </a:cubicBezTo>
                <a:cubicBezTo>
                  <a:pt x="6" y="15"/>
                  <a:pt x="6" y="15"/>
                  <a:pt x="6" y="15"/>
                </a:cubicBezTo>
                <a:cubicBezTo>
                  <a:pt x="4" y="15"/>
                  <a:pt x="3" y="15"/>
                  <a:pt x="3" y="16"/>
                </a:cubicBezTo>
                <a:cubicBezTo>
                  <a:pt x="3" y="16"/>
                  <a:pt x="4" y="17"/>
                  <a:pt x="6" y="17"/>
                </a:cubicBezTo>
                <a:cubicBezTo>
                  <a:pt x="6" y="17"/>
                  <a:pt x="6" y="17"/>
                  <a:pt x="6" y="17"/>
                </a:cubicBezTo>
                <a:cubicBezTo>
                  <a:pt x="4" y="17"/>
                  <a:pt x="3" y="17"/>
                  <a:pt x="3" y="18"/>
                </a:cubicBezTo>
                <a:cubicBezTo>
                  <a:pt x="3" y="18"/>
                  <a:pt x="4" y="19"/>
                  <a:pt x="6" y="19"/>
                </a:cubicBezTo>
                <a:cubicBezTo>
                  <a:pt x="4" y="19"/>
                  <a:pt x="3" y="19"/>
                  <a:pt x="3" y="20"/>
                </a:cubicBezTo>
                <a:cubicBezTo>
                  <a:pt x="3" y="20"/>
                  <a:pt x="4" y="21"/>
                  <a:pt x="6" y="21"/>
                </a:cubicBezTo>
                <a:cubicBezTo>
                  <a:pt x="4" y="21"/>
                  <a:pt x="3" y="21"/>
                  <a:pt x="3" y="22"/>
                </a:cubicBezTo>
                <a:cubicBezTo>
                  <a:pt x="3" y="23"/>
                  <a:pt x="5" y="23"/>
                  <a:pt x="7" y="23"/>
                </a:cubicBezTo>
                <a:cubicBezTo>
                  <a:pt x="9" y="23"/>
                  <a:pt x="11" y="23"/>
                  <a:pt x="11" y="22"/>
                </a:cubicBezTo>
                <a:cubicBezTo>
                  <a:pt x="11" y="21"/>
                  <a:pt x="9" y="21"/>
                  <a:pt x="8" y="21"/>
                </a:cubicBezTo>
                <a:cubicBezTo>
                  <a:pt x="9" y="21"/>
                  <a:pt x="11" y="20"/>
                  <a:pt x="11" y="20"/>
                </a:cubicBezTo>
                <a:cubicBezTo>
                  <a:pt x="11" y="19"/>
                  <a:pt x="9" y="19"/>
                  <a:pt x="8" y="19"/>
                </a:cubicBezTo>
                <a:cubicBezTo>
                  <a:pt x="9" y="19"/>
                  <a:pt x="11" y="18"/>
                  <a:pt x="11" y="18"/>
                </a:cubicBezTo>
                <a:cubicBezTo>
                  <a:pt x="11" y="17"/>
                  <a:pt x="9" y="17"/>
                  <a:pt x="8" y="17"/>
                </a:cubicBezTo>
                <a:cubicBezTo>
                  <a:pt x="8" y="17"/>
                  <a:pt x="8" y="17"/>
                  <a:pt x="8" y="17"/>
                </a:cubicBezTo>
                <a:cubicBezTo>
                  <a:pt x="9" y="17"/>
                  <a:pt x="11" y="16"/>
                  <a:pt x="11" y="16"/>
                </a:cubicBezTo>
                <a:cubicBezTo>
                  <a:pt x="11" y="15"/>
                  <a:pt x="9" y="15"/>
                  <a:pt x="8" y="15"/>
                </a:cubicBezTo>
                <a:cubicBezTo>
                  <a:pt x="8" y="15"/>
                  <a:pt x="8" y="15"/>
                  <a:pt x="8" y="15"/>
                </a:cubicBezTo>
                <a:cubicBezTo>
                  <a:pt x="9" y="14"/>
                  <a:pt x="11" y="14"/>
                  <a:pt x="11" y="14"/>
                </a:cubicBezTo>
                <a:cubicBezTo>
                  <a:pt x="11" y="13"/>
                  <a:pt x="9" y="13"/>
                  <a:pt x="8" y="13"/>
                </a:cubicBezTo>
                <a:cubicBezTo>
                  <a:pt x="8" y="9"/>
                  <a:pt x="8" y="9"/>
                  <a:pt x="8" y="9"/>
                </a:cubicBezTo>
                <a:cubicBezTo>
                  <a:pt x="18" y="9"/>
                  <a:pt x="18" y="9"/>
                  <a:pt x="18" y="9"/>
                </a:cubicBezTo>
                <a:cubicBezTo>
                  <a:pt x="30" y="29"/>
                  <a:pt x="30" y="29"/>
                  <a:pt x="30" y="29"/>
                </a:cubicBezTo>
                <a:cubicBezTo>
                  <a:pt x="10" y="105"/>
                  <a:pt x="10" y="105"/>
                  <a:pt x="10" y="105"/>
                </a:cubicBezTo>
                <a:cubicBezTo>
                  <a:pt x="10" y="106"/>
                  <a:pt x="10" y="106"/>
                  <a:pt x="10" y="107"/>
                </a:cubicBezTo>
                <a:cubicBezTo>
                  <a:pt x="10" y="107"/>
                  <a:pt x="11" y="107"/>
                  <a:pt x="11" y="107"/>
                </a:cubicBezTo>
                <a:cubicBezTo>
                  <a:pt x="11" y="107"/>
                  <a:pt x="11" y="107"/>
                  <a:pt x="11" y="107"/>
                </a:cubicBezTo>
                <a:cubicBezTo>
                  <a:pt x="15" y="107"/>
                  <a:pt x="15" y="107"/>
                  <a:pt x="15" y="107"/>
                </a:cubicBezTo>
                <a:cubicBezTo>
                  <a:pt x="16" y="107"/>
                  <a:pt x="17" y="106"/>
                  <a:pt x="17" y="106"/>
                </a:cubicBezTo>
                <a:cubicBezTo>
                  <a:pt x="17" y="105"/>
                  <a:pt x="17" y="105"/>
                  <a:pt x="17" y="105"/>
                </a:cubicBezTo>
                <a:cubicBezTo>
                  <a:pt x="40" y="91"/>
                  <a:pt x="40" y="91"/>
                  <a:pt x="40" y="91"/>
                </a:cubicBezTo>
                <a:cubicBezTo>
                  <a:pt x="64" y="106"/>
                  <a:pt x="64" y="106"/>
                  <a:pt x="64" y="106"/>
                </a:cubicBezTo>
                <a:cubicBezTo>
                  <a:pt x="64" y="106"/>
                  <a:pt x="64" y="106"/>
                  <a:pt x="64" y="106"/>
                </a:cubicBezTo>
                <a:cubicBezTo>
                  <a:pt x="64" y="107"/>
                  <a:pt x="64" y="107"/>
                  <a:pt x="65" y="107"/>
                </a:cubicBezTo>
                <a:cubicBezTo>
                  <a:pt x="69" y="108"/>
                  <a:pt x="69" y="108"/>
                  <a:pt x="69" y="108"/>
                </a:cubicBezTo>
                <a:cubicBezTo>
                  <a:pt x="69" y="108"/>
                  <a:pt x="69" y="108"/>
                  <a:pt x="69" y="108"/>
                </a:cubicBezTo>
                <a:cubicBezTo>
                  <a:pt x="70" y="108"/>
                  <a:pt x="70" y="107"/>
                  <a:pt x="70" y="107"/>
                </a:cubicBezTo>
                <a:cubicBezTo>
                  <a:pt x="71" y="107"/>
                  <a:pt x="71" y="106"/>
                  <a:pt x="71" y="106"/>
                </a:cubicBezTo>
                <a:lnTo>
                  <a:pt x="57" y="52"/>
                </a:lnTo>
                <a:close/>
                <a:moveTo>
                  <a:pt x="65" y="4"/>
                </a:moveTo>
                <a:cubicBezTo>
                  <a:pt x="68" y="4"/>
                  <a:pt x="68" y="4"/>
                  <a:pt x="68" y="4"/>
                </a:cubicBezTo>
                <a:cubicBezTo>
                  <a:pt x="70" y="6"/>
                  <a:pt x="70" y="6"/>
                  <a:pt x="70" y="6"/>
                </a:cubicBezTo>
                <a:cubicBezTo>
                  <a:pt x="63" y="6"/>
                  <a:pt x="63" y="6"/>
                  <a:pt x="63" y="6"/>
                </a:cubicBezTo>
                <a:lnTo>
                  <a:pt x="65" y="4"/>
                </a:lnTo>
                <a:close/>
                <a:moveTo>
                  <a:pt x="10" y="6"/>
                </a:moveTo>
                <a:cubicBezTo>
                  <a:pt x="12" y="4"/>
                  <a:pt x="12" y="4"/>
                  <a:pt x="12" y="4"/>
                </a:cubicBezTo>
                <a:cubicBezTo>
                  <a:pt x="15" y="4"/>
                  <a:pt x="15" y="4"/>
                  <a:pt x="15" y="4"/>
                </a:cubicBezTo>
                <a:cubicBezTo>
                  <a:pt x="16" y="6"/>
                  <a:pt x="16" y="6"/>
                  <a:pt x="16" y="6"/>
                </a:cubicBezTo>
                <a:lnTo>
                  <a:pt x="10" y="6"/>
                </a:lnTo>
                <a:close/>
                <a:moveTo>
                  <a:pt x="32" y="55"/>
                </a:moveTo>
                <a:cubicBezTo>
                  <a:pt x="41" y="49"/>
                  <a:pt x="41" y="49"/>
                  <a:pt x="41" y="49"/>
                </a:cubicBezTo>
                <a:cubicBezTo>
                  <a:pt x="49" y="55"/>
                  <a:pt x="49" y="55"/>
                  <a:pt x="49" y="55"/>
                </a:cubicBezTo>
                <a:cubicBezTo>
                  <a:pt x="41" y="60"/>
                  <a:pt x="41" y="60"/>
                  <a:pt x="41" y="60"/>
                </a:cubicBezTo>
                <a:lnTo>
                  <a:pt x="32" y="55"/>
                </a:lnTo>
                <a:close/>
                <a:moveTo>
                  <a:pt x="35" y="64"/>
                </a:moveTo>
                <a:cubicBezTo>
                  <a:pt x="26" y="69"/>
                  <a:pt x="26" y="69"/>
                  <a:pt x="26" y="69"/>
                </a:cubicBezTo>
                <a:cubicBezTo>
                  <a:pt x="29" y="60"/>
                  <a:pt x="29" y="60"/>
                  <a:pt x="29" y="60"/>
                </a:cubicBezTo>
                <a:lnTo>
                  <a:pt x="35" y="64"/>
                </a:lnTo>
                <a:close/>
                <a:moveTo>
                  <a:pt x="32" y="49"/>
                </a:moveTo>
                <a:cubicBezTo>
                  <a:pt x="33" y="45"/>
                  <a:pt x="33" y="45"/>
                  <a:pt x="33" y="45"/>
                </a:cubicBezTo>
                <a:cubicBezTo>
                  <a:pt x="36" y="47"/>
                  <a:pt x="36" y="47"/>
                  <a:pt x="36" y="47"/>
                </a:cubicBezTo>
                <a:lnTo>
                  <a:pt x="32" y="49"/>
                </a:lnTo>
                <a:close/>
                <a:moveTo>
                  <a:pt x="52" y="60"/>
                </a:moveTo>
                <a:cubicBezTo>
                  <a:pt x="54" y="68"/>
                  <a:pt x="54" y="68"/>
                  <a:pt x="54" y="68"/>
                </a:cubicBezTo>
                <a:cubicBezTo>
                  <a:pt x="47" y="63"/>
                  <a:pt x="47" y="63"/>
                  <a:pt x="47" y="63"/>
                </a:cubicBezTo>
                <a:lnTo>
                  <a:pt x="52" y="60"/>
                </a:lnTo>
                <a:close/>
                <a:moveTo>
                  <a:pt x="22" y="4"/>
                </a:moveTo>
                <a:cubicBezTo>
                  <a:pt x="59" y="4"/>
                  <a:pt x="59" y="4"/>
                  <a:pt x="59" y="4"/>
                </a:cubicBezTo>
                <a:cubicBezTo>
                  <a:pt x="57" y="6"/>
                  <a:pt x="57" y="6"/>
                  <a:pt x="57" y="6"/>
                </a:cubicBezTo>
                <a:cubicBezTo>
                  <a:pt x="23" y="6"/>
                  <a:pt x="23" y="6"/>
                  <a:pt x="23" y="6"/>
                </a:cubicBezTo>
                <a:lnTo>
                  <a:pt x="22" y="4"/>
                </a:lnTo>
                <a:close/>
                <a:moveTo>
                  <a:pt x="25" y="9"/>
                </a:moveTo>
                <a:cubicBezTo>
                  <a:pt x="39" y="9"/>
                  <a:pt x="39" y="9"/>
                  <a:pt x="39" y="9"/>
                </a:cubicBezTo>
                <a:cubicBezTo>
                  <a:pt x="39" y="13"/>
                  <a:pt x="39" y="13"/>
                  <a:pt x="39" y="13"/>
                </a:cubicBezTo>
                <a:cubicBezTo>
                  <a:pt x="38" y="13"/>
                  <a:pt x="37" y="13"/>
                  <a:pt x="37" y="14"/>
                </a:cubicBezTo>
                <a:cubicBezTo>
                  <a:pt x="37" y="14"/>
                  <a:pt x="38" y="14"/>
                  <a:pt x="39" y="15"/>
                </a:cubicBezTo>
                <a:cubicBezTo>
                  <a:pt x="39" y="15"/>
                  <a:pt x="39" y="15"/>
                  <a:pt x="39" y="15"/>
                </a:cubicBezTo>
                <a:cubicBezTo>
                  <a:pt x="38" y="15"/>
                  <a:pt x="37" y="15"/>
                  <a:pt x="37" y="16"/>
                </a:cubicBezTo>
                <a:cubicBezTo>
                  <a:pt x="37" y="16"/>
                  <a:pt x="38" y="17"/>
                  <a:pt x="39" y="17"/>
                </a:cubicBezTo>
                <a:cubicBezTo>
                  <a:pt x="39" y="17"/>
                  <a:pt x="39" y="17"/>
                  <a:pt x="39" y="17"/>
                </a:cubicBezTo>
                <a:cubicBezTo>
                  <a:pt x="38" y="17"/>
                  <a:pt x="37" y="17"/>
                  <a:pt x="37" y="18"/>
                </a:cubicBezTo>
                <a:cubicBezTo>
                  <a:pt x="37" y="18"/>
                  <a:pt x="38" y="19"/>
                  <a:pt x="39" y="19"/>
                </a:cubicBezTo>
                <a:cubicBezTo>
                  <a:pt x="38" y="19"/>
                  <a:pt x="37" y="19"/>
                  <a:pt x="37" y="20"/>
                </a:cubicBezTo>
                <a:cubicBezTo>
                  <a:pt x="37" y="20"/>
                  <a:pt x="38" y="21"/>
                  <a:pt x="39" y="21"/>
                </a:cubicBezTo>
                <a:cubicBezTo>
                  <a:pt x="38" y="21"/>
                  <a:pt x="37" y="21"/>
                  <a:pt x="37" y="22"/>
                </a:cubicBezTo>
                <a:cubicBezTo>
                  <a:pt x="37" y="23"/>
                  <a:pt x="38" y="23"/>
                  <a:pt x="40" y="23"/>
                </a:cubicBezTo>
                <a:cubicBezTo>
                  <a:pt x="42" y="23"/>
                  <a:pt x="44" y="23"/>
                  <a:pt x="44" y="22"/>
                </a:cubicBezTo>
                <a:cubicBezTo>
                  <a:pt x="44" y="21"/>
                  <a:pt x="43" y="21"/>
                  <a:pt x="41" y="21"/>
                </a:cubicBezTo>
                <a:cubicBezTo>
                  <a:pt x="43" y="21"/>
                  <a:pt x="44" y="20"/>
                  <a:pt x="44" y="20"/>
                </a:cubicBezTo>
                <a:cubicBezTo>
                  <a:pt x="44" y="19"/>
                  <a:pt x="43" y="19"/>
                  <a:pt x="41" y="19"/>
                </a:cubicBezTo>
                <a:cubicBezTo>
                  <a:pt x="43" y="19"/>
                  <a:pt x="44" y="18"/>
                  <a:pt x="44" y="18"/>
                </a:cubicBezTo>
                <a:cubicBezTo>
                  <a:pt x="44" y="17"/>
                  <a:pt x="43" y="17"/>
                  <a:pt x="41" y="17"/>
                </a:cubicBezTo>
                <a:cubicBezTo>
                  <a:pt x="41" y="17"/>
                  <a:pt x="41" y="17"/>
                  <a:pt x="41" y="17"/>
                </a:cubicBezTo>
                <a:cubicBezTo>
                  <a:pt x="43" y="17"/>
                  <a:pt x="44" y="16"/>
                  <a:pt x="44" y="16"/>
                </a:cubicBezTo>
                <a:cubicBezTo>
                  <a:pt x="44" y="15"/>
                  <a:pt x="43" y="15"/>
                  <a:pt x="41" y="15"/>
                </a:cubicBezTo>
                <a:cubicBezTo>
                  <a:pt x="41" y="15"/>
                  <a:pt x="41" y="15"/>
                  <a:pt x="41" y="15"/>
                </a:cubicBezTo>
                <a:cubicBezTo>
                  <a:pt x="43" y="14"/>
                  <a:pt x="44" y="14"/>
                  <a:pt x="44" y="14"/>
                </a:cubicBezTo>
                <a:cubicBezTo>
                  <a:pt x="44" y="13"/>
                  <a:pt x="43" y="13"/>
                  <a:pt x="41" y="13"/>
                </a:cubicBezTo>
                <a:cubicBezTo>
                  <a:pt x="41" y="9"/>
                  <a:pt x="41" y="9"/>
                  <a:pt x="41" y="9"/>
                </a:cubicBezTo>
                <a:cubicBezTo>
                  <a:pt x="56" y="9"/>
                  <a:pt x="56" y="9"/>
                  <a:pt x="56" y="9"/>
                </a:cubicBezTo>
                <a:cubicBezTo>
                  <a:pt x="46" y="26"/>
                  <a:pt x="46" y="26"/>
                  <a:pt x="46" y="26"/>
                </a:cubicBezTo>
                <a:cubicBezTo>
                  <a:pt x="46" y="26"/>
                  <a:pt x="46" y="26"/>
                  <a:pt x="46" y="26"/>
                </a:cubicBezTo>
                <a:cubicBezTo>
                  <a:pt x="36" y="26"/>
                  <a:pt x="36" y="26"/>
                  <a:pt x="36" y="26"/>
                </a:cubicBezTo>
                <a:cubicBezTo>
                  <a:pt x="35" y="26"/>
                  <a:pt x="35" y="26"/>
                  <a:pt x="35" y="26"/>
                </a:cubicBezTo>
                <a:lnTo>
                  <a:pt x="25" y="9"/>
                </a:lnTo>
                <a:close/>
                <a:moveTo>
                  <a:pt x="41" y="37"/>
                </a:moveTo>
                <a:cubicBezTo>
                  <a:pt x="46" y="40"/>
                  <a:pt x="46" y="40"/>
                  <a:pt x="46" y="40"/>
                </a:cubicBezTo>
                <a:cubicBezTo>
                  <a:pt x="41" y="43"/>
                  <a:pt x="41" y="43"/>
                  <a:pt x="41" y="43"/>
                </a:cubicBezTo>
                <a:cubicBezTo>
                  <a:pt x="36" y="40"/>
                  <a:pt x="36" y="40"/>
                  <a:pt x="36" y="40"/>
                </a:cubicBezTo>
                <a:lnTo>
                  <a:pt x="41" y="37"/>
                </a:lnTo>
                <a:close/>
                <a:moveTo>
                  <a:pt x="35" y="36"/>
                </a:moveTo>
                <a:cubicBezTo>
                  <a:pt x="36" y="34"/>
                  <a:pt x="36" y="34"/>
                  <a:pt x="36" y="34"/>
                </a:cubicBezTo>
                <a:cubicBezTo>
                  <a:pt x="37" y="35"/>
                  <a:pt x="37" y="35"/>
                  <a:pt x="37" y="35"/>
                </a:cubicBezTo>
                <a:lnTo>
                  <a:pt x="35" y="36"/>
                </a:lnTo>
                <a:close/>
                <a:moveTo>
                  <a:pt x="44" y="35"/>
                </a:moveTo>
                <a:cubicBezTo>
                  <a:pt x="45" y="34"/>
                  <a:pt x="45" y="34"/>
                  <a:pt x="45" y="34"/>
                </a:cubicBezTo>
                <a:cubicBezTo>
                  <a:pt x="46" y="36"/>
                  <a:pt x="46" y="36"/>
                  <a:pt x="46" y="36"/>
                </a:cubicBezTo>
                <a:lnTo>
                  <a:pt x="44" y="35"/>
                </a:lnTo>
                <a:close/>
                <a:moveTo>
                  <a:pt x="48" y="44"/>
                </a:moveTo>
                <a:cubicBezTo>
                  <a:pt x="49" y="48"/>
                  <a:pt x="49" y="48"/>
                  <a:pt x="49" y="48"/>
                </a:cubicBezTo>
                <a:cubicBezTo>
                  <a:pt x="46" y="46"/>
                  <a:pt x="46" y="46"/>
                  <a:pt x="46" y="46"/>
                </a:cubicBezTo>
                <a:lnTo>
                  <a:pt x="48" y="44"/>
                </a:lnTo>
                <a:close/>
                <a:moveTo>
                  <a:pt x="19" y="97"/>
                </a:moveTo>
                <a:cubicBezTo>
                  <a:pt x="23" y="81"/>
                  <a:pt x="23" y="81"/>
                  <a:pt x="23" y="81"/>
                </a:cubicBezTo>
                <a:cubicBezTo>
                  <a:pt x="34" y="87"/>
                  <a:pt x="34" y="87"/>
                  <a:pt x="34" y="87"/>
                </a:cubicBezTo>
                <a:lnTo>
                  <a:pt x="19" y="97"/>
                </a:lnTo>
                <a:close/>
                <a:moveTo>
                  <a:pt x="27" y="76"/>
                </a:moveTo>
                <a:cubicBezTo>
                  <a:pt x="41" y="67"/>
                  <a:pt x="41" y="67"/>
                  <a:pt x="41" y="67"/>
                </a:cubicBezTo>
                <a:cubicBezTo>
                  <a:pt x="53" y="74"/>
                  <a:pt x="53" y="74"/>
                  <a:pt x="53" y="74"/>
                </a:cubicBezTo>
                <a:cubicBezTo>
                  <a:pt x="53" y="76"/>
                  <a:pt x="53" y="76"/>
                  <a:pt x="53" y="76"/>
                </a:cubicBezTo>
                <a:cubicBezTo>
                  <a:pt x="40" y="84"/>
                  <a:pt x="40" y="84"/>
                  <a:pt x="40" y="84"/>
                </a:cubicBezTo>
                <a:lnTo>
                  <a:pt x="27" y="76"/>
                </a:lnTo>
                <a:close/>
                <a:moveTo>
                  <a:pt x="46" y="87"/>
                </a:moveTo>
                <a:cubicBezTo>
                  <a:pt x="57" y="80"/>
                  <a:pt x="57" y="80"/>
                  <a:pt x="57" y="80"/>
                </a:cubicBezTo>
                <a:cubicBezTo>
                  <a:pt x="57" y="80"/>
                  <a:pt x="57" y="80"/>
                  <a:pt x="57" y="80"/>
                </a:cubicBezTo>
                <a:cubicBezTo>
                  <a:pt x="62" y="97"/>
                  <a:pt x="62" y="97"/>
                  <a:pt x="62" y="97"/>
                </a:cubicBezTo>
                <a:lnTo>
                  <a:pt x="46" y="87"/>
                </a:lnTo>
                <a:close/>
              </a:path>
            </a:pathLst>
          </a:custGeom>
          <a:solidFill>
            <a:srgbClr val="00646E"/>
          </a:solidFill>
          <a:ln w="9525">
            <a:noFill/>
            <a:round/>
            <a:headEnd/>
            <a:tailEnd/>
          </a:ln>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45" name="Freeform 19">
            <a:extLst>
              <a:ext uri="{FF2B5EF4-FFF2-40B4-BE49-F238E27FC236}">
                <a16:creationId xmlns:a16="http://schemas.microsoft.com/office/drawing/2014/main" id="{3382F495-B369-4C6A-9A78-9B45D4849C1C}"/>
              </a:ext>
            </a:extLst>
          </p:cNvPr>
          <p:cNvSpPr>
            <a:spLocks noChangeAspect="1" noEditPoints="1"/>
          </p:cNvSpPr>
          <p:nvPr/>
        </p:nvSpPr>
        <p:spPr bwMode="auto">
          <a:xfrm>
            <a:off x="8166395" y="1323398"/>
            <a:ext cx="280822" cy="397831"/>
          </a:xfrm>
          <a:custGeom>
            <a:avLst/>
            <a:gdLst/>
            <a:ahLst/>
            <a:cxnLst>
              <a:cxn ang="0">
                <a:pos x="237" y="328"/>
              </a:cxn>
              <a:cxn ang="0">
                <a:pos x="534" y="351"/>
              </a:cxn>
              <a:cxn ang="0">
                <a:pos x="511" y="321"/>
              </a:cxn>
              <a:cxn ang="0">
                <a:pos x="285" y="255"/>
              </a:cxn>
              <a:cxn ang="0">
                <a:pos x="229" y="279"/>
              </a:cxn>
              <a:cxn ang="0">
                <a:pos x="202" y="268"/>
              </a:cxn>
              <a:cxn ang="0">
                <a:pos x="202" y="268"/>
              </a:cxn>
              <a:cxn ang="0">
                <a:pos x="74" y="0"/>
              </a:cxn>
              <a:cxn ang="0">
                <a:pos x="59" y="35"/>
              </a:cxn>
              <a:cxn ang="0">
                <a:pos x="115" y="264"/>
              </a:cxn>
              <a:cxn ang="0">
                <a:pos x="163" y="300"/>
              </a:cxn>
              <a:cxn ang="0">
                <a:pos x="162" y="308"/>
              </a:cxn>
              <a:cxn ang="0">
                <a:pos x="168" y="329"/>
              </a:cxn>
              <a:cxn ang="0">
                <a:pos x="0" y="574"/>
              </a:cxn>
              <a:cxn ang="0">
                <a:pos x="37" y="569"/>
              </a:cxn>
              <a:cxn ang="0">
                <a:pos x="176" y="436"/>
              </a:cxn>
              <a:cxn ang="0">
                <a:pos x="163" y="756"/>
              </a:cxn>
              <a:cxn ang="0">
                <a:pos x="242" y="756"/>
              </a:cxn>
              <a:cxn ang="0">
                <a:pos x="224" y="342"/>
              </a:cxn>
              <a:cxn ang="0">
                <a:pos x="237" y="328"/>
              </a:cxn>
              <a:cxn ang="0">
                <a:pos x="203" y="331"/>
              </a:cxn>
              <a:cxn ang="0">
                <a:pos x="179" y="308"/>
              </a:cxn>
              <a:cxn ang="0">
                <a:pos x="203" y="284"/>
              </a:cxn>
              <a:cxn ang="0">
                <a:pos x="227" y="308"/>
              </a:cxn>
              <a:cxn ang="0">
                <a:pos x="203" y="331"/>
              </a:cxn>
            </a:cxnLst>
            <a:rect l="0" t="0" r="r" b="b"/>
            <a:pathLst>
              <a:path w="534" h="756">
                <a:moveTo>
                  <a:pt x="237" y="328"/>
                </a:moveTo>
                <a:cubicBezTo>
                  <a:pt x="534" y="351"/>
                  <a:pt x="534" y="351"/>
                  <a:pt x="534" y="351"/>
                </a:cubicBezTo>
                <a:cubicBezTo>
                  <a:pt x="511" y="321"/>
                  <a:pt x="511" y="321"/>
                  <a:pt x="511" y="321"/>
                </a:cubicBezTo>
                <a:cubicBezTo>
                  <a:pt x="285" y="255"/>
                  <a:pt x="285" y="255"/>
                  <a:pt x="285" y="255"/>
                </a:cubicBezTo>
                <a:cubicBezTo>
                  <a:pt x="229" y="279"/>
                  <a:pt x="229" y="279"/>
                  <a:pt x="229" y="279"/>
                </a:cubicBezTo>
                <a:cubicBezTo>
                  <a:pt x="222" y="272"/>
                  <a:pt x="212" y="268"/>
                  <a:pt x="202" y="268"/>
                </a:cubicBezTo>
                <a:cubicBezTo>
                  <a:pt x="202" y="268"/>
                  <a:pt x="202" y="268"/>
                  <a:pt x="202" y="268"/>
                </a:cubicBezTo>
                <a:cubicBezTo>
                  <a:pt x="74" y="0"/>
                  <a:pt x="74" y="0"/>
                  <a:pt x="74" y="0"/>
                </a:cubicBezTo>
                <a:cubicBezTo>
                  <a:pt x="59" y="35"/>
                  <a:pt x="59" y="35"/>
                  <a:pt x="59" y="35"/>
                </a:cubicBezTo>
                <a:cubicBezTo>
                  <a:pt x="115" y="264"/>
                  <a:pt x="115" y="264"/>
                  <a:pt x="115" y="264"/>
                </a:cubicBezTo>
                <a:cubicBezTo>
                  <a:pt x="163" y="300"/>
                  <a:pt x="163" y="300"/>
                  <a:pt x="163" y="300"/>
                </a:cubicBezTo>
                <a:cubicBezTo>
                  <a:pt x="162" y="303"/>
                  <a:pt x="162" y="306"/>
                  <a:pt x="162" y="308"/>
                </a:cubicBezTo>
                <a:cubicBezTo>
                  <a:pt x="162" y="316"/>
                  <a:pt x="164" y="323"/>
                  <a:pt x="168" y="329"/>
                </a:cubicBezTo>
                <a:cubicBezTo>
                  <a:pt x="0" y="574"/>
                  <a:pt x="0" y="574"/>
                  <a:pt x="0" y="574"/>
                </a:cubicBezTo>
                <a:cubicBezTo>
                  <a:pt x="37" y="569"/>
                  <a:pt x="37" y="569"/>
                  <a:pt x="37" y="569"/>
                </a:cubicBezTo>
                <a:cubicBezTo>
                  <a:pt x="176" y="436"/>
                  <a:pt x="176" y="436"/>
                  <a:pt x="176" y="436"/>
                </a:cubicBezTo>
                <a:cubicBezTo>
                  <a:pt x="163" y="756"/>
                  <a:pt x="163" y="756"/>
                  <a:pt x="163" y="756"/>
                </a:cubicBezTo>
                <a:cubicBezTo>
                  <a:pt x="242" y="756"/>
                  <a:pt x="242" y="756"/>
                  <a:pt x="242" y="756"/>
                </a:cubicBezTo>
                <a:cubicBezTo>
                  <a:pt x="224" y="342"/>
                  <a:pt x="224" y="342"/>
                  <a:pt x="224" y="342"/>
                </a:cubicBezTo>
                <a:cubicBezTo>
                  <a:pt x="230" y="339"/>
                  <a:pt x="234" y="334"/>
                  <a:pt x="237" y="328"/>
                </a:cubicBezTo>
                <a:close/>
                <a:moveTo>
                  <a:pt x="203" y="331"/>
                </a:moveTo>
                <a:cubicBezTo>
                  <a:pt x="189" y="331"/>
                  <a:pt x="179" y="321"/>
                  <a:pt x="179" y="308"/>
                </a:cubicBezTo>
                <a:cubicBezTo>
                  <a:pt x="179" y="295"/>
                  <a:pt x="189" y="284"/>
                  <a:pt x="203" y="284"/>
                </a:cubicBezTo>
                <a:cubicBezTo>
                  <a:pt x="216" y="284"/>
                  <a:pt x="227" y="295"/>
                  <a:pt x="227" y="308"/>
                </a:cubicBezTo>
                <a:cubicBezTo>
                  <a:pt x="227" y="321"/>
                  <a:pt x="216" y="331"/>
                  <a:pt x="203" y="331"/>
                </a:cubicBezTo>
                <a:close/>
              </a:path>
            </a:pathLst>
          </a:custGeom>
          <a:solidFill>
            <a:srgbClr val="00646E"/>
          </a:solidFill>
          <a:ln w="9525">
            <a:noFill/>
            <a:round/>
            <a:headEnd/>
            <a:tailEnd/>
          </a:ln>
        </p:spPr>
        <p:txBody>
          <a:bodyPr vert="horz" wrap="square" lIns="91371" tIns="45685" rIns="91371" bIns="45685" numCol="1" anchor="t" anchorCtr="0" compatLnSpc="1">
            <a:prstTxWarp prst="textNoShape">
              <a:avLst/>
            </a:prstTxWarp>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46" name="Rechteck 1131">
            <a:extLst>
              <a:ext uri="{FF2B5EF4-FFF2-40B4-BE49-F238E27FC236}">
                <a16:creationId xmlns:a16="http://schemas.microsoft.com/office/drawing/2014/main" id="{3BF2834F-7E52-4AD2-9C90-548D7B37C858}"/>
              </a:ext>
            </a:extLst>
          </p:cNvPr>
          <p:cNvSpPr/>
          <p:nvPr/>
        </p:nvSpPr>
        <p:spPr>
          <a:xfrm>
            <a:off x="8513010" y="1871649"/>
            <a:ext cx="3004328" cy="81499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Limited impact for utilities</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renewables, digital grid benefit from stimulus</a:t>
            </a:r>
          </a:p>
        </p:txBody>
      </p:sp>
      <p:sp>
        <p:nvSpPr>
          <p:cNvPr id="48" name="Rectangle 116">
            <a:extLst>
              <a:ext uri="{FF2B5EF4-FFF2-40B4-BE49-F238E27FC236}">
                <a16:creationId xmlns:a16="http://schemas.microsoft.com/office/drawing/2014/main" id="{86A1723D-4F93-4CFC-9FCD-AB463392C010}"/>
              </a:ext>
            </a:extLst>
          </p:cNvPr>
          <p:cNvSpPr txBox="1">
            <a:spLocks noChangeArrowheads="1"/>
          </p:cNvSpPr>
          <p:nvPr/>
        </p:nvSpPr>
        <p:spPr bwMode="auto">
          <a:xfrm>
            <a:off x="4715910" y="4614213"/>
            <a:ext cx="3004329" cy="469691"/>
          </a:xfrm>
          <a:prstGeom prst="rect">
            <a:avLst/>
          </a:prstGeom>
          <a:solidFill>
            <a:srgbClr val="FF9000"/>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Infrastructure</a:t>
            </a:r>
            <a:endParaRPr lang="en-US" sz="1400" dirty="0">
              <a:solidFill>
                <a:srgbClr val="FFFFFF"/>
              </a:solidFill>
              <a:latin typeface="Arial" pitchFamily="34" charset="0"/>
              <a:ea typeface="ＭＳ Ｐゴシック" charset="-128"/>
              <a:cs typeface="Arial" pitchFamily="34" charset="0"/>
            </a:endParaRPr>
          </a:p>
        </p:txBody>
      </p:sp>
      <p:sp>
        <p:nvSpPr>
          <p:cNvPr id="49" name="Ellipse 1116">
            <a:extLst>
              <a:ext uri="{FF2B5EF4-FFF2-40B4-BE49-F238E27FC236}">
                <a16:creationId xmlns:a16="http://schemas.microsoft.com/office/drawing/2014/main" id="{5E75B08A-49BA-44D7-98E6-280D3A905384}"/>
              </a:ext>
            </a:extLst>
          </p:cNvPr>
          <p:cNvSpPr/>
          <p:nvPr/>
        </p:nvSpPr>
        <p:spPr bwMode="auto">
          <a:xfrm>
            <a:off x="4247412" y="4507119"/>
            <a:ext cx="683880" cy="683879"/>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grpSp>
        <p:nvGrpSpPr>
          <p:cNvPr id="50" name="Group 1274">
            <a:extLst>
              <a:ext uri="{FF2B5EF4-FFF2-40B4-BE49-F238E27FC236}">
                <a16:creationId xmlns:a16="http://schemas.microsoft.com/office/drawing/2014/main" id="{41F58A55-3ECF-4461-940B-3802E95B5E75}"/>
              </a:ext>
            </a:extLst>
          </p:cNvPr>
          <p:cNvGrpSpPr>
            <a:grpSpLocks noChangeAspect="1"/>
          </p:cNvGrpSpPr>
          <p:nvPr/>
        </p:nvGrpSpPr>
        <p:grpSpPr>
          <a:xfrm>
            <a:off x="4415534" y="4658291"/>
            <a:ext cx="367335" cy="362599"/>
            <a:chOff x="9262401" y="4694446"/>
            <a:chExt cx="467965" cy="461827"/>
          </a:xfrm>
          <a:solidFill>
            <a:srgbClr val="00646E"/>
          </a:solidFill>
        </p:grpSpPr>
        <p:sp>
          <p:nvSpPr>
            <p:cNvPr id="52" name="Rectangle 189">
              <a:extLst>
                <a:ext uri="{FF2B5EF4-FFF2-40B4-BE49-F238E27FC236}">
                  <a16:creationId xmlns:a16="http://schemas.microsoft.com/office/drawing/2014/main" id="{EBACA923-57AB-4C64-8F81-D511783B707C}"/>
                </a:ext>
              </a:extLst>
            </p:cNvPr>
            <p:cNvSpPr>
              <a:spLocks noChangeAspect="1" noChangeArrowheads="1"/>
            </p:cNvSpPr>
            <p:nvPr>
              <p:custDataLst>
                <p:tags r:id="rId2"/>
              </p:custDataLst>
            </p:nvPr>
          </p:nvSpPr>
          <p:spPr bwMode="gray">
            <a:xfrm>
              <a:off x="9511982" y="4853110"/>
              <a:ext cx="218384" cy="303163"/>
            </a:xfrm>
            <a:custGeom>
              <a:avLst/>
              <a:gdLst/>
              <a:ahLst/>
              <a:cxnLst/>
              <a:rect l="l" t="t" r="r" b="b"/>
              <a:pathLst>
                <a:path w="218384" h="303163">
                  <a:moveTo>
                    <a:pt x="124791" y="147331"/>
                  </a:moveTo>
                  <a:lnTo>
                    <a:pt x="124791" y="203997"/>
                  </a:lnTo>
                  <a:lnTo>
                    <a:pt x="181514" y="203997"/>
                  </a:lnTo>
                  <a:lnTo>
                    <a:pt x="181514" y="147331"/>
                  </a:lnTo>
                  <a:close/>
                  <a:moveTo>
                    <a:pt x="39706" y="144498"/>
                  </a:moveTo>
                  <a:lnTo>
                    <a:pt x="39706" y="203997"/>
                  </a:lnTo>
                  <a:lnTo>
                    <a:pt x="96429" y="203997"/>
                  </a:lnTo>
                  <a:lnTo>
                    <a:pt x="96429" y="144498"/>
                  </a:lnTo>
                  <a:close/>
                  <a:moveTo>
                    <a:pt x="124791" y="48166"/>
                  </a:moveTo>
                  <a:lnTo>
                    <a:pt x="124791" y="104832"/>
                  </a:lnTo>
                  <a:lnTo>
                    <a:pt x="181514" y="104832"/>
                  </a:lnTo>
                  <a:lnTo>
                    <a:pt x="181514" y="48166"/>
                  </a:lnTo>
                  <a:close/>
                  <a:moveTo>
                    <a:pt x="39706" y="45333"/>
                  </a:moveTo>
                  <a:lnTo>
                    <a:pt x="39706" y="104832"/>
                  </a:lnTo>
                  <a:lnTo>
                    <a:pt x="96429" y="104832"/>
                  </a:lnTo>
                  <a:lnTo>
                    <a:pt x="96429" y="45333"/>
                  </a:lnTo>
                  <a:close/>
                  <a:moveTo>
                    <a:pt x="0" y="0"/>
                  </a:moveTo>
                  <a:lnTo>
                    <a:pt x="218384" y="0"/>
                  </a:lnTo>
                  <a:lnTo>
                    <a:pt x="218384" y="303163"/>
                  </a:lnTo>
                  <a:lnTo>
                    <a:pt x="0" y="303163"/>
                  </a:lnTo>
                  <a:close/>
                </a:path>
              </a:pathLst>
            </a:custGeom>
            <a:grpFill/>
            <a:ln w="9525" algn="ctr">
              <a:noFill/>
              <a:miter lim="800000"/>
              <a:headEnd/>
              <a:tailEnd/>
            </a:ln>
            <a:effectLst/>
          </p:spPr>
          <p:txBody>
            <a:bodyPr wrap="none" lIns="0" tIns="0" rIns="0" bIns="0" anchor="ct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53" name="Freeform 191">
              <a:extLst>
                <a:ext uri="{FF2B5EF4-FFF2-40B4-BE49-F238E27FC236}">
                  <a16:creationId xmlns:a16="http://schemas.microsoft.com/office/drawing/2014/main" id="{005EE0F8-81E5-4FD4-99B7-BC7BAA165BF0}"/>
                </a:ext>
              </a:extLst>
            </p:cNvPr>
            <p:cNvSpPr>
              <a:spLocks noChangeAspect="1"/>
            </p:cNvSpPr>
            <p:nvPr/>
          </p:nvSpPr>
          <p:spPr bwMode="auto">
            <a:xfrm>
              <a:off x="9262401" y="4694446"/>
              <a:ext cx="207039" cy="461827"/>
            </a:xfrm>
            <a:custGeom>
              <a:avLst/>
              <a:gdLst/>
              <a:ahLst/>
              <a:cxnLst/>
              <a:rect l="l" t="t" r="r" b="b"/>
              <a:pathLst>
                <a:path w="207039" h="461827">
                  <a:moveTo>
                    <a:pt x="119118" y="305996"/>
                  </a:moveTo>
                  <a:lnTo>
                    <a:pt x="119118" y="362662"/>
                  </a:lnTo>
                  <a:lnTo>
                    <a:pt x="175841" y="362662"/>
                  </a:lnTo>
                  <a:lnTo>
                    <a:pt x="175841" y="305996"/>
                  </a:lnTo>
                  <a:close/>
                  <a:moveTo>
                    <a:pt x="119118" y="203997"/>
                  </a:moveTo>
                  <a:lnTo>
                    <a:pt x="119118" y="260663"/>
                  </a:lnTo>
                  <a:lnTo>
                    <a:pt x="175841" y="260663"/>
                  </a:lnTo>
                  <a:lnTo>
                    <a:pt x="175841" y="203997"/>
                  </a:lnTo>
                  <a:close/>
                  <a:moveTo>
                    <a:pt x="119118" y="104832"/>
                  </a:moveTo>
                  <a:lnTo>
                    <a:pt x="119118" y="161498"/>
                  </a:lnTo>
                  <a:lnTo>
                    <a:pt x="178677" y="161498"/>
                  </a:lnTo>
                  <a:lnTo>
                    <a:pt x="178677" y="104832"/>
                  </a:lnTo>
                  <a:close/>
                  <a:moveTo>
                    <a:pt x="207039" y="0"/>
                  </a:moveTo>
                  <a:lnTo>
                    <a:pt x="207039" y="461827"/>
                  </a:lnTo>
                  <a:lnTo>
                    <a:pt x="0" y="461827"/>
                  </a:lnTo>
                  <a:lnTo>
                    <a:pt x="0" y="147288"/>
                  </a:lnTo>
                  <a:close/>
                </a:path>
              </a:pathLst>
            </a:custGeom>
            <a:grpFill/>
            <a:ln w="0">
              <a:noFill/>
              <a:prstDash val="solid"/>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grpSp>
      <p:sp>
        <p:nvSpPr>
          <p:cNvPr id="51" name="Rechteck 1129">
            <a:extLst>
              <a:ext uri="{FF2B5EF4-FFF2-40B4-BE49-F238E27FC236}">
                <a16:creationId xmlns:a16="http://schemas.microsoft.com/office/drawing/2014/main" id="{F0545B41-22A1-4F39-BAA5-88D0A2B12751}"/>
              </a:ext>
            </a:extLst>
          </p:cNvPr>
          <p:cNvSpPr/>
          <p:nvPr/>
        </p:nvSpPr>
        <p:spPr>
          <a:xfrm>
            <a:off x="4705429" y="5175338"/>
            <a:ext cx="3004329" cy="814994"/>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Low-moderate impact</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Upside: digital infrastructure, fiscal stimulus programs</a:t>
            </a:r>
          </a:p>
        </p:txBody>
      </p:sp>
      <p:sp>
        <p:nvSpPr>
          <p:cNvPr id="54" name="Rectangle 116">
            <a:extLst>
              <a:ext uri="{FF2B5EF4-FFF2-40B4-BE49-F238E27FC236}">
                <a16:creationId xmlns:a16="http://schemas.microsoft.com/office/drawing/2014/main" id="{E8280361-A83D-4D1E-BFE3-040A65EAEE37}"/>
              </a:ext>
            </a:extLst>
          </p:cNvPr>
          <p:cNvSpPr txBox="1">
            <a:spLocks noChangeArrowheads="1"/>
          </p:cNvSpPr>
          <p:nvPr/>
        </p:nvSpPr>
        <p:spPr bwMode="auto">
          <a:xfrm>
            <a:off x="8523491" y="4614215"/>
            <a:ext cx="3004328" cy="469691"/>
          </a:xfrm>
          <a:prstGeom prst="rect">
            <a:avLst/>
          </a:prstGeom>
          <a:solidFill>
            <a:srgbClr val="009999"/>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Pharma</a:t>
            </a:r>
            <a:endParaRPr lang="en-US" sz="1400" dirty="0">
              <a:solidFill>
                <a:srgbClr val="FFFFFF"/>
              </a:solidFill>
              <a:latin typeface="Arial" pitchFamily="34" charset="0"/>
              <a:ea typeface="ＭＳ Ｐゴシック" charset="-128"/>
              <a:cs typeface="Arial" pitchFamily="34" charset="0"/>
            </a:endParaRPr>
          </a:p>
        </p:txBody>
      </p:sp>
      <p:sp>
        <p:nvSpPr>
          <p:cNvPr id="55" name="Ellipse 1123">
            <a:extLst>
              <a:ext uri="{FF2B5EF4-FFF2-40B4-BE49-F238E27FC236}">
                <a16:creationId xmlns:a16="http://schemas.microsoft.com/office/drawing/2014/main" id="{A8B1CD9A-B3AE-4662-830D-169CE9B9C1C2}"/>
              </a:ext>
            </a:extLst>
          </p:cNvPr>
          <p:cNvSpPr/>
          <p:nvPr/>
        </p:nvSpPr>
        <p:spPr bwMode="auto">
          <a:xfrm>
            <a:off x="8054991" y="4507119"/>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57" name="Freeform 1088">
            <a:extLst>
              <a:ext uri="{FF2B5EF4-FFF2-40B4-BE49-F238E27FC236}">
                <a16:creationId xmlns:a16="http://schemas.microsoft.com/office/drawing/2014/main" id="{9A333AC7-CBD9-434C-8D6A-61D69783490E}"/>
              </a:ext>
            </a:extLst>
          </p:cNvPr>
          <p:cNvSpPr>
            <a:spLocks noChangeAspect="1"/>
          </p:cNvSpPr>
          <p:nvPr/>
        </p:nvSpPr>
        <p:spPr bwMode="auto">
          <a:xfrm>
            <a:off x="8283748" y="4755003"/>
            <a:ext cx="267408" cy="358521"/>
          </a:xfrm>
          <a:custGeom>
            <a:avLst/>
            <a:gdLst/>
            <a:ahLst/>
            <a:cxnLst>
              <a:cxn ang="0">
                <a:pos x="206" y="0"/>
              </a:cxn>
              <a:cxn ang="0">
                <a:pos x="35" y="0"/>
              </a:cxn>
              <a:cxn ang="0">
                <a:pos x="21" y="3"/>
              </a:cxn>
              <a:cxn ang="0">
                <a:pos x="11" y="9"/>
              </a:cxn>
              <a:cxn ang="0">
                <a:pos x="3" y="21"/>
              </a:cxn>
              <a:cxn ang="0">
                <a:pos x="0" y="34"/>
              </a:cxn>
              <a:cxn ang="0">
                <a:pos x="0" y="65"/>
              </a:cxn>
              <a:cxn ang="0">
                <a:pos x="160" y="65"/>
              </a:cxn>
              <a:cxn ang="0">
                <a:pos x="165" y="67"/>
              </a:cxn>
              <a:cxn ang="0">
                <a:pos x="170" y="69"/>
              </a:cxn>
              <a:cxn ang="0">
                <a:pos x="173" y="72"/>
              </a:cxn>
              <a:cxn ang="0">
                <a:pos x="175" y="77"/>
              </a:cxn>
              <a:cxn ang="0">
                <a:pos x="177" y="82"/>
              </a:cxn>
              <a:cxn ang="0">
                <a:pos x="177" y="238"/>
              </a:cxn>
              <a:cxn ang="0">
                <a:pos x="175" y="244"/>
              </a:cxn>
              <a:cxn ang="0">
                <a:pos x="173" y="249"/>
              </a:cxn>
              <a:cxn ang="0">
                <a:pos x="170" y="251"/>
              </a:cxn>
              <a:cxn ang="0">
                <a:pos x="165" y="254"/>
              </a:cxn>
              <a:cxn ang="0">
                <a:pos x="160" y="255"/>
              </a:cxn>
              <a:cxn ang="0">
                <a:pos x="0" y="255"/>
              </a:cxn>
              <a:cxn ang="0">
                <a:pos x="0" y="291"/>
              </a:cxn>
              <a:cxn ang="0">
                <a:pos x="3" y="305"/>
              </a:cxn>
              <a:cxn ang="0">
                <a:pos x="11" y="316"/>
              </a:cxn>
              <a:cxn ang="0">
                <a:pos x="21" y="323"/>
              </a:cxn>
              <a:cxn ang="0">
                <a:pos x="35" y="326"/>
              </a:cxn>
              <a:cxn ang="0">
                <a:pos x="206" y="326"/>
              </a:cxn>
              <a:cxn ang="0">
                <a:pos x="220" y="323"/>
              </a:cxn>
              <a:cxn ang="0">
                <a:pos x="230" y="316"/>
              </a:cxn>
              <a:cxn ang="0">
                <a:pos x="238" y="305"/>
              </a:cxn>
              <a:cxn ang="0">
                <a:pos x="241" y="291"/>
              </a:cxn>
              <a:cxn ang="0">
                <a:pos x="241" y="34"/>
              </a:cxn>
              <a:cxn ang="0">
                <a:pos x="238" y="21"/>
              </a:cxn>
              <a:cxn ang="0">
                <a:pos x="230" y="9"/>
              </a:cxn>
              <a:cxn ang="0">
                <a:pos x="220" y="3"/>
              </a:cxn>
              <a:cxn ang="0">
                <a:pos x="206" y="0"/>
              </a:cxn>
            </a:cxnLst>
            <a:rect l="0" t="0" r="r" b="b"/>
            <a:pathLst>
              <a:path w="241" h="326">
                <a:moveTo>
                  <a:pt x="206" y="0"/>
                </a:moveTo>
                <a:lnTo>
                  <a:pt x="35" y="0"/>
                </a:lnTo>
                <a:lnTo>
                  <a:pt x="21" y="3"/>
                </a:lnTo>
                <a:lnTo>
                  <a:pt x="11" y="9"/>
                </a:lnTo>
                <a:lnTo>
                  <a:pt x="3" y="21"/>
                </a:lnTo>
                <a:lnTo>
                  <a:pt x="0" y="34"/>
                </a:lnTo>
                <a:lnTo>
                  <a:pt x="0" y="65"/>
                </a:lnTo>
                <a:lnTo>
                  <a:pt x="160" y="65"/>
                </a:lnTo>
                <a:lnTo>
                  <a:pt x="165" y="67"/>
                </a:lnTo>
                <a:lnTo>
                  <a:pt x="170" y="69"/>
                </a:lnTo>
                <a:lnTo>
                  <a:pt x="173" y="72"/>
                </a:lnTo>
                <a:lnTo>
                  <a:pt x="175" y="77"/>
                </a:lnTo>
                <a:lnTo>
                  <a:pt x="177" y="82"/>
                </a:lnTo>
                <a:lnTo>
                  <a:pt x="177" y="238"/>
                </a:lnTo>
                <a:lnTo>
                  <a:pt x="175" y="244"/>
                </a:lnTo>
                <a:lnTo>
                  <a:pt x="173" y="249"/>
                </a:lnTo>
                <a:lnTo>
                  <a:pt x="170" y="251"/>
                </a:lnTo>
                <a:lnTo>
                  <a:pt x="165" y="254"/>
                </a:lnTo>
                <a:lnTo>
                  <a:pt x="160" y="255"/>
                </a:lnTo>
                <a:lnTo>
                  <a:pt x="0" y="255"/>
                </a:lnTo>
                <a:lnTo>
                  <a:pt x="0" y="291"/>
                </a:lnTo>
                <a:lnTo>
                  <a:pt x="3" y="305"/>
                </a:lnTo>
                <a:lnTo>
                  <a:pt x="11" y="316"/>
                </a:lnTo>
                <a:lnTo>
                  <a:pt x="21" y="323"/>
                </a:lnTo>
                <a:lnTo>
                  <a:pt x="35" y="326"/>
                </a:lnTo>
                <a:lnTo>
                  <a:pt x="206" y="326"/>
                </a:lnTo>
                <a:lnTo>
                  <a:pt x="220" y="323"/>
                </a:lnTo>
                <a:lnTo>
                  <a:pt x="230" y="316"/>
                </a:lnTo>
                <a:lnTo>
                  <a:pt x="238" y="305"/>
                </a:lnTo>
                <a:lnTo>
                  <a:pt x="241" y="291"/>
                </a:lnTo>
                <a:lnTo>
                  <a:pt x="241" y="34"/>
                </a:lnTo>
                <a:lnTo>
                  <a:pt x="238" y="21"/>
                </a:lnTo>
                <a:lnTo>
                  <a:pt x="230" y="9"/>
                </a:lnTo>
                <a:lnTo>
                  <a:pt x="220" y="3"/>
                </a:lnTo>
                <a:lnTo>
                  <a:pt x="206" y="0"/>
                </a:lnTo>
                <a:close/>
              </a:path>
            </a:pathLst>
          </a:custGeom>
          <a:solidFill>
            <a:srgbClr val="00646E"/>
          </a:solidFill>
          <a:ln w="0">
            <a:noFill/>
            <a:prstDash val="solid"/>
            <a:round/>
            <a:headEnd/>
            <a:tailEnd/>
          </a:ln>
          <a:extLst>
            <a:ext uri="{91240B29-F687-4F45-9708-019B960494DF}">
              <a14:hiddenLine xmlns:a14="http://schemas.microsoft.com/office/drawing/2010/main" w="0">
                <a:solidFill>
                  <a:srgbClr val="879BAA"/>
                </a:solidFill>
                <a:prstDash val="solid"/>
                <a:round/>
                <a:headEnd/>
                <a:tailEnd/>
              </a14:hiddenLine>
            </a:ext>
          </a:extLst>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58" name="Freeform 1089">
            <a:extLst>
              <a:ext uri="{FF2B5EF4-FFF2-40B4-BE49-F238E27FC236}">
                <a16:creationId xmlns:a16="http://schemas.microsoft.com/office/drawing/2014/main" id="{CDDF3E7A-6D8E-4812-9658-DF0D9FBEB1F4}"/>
              </a:ext>
            </a:extLst>
          </p:cNvPr>
          <p:cNvSpPr>
            <a:spLocks noChangeAspect="1" noEditPoints="1"/>
          </p:cNvSpPr>
          <p:nvPr/>
        </p:nvSpPr>
        <p:spPr bwMode="auto">
          <a:xfrm>
            <a:off x="8341686" y="4584595"/>
            <a:ext cx="153760" cy="141638"/>
          </a:xfrm>
          <a:custGeom>
            <a:avLst/>
            <a:gdLst/>
            <a:ahLst/>
            <a:cxnLst>
              <a:cxn ang="0">
                <a:pos x="124" y="30"/>
              </a:cxn>
              <a:cxn ang="0">
                <a:pos x="132" y="27"/>
              </a:cxn>
              <a:cxn ang="0">
                <a:pos x="136" y="23"/>
              </a:cxn>
              <a:cxn ang="0">
                <a:pos x="138" y="19"/>
              </a:cxn>
              <a:cxn ang="0">
                <a:pos x="139" y="14"/>
              </a:cxn>
              <a:cxn ang="0">
                <a:pos x="136" y="6"/>
              </a:cxn>
              <a:cxn ang="0">
                <a:pos x="132" y="2"/>
              </a:cxn>
              <a:cxn ang="0">
                <a:pos x="124" y="0"/>
              </a:cxn>
              <a:cxn ang="0">
                <a:pos x="14" y="0"/>
              </a:cxn>
              <a:cxn ang="0">
                <a:pos x="7" y="2"/>
              </a:cxn>
              <a:cxn ang="0">
                <a:pos x="3" y="6"/>
              </a:cxn>
              <a:cxn ang="0">
                <a:pos x="0" y="14"/>
              </a:cxn>
              <a:cxn ang="0">
                <a:pos x="1" y="19"/>
              </a:cxn>
              <a:cxn ang="0">
                <a:pos x="3" y="23"/>
              </a:cxn>
              <a:cxn ang="0">
                <a:pos x="7" y="27"/>
              </a:cxn>
              <a:cxn ang="0">
                <a:pos x="14" y="30"/>
              </a:cxn>
              <a:cxn ang="0">
                <a:pos x="14" y="128"/>
              </a:cxn>
              <a:cxn ang="0">
                <a:pos x="124" y="128"/>
              </a:cxn>
              <a:cxn ang="0">
                <a:pos x="124" y="30"/>
              </a:cxn>
              <a:cxn ang="0">
                <a:pos x="45" y="112"/>
              </a:cxn>
              <a:cxn ang="0">
                <a:pos x="39" y="111"/>
              </a:cxn>
              <a:cxn ang="0">
                <a:pos x="37" y="110"/>
              </a:cxn>
              <a:cxn ang="0">
                <a:pos x="34" y="106"/>
              </a:cxn>
              <a:cxn ang="0">
                <a:pos x="33" y="102"/>
              </a:cxn>
              <a:cxn ang="0">
                <a:pos x="33" y="39"/>
              </a:cxn>
              <a:cxn ang="0">
                <a:pos x="34" y="35"/>
              </a:cxn>
              <a:cxn ang="0">
                <a:pos x="39" y="30"/>
              </a:cxn>
              <a:cxn ang="0">
                <a:pos x="45" y="29"/>
              </a:cxn>
              <a:cxn ang="0">
                <a:pos x="50" y="30"/>
              </a:cxn>
              <a:cxn ang="0">
                <a:pos x="55" y="35"/>
              </a:cxn>
              <a:cxn ang="0">
                <a:pos x="56" y="39"/>
              </a:cxn>
              <a:cxn ang="0">
                <a:pos x="56" y="102"/>
              </a:cxn>
              <a:cxn ang="0">
                <a:pos x="55" y="106"/>
              </a:cxn>
              <a:cxn ang="0">
                <a:pos x="52" y="110"/>
              </a:cxn>
              <a:cxn ang="0">
                <a:pos x="50" y="111"/>
              </a:cxn>
              <a:cxn ang="0">
                <a:pos x="45" y="112"/>
              </a:cxn>
            </a:cxnLst>
            <a:rect l="0" t="0" r="r" b="b"/>
            <a:pathLst>
              <a:path w="139" h="128">
                <a:moveTo>
                  <a:pt x="124" y="30"/>
                </a:moveTo>
                <a:lnTo>
                  <a:pt x="132" y="27"/>
                </a:lnTo>
                <a:lnTo>
                  <a:pt x="136" y="23"/>
                </a:lnTo>
                <a:lnTo>
                  <a:pt x="138" y="19"/>
                </a:lnTo>
                <a:lnTo>
                  <a:pt x="139" y="14"/>
                </a:lnTo>
                <a:lnTo>
                  <a:pt x="136" y="6"/>
                </a:lnTo>
                <a:lnTo>
                  <a:pt x="132" y="2"/>
                </a:lnTo>
                <a:lnTo>
                  <a:pt x="124" y="0"/>
                </a:lnTo>
                <a:lnTo>
                  <a:pt x="14" y="0"/>
                </a:lnTo>
                <a:lnTo>
                  <a:pt x="7" y="2"/>
                </a:lnTo>
                <a:lnTo>
                  <a:pt x="3" y="6"/>
                </a:lnTo>
                <a:lnTo>
                  <a:pt x="0" y="14"/>
                </a:lnTo>
                <a:lnTo>
                  <a:pt x="1" y="19"/>
                </a:lnTo>
                <a:lnTo>
                  <a:pt x="3" y="23"/>
                </a:lnTo>
                <a:lnTo>
                  <a:pt x="7" y="27"/>
                </a:lnTo>
                <a:lnTo>
                  <a:pt x="14" y="30"/>
                </a:lnTo>
                <a:lnTo>
                  <a:pt x="14" y="128"/>
                </a:lnTo>
                <a:lnTo>
                  <a:pt x="124" y="128"/>
                </a:lnTo>
                <a:lnTo>
                  <a:pt x="124" y="30"/>
                </a:lnTo>
                <a:close/>
                <a:moveTo>
                  <a:pt x="45" y="112"/>
                </a:moveTo>
                <a:lnTo>
                  <a:pt x="39" y="111"/>
                </a:lnTo>
                <a:lnTo>
                  <a:pt x="37" y="110"/>
                </a:lnTo>
                <a:lnTo>
                  <a:pt x="34" y="106"/>
                </a:lnTo>
                <a:lnTo>
                  <a:pt x="33" y="102"/>
                </a:lnTo>
                <a:lnTo>
                  <a:pt x="33" y="39"/>
                </a:lnTo>
                <a:lnTo>
                  <a:pt x="34" y="35"/>
                </a:lnTo>
                <a:lnTo>
                  <a:pt x="39" y="30"/>
                </a:lnTo>
                <a:lnTo>
                  <a:pt x="45" y="29"/>
                </a:lnTo>
                <a:lnTo>
                  <a:pt x="50" y="30"/>
                </a:lnTo>
                <a:lnTo>
                  <a:pt x="55" y="35"/>
                </a:lnTo>
                <a:lnTo>
                  <a:pt x="56" y="39"/>
                </a:lnTo>
                <a:lnTo>
                  <a:pt x="56" y="102"/>
                </a:lnTo>
                <a:lnTo>
                  <a:pt x="55" y="106"/>
                </a:lnTo>
                <a:lnTo>
                  <a:pt x="52" y="110"/>
                </a:lnTo>
                <a:lnTo>
                  <a:pt x="50" y="111"/>
                </a:lnTo>
                <a:lnTo>
                  <a:pt x="45" y="112"/>
                </a:lnTo>
                <a:close/>
              </a:path>
            </a:pathLst>
          </a:custGeom>
          <a:solidFill>
            <a:srgbClr val="00646E"/>
          </a:solidFill>
          <a:ln w="0">
            <a:noFill/>
            <a:prstDash val="solid"/>
            <a:round/>
            <a:headEnd/>
            <a:tailEnd/>
          </a:ln>
          <a:extLst>
            <a:ext uri="{91240B29-F687-4F45-9708-019B960494DF}">
              <a14:hiddenLine xmlns:a14="http://schemas.microsoft.com/office/drawing/2010/main" w="0">
                <a:solidFill>
                  <a:srgbClr val="879BAA"/>
                </a:solidFill>
                <a:prstDash val="solid"/>
                <a:round/>
                <a:headEnd/>
                <a:tailEnd/>
              </a14:hiddenLine>
            </a:ext>
          </a:extLst>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59" name="Freeform 1090">
            <a:extLst>
              <a:ext uri="{FF2B5EF4-FFF2-40B4-BE49-F238E27FC236}">
                <a16:creationId xmlns:a16="http://schemas.microsoft.com/office/drawing/2014/main" id="{A2E32DF8-CD71-428E-8E08-012DD2004066}"/>
              </a:ext>
            </a:extLst>
          </p:cNvPr>
          <p:cNvSpPr>
            <a:spLocks noChangeAspect="1"/>
          </p:cNvSpPr>
          <p:nvPr/>
        </p:nvSpPr>
        <p:spPr bwMode="auto">
          <a:xfrm>
            <a:off x="8283748" y="4914346"/>
            <a:ext cx="138161" cy="22131"/>
          </a:xfrm>
          <a:custGeom>
            <a:avLst/>
            <a:gdLst/>
            <a:ahLst/>
            <a:cxnLst>
              <a:cxn ang="0">
                <a:pos x="114" y="20"/>
              </a:cxn>
              <a:cxn ang="0">
                <a:pos x="122" y="17"/>
              </a:cxn>
              <a:cxn ang="0">
                <a:pos x="124" y="9"/>
              </a:cxn>
              <a:cxn ang="0">
                <a:pos x="123" y="6"/>
              </a:cxn>
              <a:cxn ang="0">
                <a:pos x="122" y="3"/>
              </a:cxn>
              <a:cxn ang="0">
                <a:pos x="114" y="0"/>
              </a:cxn>
              <a:cxn ang="0">
                <a:pos x="0" y="0"/>
              </a:cxn>
              <a:cxn ang="0">
                <a:pos x="0" y="20"/>
              </a:cxn>
              <a:cxn ang="0">
                <a:pos x="114" y="20"/>
              </a:cxn>
            </a:cxnLst>
            <a:rect l="0" t="0" r="r" b="b"/>
            <a:pathLst>
              <a:path w="124" h="20">
                <a:moveTo>
                  <a:pt x="114" y="20"/>
                </a:moveTo>
                <a:lnTo>
                  <a:pt x="122" y="17"/>
                </a:lnTo>
                <a:lnTo>
                  <a:pt x="124" y="9"/>
                </a:lnTo>
                <a:lnTo>
                  <a:pt x="123" y="6"/>
                </a:lnTo>
                <a:lnTo>
                  <a:pt x="122" y="3"/>
                </a:lnTo>
                <a:lnTo>
                  <a:pt x="114" y="0"/>
                </a:lnTo>
                <a:lnTo>
                  <a:pt x="0" y="0"/>
                </a:lnTo>
                <a:lnTo>
                  <a:pt x="0" y="20"/>
                </a:lnTo>
                <a:lnTo>
                  <a:pt x="114" y="20"/>
                </a:lnTo>
                <a:close/>
              </a:path>
            </a:pathLst>
          </a:custGeom>
          <a:solidFill>
            <a:srgbClr val="00646E"/>
          </a:solidFill>
          <a:ln w="0">
            <a:noFill/>
            <a:prstDash val="solid"/>
            <a:round/>
            <a:headEnd/>
            <a:tailEnd/>
          </a:ln>
          <a:extLst>
            <a:ext uri="{91240B29-F687-4F45-9708-019B960494DF}">
              <a14:hiddenLine xmlns:a14="http://schemas.microsoft.com/office/drawing/2010/main" w="0">
                <a:solidFill>
                  <a:srgbClr val="879BAA"/>
                </a:solidFill>
                <a:prstDash val="solid"/>
                <a:round/>
                <a:headEnd/>
                <a:tailEnd/>
              </a14:hiddenLine>
            </a:ext>
          </a:extLst>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60" name="Freeform 1091">
            <a:extLst>
              <a:ext uri="{FF2B5EF4-FFF2-40B4-BE49-F238E27FC236}">
                <a16:creationId xmlns:a16="http://schemas.microsoft.com/office/drawing/2014/main" id="{FF4F1077-41A5-4E1E-94C6-FC1AE2811841}"/>
              </a:ext>
            </a:extLst>
          </p:cNvPr>
          <p:cNvSpPr>
            <a:spLocks noChangeAspect="1"/>
          </p:cNvSpPr>
          <p:nvPr/>
        </p:nvSpPr>
        <p:spPr bwMode="auto">
          <a:xfrm>
            <a:off x="8283748" y="4960821"/>
            <a:ext cx="138161" cy="24344"/>
          </a:xfrm>
          <a:custGeom>
            <a:avLst/>
            <a:gdLst/>
            <a:ahLst/>
            <a:cxnLst>
              <a:cxn ang="0">
                <a:pos x="114" y="21"/>
              </a:cxn>
              <a:cxn ang="0">
                <a:pos x="118" y="21"/>
              </a:cxn>
              <a:cxn ang="0">
                <a:pos x="120" y="19"/>
              </a:cxn>
              <a:cxn ang="0">
                <a:pos x="123" y="17"/>
              </a:cxn>
              <a:cxn ang="0">
                <a:pos x="124" y="13"/>
              </a:cxn>
              <a:cxn ang="0">
                <a:pos x="124" y="8"/>
              </a:cxn>
              <a:cxn ang="0">
                <a:pos x="123" y="4"/>
              </a:cxn>
              <a:cxn ang="0">
                <a:pos x="120" y="3"/>
              </a:cxn>
              <a:cxn ang="0">
                <a:pos x="118" y="0"/>
              </a:cxn>
              <a:cxn ang="0">
                <a:pos x="0" y="0"/>
              </a:cxn>
              <a:cxn ang="0">
                <a:pos x="0" y="21"/>
              </a:cxn>
              <a:cxn ang="0">
                <a:pos x="114" y="21"/>
              </a:cxn>
            </a:cxnLst>
            <a:rect l="0" t="0" r="r" b="b"/>
            <a:pathLst>
              <a:path w="124" h="21">
                <a:moveTo>
                  <a:pt x="114" y="21"/>
                </a:moveTo>
                <a:lnTo>
                  <a:pt x="118" y="21"/>
                </a:lnTo>
                <a:lnTo>
                  <a:pt x="120" y="19"/>
                </a:lnTo>
                <a:lnTo>
                  <a:pt x="123" y="17"/>
                </a:lnTo>
                <a:lnTo>
                  <a:pt x="124" y="13"/>
                </a:lnTo>
                <a:lnTo>
                  <a:pt x="124" y="8"/>
                </a:lnTo>
                <a:lnTo>
                  <a:pt x="123" y="4"/>
                </a:lnTo>
                <a:lnTo>
                  <a:pt x="120" y="3"/>
                </a:lnTo>
                <a:lnTo>
                  <a:pt x="118" y="0"/>
                </a:lnTo>
                <a:lnTo>
                  <a:pt x="0" y="0"/>
                </a:lnTo>
                <a:lnTo>
                  <a:pt x="0" y="21"/>
                </a:lnTo>
                <a:lnTo>
                  <a:pt x="114" y="21"/>
                </a:lnTo>
                <a:close/>
              </a:path>
            </a:pathLst>
          </a:custGeom>
          <a:solidFill>
            <a:srgbClr val="00646E"/>
          </a:solidFill>
          <a:ln w="0">
            <a:noFill/>
            <a:prstDash val="solid"/>
            <a:round/>
            <a:headEnd/>
            <a:tailEnd/>
          </a:ln>
          <a:extLst>
            <a:ext uri="{91240B29-F687-4F45-9708-019B960494DF}">
              <a14:hiddenLine xmlns:a14="http://schemas.microsoft.com/office/drawing/2010/main" w="0">
                <a:solidFill>
                  <a:srgbClr val="879BAA"/>
                </a:solidFill>
                <a:prstDash val="solid"/>
                <a:round/>
                <a:headEnd/>
                <a:tailEnd/>
              </a14:hiddenLine>
            </a:ext>
          </a:extLst>
        </p:spPr>
        <p:txBody>
          <a:bodyPr/>
          <a:lstStyle/>
          <a:p>
            <a:pPr defTabSz="913760">
              <a:defRPr/>
            </a:pPr>
            <a:endParaRPr lang="en-US" sz="1400" kern="0" dirty="0">
              <a:solidFill>
                <a:srgbClr val="FFFFFF"/>
              </a:solidFill>
              <a:latin typeface="Arial" pitchFamily="34" charset="0"/>
              <a:ea typeface="ＭＳ Ｐゴシック" charset="-128"/>
            </a:endParaRPr>
          </a:p>
        </p:txBody>
      </p:sp>
      <p:sp>
        <p:nvSpPr>
          <p:cNvPr id="61" name="Rechteck 1127">
            <a:extLst>
              <a:ext uri="{FF2B5EF4-FFF2-40B4-BE49-F238E27FC236}">
                <a16:creationId xmlns:a16="http://schemas.microsoft.com/office/drawing/2014/main" id="{958ADCF1-DA3F-4924-8D09-AA335A96D8E4}"/>
              </a:ext>
            </a:extLst>
          </p:cNvPr>
          <p:cNvSpPr/>
          <p:nvPr/>
        </p:nvSpPr>
        <p:spPr>
          <a:xfrm>
            <a:off x="8480493" y="5175848"/>
            <a:ext cx="3004328" cy="1030275"/>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Resilient, limited impact (except supply chain, referrals)</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potential re-localization, vaccines, digital health</a:t>
            </a:r>
          </a:p>
        </p:txBody>
      </p:sp>
      <p:sp>
        <p:nvSpPr>
          <p:cNvPr id="63" name="Rectangle 116">
            <a:extLst>
              <a:ext uri="{FF2B5EF4-FFF2-40B4-BE49-F238E27FC236}">
                <a16:creationId xmlns:a16="http://schemas.microsoft.com/office/drawing/2014/main" id="{CF3FD1B1-230E-4542-9881-1A49424B5A43}"/>
              </a:ext>
            </a:extLst>
          </p:cNvPr>
          <p:cNvSpPr txBox="1">
            <a:spLocks noChangeArrowheads="1"/>
          </p:cNvSpPr>
          <p:nvPr/>
        </p:nvSpPr>
        <p:spPr bwMode="auto">
          <a:xfrm>
            <a:off x="829970" y="4614213"/>
            <a:ext cx="3004329" cy="469692"/>
          </a:xfrm>
          <a:prstGeom prst="rect">
            <a:avLst/>
          </a:prstGeom>
          <a:solidFill>
            <a:srgbClr val="A84954"/>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r>
              <a:rPr lang="en-US" sz="1400" b="1" dirty="0">
                <a:solidFill>
                  <a:srgbClr val="FFFFFF"/>
                </a:solidFill>
                <a:latin typeface="Arial" pitchFamily="34" charset="0"/>
                <a:ea typeface="ＭＳ Ｐゴシック" charset="-128"/>
                <a:cs typeface="Arial" pitchFamily="34" charset="0"/>
              </a:rPr>
              <a:t>Mobility &amp; Logistics</a:t>
            </a:r>
            <a:endParaRPr lang="en-US" sz="1400" dirty="0">
              <a:solidFill>
                <a:srgbClr val="FFFFFF"/>
              </a:solidFill>
              <a:latin typeface="Arial" pitchFamily="34" charset="0"/>
              <a:ea typeface="ＭＳ Ｐゴシック" charset="-128"/>
              <a:cs typeface="Arial" pitchFamily="34" charset="0"/>
            </a:endParaRPr>
          </a:p>
        </p:txBody>
      </p:sp>
      <p:sp>
        <p:nvSpPr>
          <p:cNvPr id="64" name="Ellipse 1121">
            <a:extLst>
              <a:ext uri="{FF2B5EF4-FFF2-40B4-BE49-F238E27FC236}">
                <a16:creationId xmlns:a16="http://schemas.microsoft.com/office/drawing/2014/main" id="{E0CD6852-AC36-4B79-98E9-0C41A206D694}"/>
              </a:ext>
            </a:extLst>
          </p:cNvPr>
          <p:cNvSpPr/>
          <p:nvPr/>
        </p:nvSpPr>
        <p:spPr bwMode="auto">
          <a:xfrm>
            <a:off x="404470" y="4507119"/>
            <a:ext cx="683880" cy="683880"/>
          </a:xfrm>
          <a:prstGeom prst="ellipse">
            <a:avLst/>
          </a:prstGeom>
          <a:solidFill>
            <a:srgbClr val="FFFFFF"/>
          </a:solidFill>
          <a:ln w="28575">
            <a:solidFill>
              <a:srgbClr val="00646E"/>
            </a:solidFill>
            <a:miter lim="800000"/>
          </a:ln>
          <a:effectLst/>
        </p:spPr>
        <p:txBody>
          <a:bodyPr rot="0" spcFirstLastPara="0" vertOverflow="overflow" horzOverflow="overflow" vert="horz" wrap="square" lIns="107919" tIns="107919" rIns="107919" bIns="107919" numCol="1" spcCol="72000" rtlCol="0" fromWordArt="0" anchor="t" anchorCtr="0" forceAA="0" compatLnSpc="1">
            <a:prstTxWarp prst="textNoShape">
              <a:avLst/>
            </a:prstTxWarp>
            <a:noAutofit/>
          </a:bodyPr>
          <a:lstStyle/>
          <a:p>
            <a:pPr algn="ctr" defTabSz="913760">
              <a:spcBef>
                <a:spcPct val="0"/>
              </a:spcBef>
              <a:buClr>
                <a:srgbClr val="879BAA"/>
              </a:buClr>
            </a:pPr>
            <a:endParaRPr lang="en-US" sz="1400" b="1" kern="0" dirty="0">
              <a:solidFill>
                <a:srgbClr val="FFFFFF"/>
              </a:solidFill>
              <a:latin typeface="Arial" pitchFamily="34" charset="0"/>
              <a:ea typeface="ＭＳ Ｐゴシック" charset="-128"/>
            </a:endParaRPr>
          </a:p>
        </p:txBody>
      </p:sp>
      <p:sp>
        <p:nvSpPr>
          <p:cNvPr id="65" name="Freeform 74">
            <a:extLst>
              <a:ext uri="{FF2B5EF4-FFF2-40B4-BE49-F238E27FC236}">
                <a16:creationId xmlns:a16="http://schemas.microsoft.com/office/drawing/2014/main" id="{B8E23538-0FEF-43E3-B11F-2F332F14DDE2}"/>
              </a:ext>
            </a:extLst>
          </p:cNvPr>
          <p:cNvSpPr>
            <a:spLocks noChangeAspect="1" noEditPoints="1"/>
          </p:cNvSpPr>
          <p:nvPr/>
        </p:nvSpPr>
        <p:spPr bwMode="auto">
          <a:xfrm>
            <a:off x="582527" y="4677161"/>
            <a:ext cx="327764" cy="393849"/>
          </a:xfrm>
          <a:custGeom>
            <a:avLst/>
            <a:gdLst/>
            <a:ahLst/>
            <a:cxnLst>
              <a:cxn ang="0">
                <a:pos x="58" y="9"/>
              </a:cxn>
              <a:cxn ang="0">
                <a:pos x="16" y="35"/>
              </a:cxn>
              <a:cxn ang="0">
                <a:pos x="16" y="157"/>
              </a:cxn>
              <a:cxn ang="0">
                <a:pos x="31" y="172"/>
              </a:cxn>
              <a:cxn ang="0">
                <a:pos x="153" y="172"/>
              </a:cxn>
              <a:cxn ang="0">
                <a:pos x="168" y="157"/>
              </a:cxn>
              <a:cxn ang="0">
                <a:pos x="168" y="35"/>
              </a:cxn>
              <a:cxn ang="0">
                <a:pos x="126" y="9"/>
              </a:cxn>
              <a:cxn ang="0">
                <a:pos x="120" y="0"/>
              </a:cxn>
              <a:cxn ang="0">
                <a:pos x="64" y="0"/>
              </a:cxn>
              <a:cxn ang="0">
                <a:pos x="58" y="9"/>
              </a:cxn>
              <a:cxn ang="0">
                <a:pos x="42" y="24"/>
              </a:cxn>
              <a:cxn ang="0">
                <a:pos x="142" y="24"/>
              </a:cxn>
              <a:cxn ang="0">
                <a:pos x="156" y="37"/>
              </a:cxn>
              <a:cxn ang="0">
                <a:pos x="156" y="75"/>
              </a:cxn>
              <a:cxn ang="0">
                <a:pos x="142" y="88"/>
              </a:cxn>
              <a:cxn ang="0">
                <a:pos x="42" y="88"/>
              </a:cxn>
              <a:cxn ang="0">
                <a:pos x="28" y="75"/>
              </a:cxn>
              <a:cxn ang="0">
                <a:pos x="28" y="37"/>
              </a:cxn>
              <a:cxn ang="0">
                <a:pos x="42" y="24"/>
              </a:cxn>
              <a:cxn ang="0">
                <a:pos x="36" y="136"/>
              </a:cxn>
              <a:cxn ang="0">
                <a:pos x="52" y="120"/>
              </a:cxn>
              <a:cxn ang="0">
                <a:pos x="68" y="136"/>
              </a:cxn>
              <a:cxn ang="0">
                <a:pos x="52" y="152"/>
              </a:cxn>
              <a:cxn ang="0">
                <a:pos x="36" y="136"/>
              </a:cxn>
              <a:cxn ang="0">
                <a:pos x="116" y="136"/>
              </a:cxn>
              <a:cxn ang="0">
                <a:pos x="132" y="120"/>
              </a:cxn>
              <a:cxn ang="0">
                <a:pos x="148" y="136"/>
              </a:cxn>
              <a:cxn ang="0">
                <a:pos x="132" y="152"/>
              </a:cxn>
              <a:cxn ang="0">
                <a:pos x="116" y="136"/>
              </a:cxn>
              <a:cxn ang="0">
                <a:pos x="39" y="178"/>
              </a:cxn>
              <a:cxn ang="0">
                <a:pos x="2" y="215"/>
              </a:cxn>
              <a:cxn ang="0">
                <a:pos x="0" y="220"/>
              </a:cxn>
              <a:cxn ang="0">
                <a:pos x="23" y="220"/>
              </a:cxn>
              <a:cxn ang="0">
                <a:pos x="60" y="183"/>
              </a:cxn>
              <a:cxn ang="0">
                <a:pos x="39" y="178"/>
              </a:cxn>
              <a:cxn ang="0">
                <a:pos x="141" y="178"/>
              </a:cxn>
              <a:cxn ang="0">
                <a:pos x="120" y="183"/>
              </a:cxn>
              <a:cxn ang="0">
                <a:pos x="157" y="220"/>
              </a:cxn>
              <a:cxn ang="0">
                <a:pos x="180" y="220"/>
              </a:cxn>
              <a:cxn ang="0">
                <a:pos x="179" y="215"/>
              </a:cxn>
              <a:cxn ang="0">
                <a:pos x="141" y="178"/>
              </a:cxn>
            </a:cxnLst>
            <a:rect l="0" t="0" r="r" b="b"/>
            <a:pathLst>
              <a:path w="181" h="220">
                <a:moveTo>
                  <a:pt x="58" y="9"/>
                </a:moveTo>
                <a:cubicBezTo>
                  <a:pt x="41" y="11"/>
                  <a:pt x="16" y="17"/>
                  <a:pt x="16" y="35"/>
                </a:cubicBezTo>
                <a:cubicBezTo>
                  <a:pt x="16" y="157"/>
                  <a:pt x="16" y="157"/>
                  <a:pt x="16" y="157"/>
                </a:cubicBezTo>
                <a:cubicBezTo>
                  <a:pt x="16" y="165"/>
                  <a:pt x="23" y="172"/>
                  <a:pt x="31" y="172"/>
                </a:cubicBezTo>
                <a:cubicBezTo>
                  <a:pt x="153" y="172"/>
                  <a:pt x="153" y="172"/>
                  <a:pt x="153" y="172"/>
                </a:cubicBezTo>
                <a:cubicBezTo>
                  <a:pt x="161" y="172"/>
                  <a:pt x="168" y="165"/>
                  <a:pt x="168" y="157"/>
                </a:cubicBezTo>
                <a:cubicBezTo>
                  <a:pt x="168" y="35"/>
                  <a:pt x="168" y="35"/>
                  <a:pt x="168" y="35"/>
                </a:cubicBezTo>
                <a:cubicBezTo>
                  <a:pt x="170" y="15"/>
                  <a:pt x="143" y="10"/>
                  <a:pt x="126" y="9"/>
                </a:cubicBezTo>
                <a:cubicBezTo>
                  <a:pt x="120" y="0"/>
                  <a:pt x="120" y="0"/>
                  <a:pt x="120" y="0"/>
                </a:cubicBezTo>
                <a:cubicBezTo>
                  <a:pt x="64" y="0"/>
                  <a:pt x="64" y="0"/>
                  <a:pt x="64" y="0"/>
                </a:cubicBezTo>
                <a:lnTo>
                  <a:pt x="58" y="9"/>
                </a:lnTo>
                <a:close/>
                <a:moveTo>
                  <a:pt x="42" y="24"/>
                </a:moveTo>
                <a:cubicBezTo>
                  <a:pt x="142" y="24"/>
                  <a:pt x="142" y="24"/>
                  <a:pt x="142" y="24"/>
                </a:cubicBezTo>
                <a:cubicBezTo>
                  <a:pt x="150" y="24"/>
                  <a:pt x="156" y="30"/>
                  <a:pt x="156" y="37"/>
                </a:cubicBezTo>
                <a:cubicBezTo>
                  <a:pt x="156" y="75"/>
                  <a:pt x="156" y="75"/>
                  <a:pt x="156" y="75"/>
                </a:cubicBezTo>
                <a:cubicBezTo>
                  <a:pt x="156" y="82"/>
                  <a:pt x="150" y="88"/>
                  <a:pt x="142" y="88"/>
                </a:cubicBezTo>
                <a:cubicBezTo>
                  <a:pt x="42" y="88"/>
                  <a:pt x="42" y="88"/>
                  <a:pt x="42" y="88"/>
                </a:cubicBezTo>
                <a:cubicBezTo>
                  <a:pt x="34" y="88"/>
                  <a:pt x="28" y="82"/>
                  <a:pt x="28" y="75"/>
                </a:cubicBezTo>
                <a:cubicBezTo>
                  <a:pt x="28" y="37"/>
                  <a:pt x="28" y="37"/>
                  <a:pt x="28" y="37"/>
                </a:cubicBezTo>
                <a:cubicBezTo>
                  <a:pt x="28" y="30"/>
                  <a:pt x="34" y="24"/>
                  <a:pt x="42" y="24"/>
                </a:cubicBezTo>
                <a:close/>
                <a:moveTo>
                  <a:pt x="36" y="136"/>
                </a:moveTo>
                <a:cubicBezTo>
                  <a:pt x="36" y="127"/>
                  <a:pt x="43" y="120"/>
                  <a:pt x="52" y="120"/>
                </a:cubicBezTo>
                <a:cubicBezTo>
                  <a:pt x="61" y="120"/>
                  <a:pt x="68" y="127"/>
                  <a:pt x="68" y="136"/>
                </a:cubicBezTo>
                <a:cubicBezTo>
                  <a:pt x="68" y="145"/>
                  <a:pt x="61" y="152"/>
                  <a:pt x="52" y="152"/>
                </a:cubicBezTo>
                <a:cubicBezTo>
                  <a:pt x="43" y="152"/>
                  <a:pt x="36" y="145"/>
                  <a:pt x="36" y="136"/>
                </a:cubicBezTo>
                <a:close/>
                <a:moveTo>
                  <a:pt x="116" y="136"/>
                </a:moveTo>
                <a:cubicBezTo>
                  <a:pt x="116" y="127"/>
                  <a:pt x="123" y="120"/>
                  <a:pt x="132" y="120"/>
                </a:cubicBezTo>
                <a:cubicBezTo>
                  <a:pt x="141" y="120"/>
                  <a:pt x="148" y="127"/>
                  <a:pt x="148" y="136"/>
                </a:cubicBezTo>
                <a:cubicBezTo>
                  <a:pt x="148" y="145"/>
                  <a:pt x="141" y="152"/>
                  <a:pt x="132" y="152"/>
                </a:cubicBezTo>
                <a:cubicBezTo>
                  <a:pt x="123" y="152"/>
                  <a:pt x="116" y="145"/>
                  <a:pt x="116" y="136"/>
                </a:cubicBezTo>
                <a:close/>
                <a:moveTo>
                  <a:pt x="39" y="178"/>
                </a:moveTo>
                <a:cubicBezTo>
                  <a:pt x="2" y="215"/>
                  <a:pt x="2" y="215"/>
                  <a:pt x="2" y="215"/>
                </a:cubicBezTo>
                <a:cubicBezTo>
                  <a:pt x="0" y="217"/>
                  <a:pt x="0" y="218"/>
                  <a:pt x="0" y="220"/>
                </a:cubicBezTo>
                <a:cubicBezTo>
                  <a:pt x="23" y="220"/>
                  <a:pt x="23" y="220"/>
                  <a:pt x="23" y="220"/>
                </a:cubicBezTo>
                <a:cubicBezTo>
                  <a:pt x="60" y="183"/>
                  <a:pt x="60" y="183"/>
                  <a:pt x="60" y="183"/>
                </a:cubicBezTo>
                <a:cubicBezTo>
                  <a:pt x="62" y="181"/>
                  <a:pt x="41" y="175"/>
                  <a:pt x="39" y="178"/>
                </a:cubicBezTo>
                <a:close/>
                <a:moveTo>
                  <a:pt x="141" y="178"/>
                </a:moveTo>
                <a:cubicBezTo>
                  <a:pt x="139" y="175"/>
                  <a:pt x="118" y="181"/>
                  <a:pt x="120" y="183"/>
                </a:cubicBezTo>
                <a:cubicBezTo>
                  <a:pt x="157" y="220"/>
                  <a:pt x="157" y="220"/>
                  <a:pt x="157" y="220"/>
                </a:cubicBezTo>
                <a:cubicBezTo>
                  <a:pt x="180" y="220"/>
                  <a:pt x="180" y="220"/>
                  <a:pt x="180" y="220"/>
                </a:cubicBezTo>
                <a:cubicBezTo>
                  <a:pt x="181" y="218"/>
                  <a:pt x="180" y="217"/>
                  <a:pt x="179" y="215"/>
                </a:cubicBezTo>
                <a:lnTo>
                  <a:pt x="141" y="178"/>
                </a:lnTo>
                <a:close/>
              </a:path>
            </a:pathLst>
          </a:custGeom>
          <a:solidFill>
            <a:srgbClr val="00646E"/>
          </a:solidFill>
          <a:ln w="9525">
            <a:noFill/>
            <a:round/>
            <a:headEnd/>
            <a:tailEnd/>
          </a:ln>
        </p:spPr>
        <p:txBody>
          <a:bodyPr/>
          <a:lstStyle/>
          <a:p>
            <a:pPr defTabSz="913943" fontAlgn="base">
              <a:spcBef>
                <a:spcPct val="50000"/>
              </a:spcBef>
              <a:spcAft>
                <a:spcPct val="0"/>
              </a:spcAft>
            </a:pPr>
            <a:endParaRPr lang="en-US" sz="1400" dirty="0">
              <a:solidFill>
                <a:srgbClr val="FFFFFF"/>
              </a:solidFill>
              <a:latin typeface="Arial" pitchFamily="34" charset="0"/>
              <a:ea typeface="ＭＳ Ｐゴシック" charset="-128"/>
            </a:endParaRPr>
          </a:p>
        </p:txBody>
      </p:sp>
      <p:sp>
        <p:nvSpPr>
          <p:cNvPr id="66" name="Rechteck 1128">
            <a:extLst>
              <a:ext uri="{FF2B5EF4-FFF2-40B4-BE49-F238E27FC236}">
                <a16:creationId xmlns:a16="http://schemas.microsoft.com/office/drawing/2014/main" id="{26EC8E32-1944-4BBB-81AC-A8E8507B8EB3}"/>
              </a:ext>
            </a:extLst>
          </p:cNvPr>
          <p:cNvSpPr/>
          <p:nvPr/>
        </p:nvSpPr>
        <p:spPr>
          <a:xfrm>
            <a:off x="862487" y="5184455"/>
            <a:ext cx="3004329" cy="1030276"/>
          </a:xfrm>
          <a:prstGeom prst="rect">
            <a:avLst/>
          </a:prstGeom>
        </p:spPr>
        <p:txBody>
          <a:bodyPr wrap="square">
            <a:spAutoFit/>
          </a:bodyPr>
          <a:lstStyle/>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Drop in passengers, volumes</a:t>
            </a:r>
          </a:p>
          <a:p>
            <a:pPr marL="177675" indent="-177675" defTabSz="913943" fontAlgn="base">
              <a:spcBef>
                <a:spcPts val="600"/>
              </a:spcBef>
              <a:spcAft>
                <a:spcPct val="0"/>
              </a:spcAft>
              <a:buClr>
                <a:srgbClr val="879BAA">
                  <a:lumMod val="100000"/>
                </a:srgbClr>
              </a:buClr>
              <a:buSzPct val="100000"/>
              <a:buFontTx/>
              <a:buChar char="•"/>
            </a:pPr>
            <a:r>
              <a:rPr lang="en-US" sz="1400" dirty="0">
                <a:solidFill>
                  <a:srgbClr val="FFFFFF"/>
                </a:solidFill>
                <a:latin typeface="Arial" pitchFamily="34" charset="0"/>
                <a:ea typeface="ＭＳ Ｐゴシック" charset="-128"/>
              </a:rPr>
              <a:t>Outlook: positive for ecommerce, warehouses; </a:t>
            </a:r>
            <a:br>
              <a:rPr lang="en-US" sz="1400" dirty="0">
                <a:solidFill>
                  <a:srgbClr val="FFFFFF"/>
                </a:solidFill>
                <a:latin typeface="Arial" pitchFamily="34" charset="0"/>
                <a:ea typeface="ＭＳ Ｐゴシック" charset="-128"/>
              </a:rPr>
            </a:br>
            <a:r>
              <a:rPr lang="en-US" sz="1400" dirty="0">
                <a:solidFill>
                  <a:srgbClr val="FFFFFF"/>
                </a:solidFill>
                <a:latin typeface="Arial" pitchFamily="34" charset="0"/>
                <a:ea typeface="ＭＳ Ｐゴシック" charset="-128"/>
              </a:rPr>
              <a:t>negative: air travel &amp; aerospace</a:t>
            </a:r>
          </a:p>
        </p:txBody>
      </p:sp>
      <p:sp>
        <p:nvSpPr>
          <p:cNvPr id="67" name="TextBox 3">
            <a:extLst>
              <a:ext uri="{FF2B5EF4-FFF2-40B4-BE49-F238E27FC236}">
                <a16:creationId xmlns:a16="http://schemas.microsoft.com/office/drawing/2014/main" id="{FA157E79-C12B-4C66-AAE6-1048DA143BBC}"/>
              </a:ext>
            </a:extLst>
          </p:cNvPr>
          <p:cNvSpPr txBox="1"/>
          <p:nvPr/>
        </p:nvSpPr>
        <p:spPr>
          <a:xfrm>
            <a:off x="7822739" y="6452484"/>
            <a:ext cx="2657779" cy="153760"/>
          </a:xfrm>
          <a:prstGeom prst="rect">
            <a:avLst/>
          </a:prstGeom>
          <a:noFill/>
        </p:spPr>
        <p:txBody>
          <a:bodyPr vert="horz" wrap="none" lIns="0" tIns="0" rIns="0" bIns="0" rtlCol="0" anchor="b" anchorCtr="0">
            <a:spAutoFit/>
          </a:bodyPr>
          <a:lstStyle/>
          <a:p>
            <a:pPr defTabSz="913943">
              <a:spcBef>
                <a:spcPct val="0"/>
              </a:spcBef>
              <a:spcAft>
                <a:spcPct val="0"/>
              </a:spcAft>
              <a:buClr>
                <a:srgbClr val="879BAA"/>
              </a:buClr>
              <a:tabLst>
                <a:tab pos="179262" algn="l"/>
              </a:tabLst>
            </a:pPr>
            <a:r>
              <a:rPr lang="en-US" sz="999" kern="0" dirty="0">
                <a:solidFill>
                  <a:srgbClr val="FFFFFF"/>
                </a:solidFill>
                <a:latin typeface="Arial" pitchFamily="34" charset="0"/>
                <a:ea typeface="ＭＳ Ｐゴシック" charset="-128"/>
              </a:rPr>
              <a:t>Source: Analysis Siemens Advanta Consulting </a:t>
            </a:r>
          </a:p>
        </p:txBody>
      </p:sp>
      <p:grpSp>
        <p:nvGrpSpPr>
          <p:cNvPr id="78" name="Group 77">
            <a:extLst>
              <a:ext uri="{FF2B5EF4-FFF2-40B4-BE49-F238E27FC236}">
                <a16:creationId xmlns:a16="http://schemas.microsoft.com/office/drawing/2014/main" id="{38070BA8-3461-4E7A-82D3-70F46F7F4C4E}"/>
              </a:ext>
            </a:extLst>
          </p:cNvPr>
          <p:cNvGrpSpPr/>
          <p:nvPr/>
        </p:nvGrpSpPr>
        <p:grpSpPr>
          <a:xfrm>
            <a:off x="5752744" y="6452484"/>
            <a:ext cx="570850" cy="169898"/>
            <a:chOff x="9170906" y="432174"/>
            <a:chExt cx="586240" cy="202772"/>
          </a:xfrm>
        </p:grpSpPr>
        <p:sp>
          <p:nvSpPr>
            <p:cNvPr id="70" name="Rectangle 116">
              <a:extLst>
                <a:ext uri="{FF2B5EF4-FFF2-40B4-BE49-F238E27FC236}">
                  <a16:creationId xmlns:a16="http://schemas.microsoft.com/office/drawing/2014/main" id="{127B95DF-0B95-4ECC-8273-0936A97B09A3}"/>
                </a:ext>
              </a:extLst>
            </p:cNvPr>
            <p:cNvSpPr txBox="1">
              <a:spLocks noChangeArrowheads="1"/>
            </p:cNvSpPr>
            <p:nvPr/>
          </p:nvSpPr>
          <p:spPr bwMode="auto">
            <a:xfrm>
              <a:off x="9170906" y="432174"/>
              <a:ext cx="586240" cy="202772"/>
            </a:xfrm>
            <a:prstGeom prst="rect">
              <a:avLst/>
            </a:prstGeom>
            <a:solidFill>
              <a:srgbClr val="A84954"/>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endParaRPr lang="en-US" sz="900" dirty="0">
                <a:solidFill>
                  <a:srgbClr val="FFFFFF"/>
                </a:solidFill>
                <a:latin typeface="Arial" pitchFamily="34" charset="0"/>
                <a:ea typeface="ＭＳ Ｐゴシック" charset="-128"/>
                <a:cs typeface="Arial" pitchFamily="34" charset="0"/>
              </a:endParaRPr>
            </a:p>
          </p:txBody>
        </p:sp>
        <p:sp>
          <p:nvSpPr>
            <p:cNvPr id="73" name="TextBox 72">
              <a:extLst>
                <a:ext uri="{FF2B5EF4-FFF2-40B4-BE49-F238E27FC236}">
                  <a16:creationId xmlns:a16="http://schemas.microsoft.com/office/drawing/2014/main" id="{11CE26F8-62A1-4985-84DA-4B5151F3F1B8}"/>
                </a:ext>
              </a:extLst>
            </p:cNvPr>
            <p:cNvSpPr txBox="1"/>
            <p:nvPr/>
          </p:nvSpPr>
          <p:spPr>
            <a:xfrm>
              <a:off x="9332580" y="465250"/>
              <a:ext cx="262892" cy="165298"/>
            </a:xfrm>
            <a:prstGeom prst="rect">
              <a:avLst/>
            </a:prstGeom>
            <a:noFill/>
          </p:spPr>
          <p:txBody>
            <a:bodyPr wrap="square" lIns="0" tIns="0" rIns="0" bIns="0" rtlCol="0">
              <a:spAutoFit/>
            </a:bodyPr>
            <a:lstStyle/>
            <a:p>
              <a:pPr algn="l"/>
              <a:r>
                <a:rPr lang="en-US" sz="900" dirty="0"/>
                <a:t>High</a:t>
              </a:r>
            </a:p>
          </p:txBody>
        </p:sp>
      </p:grpSp>
      <p:grpSp>
        <p:nvGrpSpPr>
          <p:cNvPr id="77" name="Group 76">
            <a:extLst>
              <a:ext uri="{FF2B5EF4-FFF2-40B4-BE49-F238E27FC236}">
                <a16:creationId xmlns:a16="http://schemas.microsoft.com/office/drawing/2014/main" id="{65F1F64B-8F7A-4502-A506-8C01230F1365}"/>
              </a:ext>
            </a:extLst>
          </p:cNvPr>
          <p:cNvGrpSpPr/>
          <p:nvPr/>
        </p:nvGrpSpPr>
        <p:grpSpPr>
          <a:xfrm>
            <a:off x="6423692" y="6452484"/>
            <a:ext cx="570850" cy="169898"/>
            <a:chOff x="9962505" y="432174"/>
            <a:chExt cx="586240" cy="202772"/>
          </a:xfrm>
        </p:grpSpPr>
        <p:sp>
          <p:nvSpPr>
            <p:cNvPr id="71" name="Rectangle 116">
              <a:extLst>
                <a:ext uri="{FF2B5EF4-FFF2-40B4-BE49-F238E27FC236}">
                  <a16:creationId xmlns:a16="http://schemas.microsoft.com/office/drawing/2014/main" id="{AB8DEA07-A424-4203-A71F-DD0404157C54}"/>
                </a:ext>
              </a:extLst>
            </p:cNvPr>
            <p:cNvSpPr txBox="1">
              <a:spLocks noChangeArrowheads="1"/>
            </p:cNvSpPr>
            <p:nvPr/>
          </p:nvSpPr>
          <p:spPr bwMode="auto">
            <a:xfrm>
              <a:off x="9962505" y="432174"/>
              <a:ext cx="586240" cy="202772"/>
            </a:xfrm>
            <a:prstGeom prst="rect">
              <a:avLst/>
            </a:prstGeom>
            <a:solidFill>
              <a:srgbClr val="FF9000"/>
            </a:solidFill>
            <a:ln w="9525">
              <a:noFill/>
              <a:miter lim="800000"/>
              <a:headEnd/>
              <a:tailEnd/>
            </a:ln>
          </p:spPr>
          <p:txBody>
            <a:bodyPr vert="horz" wrap="square" lIns="359730" tIns="107919" rIns="107919" bIns="107919" numCol="1" anchor="ctr" anchorCtr="0" compatLnSpc="1">
              <a:prstTxWarp prst="textNoShape">
                <a:avLst/>
              </a:prstTxWarp>
              <a:noAutofit/>
            </a:bodyPr>
            <a:lstStyle/>
            <a:p>
              <a:pPr defTabSz="913760" fontAlgn="base">
                <a:spcBef>
                  <a:spcPct val="0"/>
                </a:spcBef>
                <a:spcAft>
                  <a:spcPct val="0"/>
                </a:spcAft>
                <a:defRPr/>
              </a:pPr>
              <a:endParaRPr lang="en-US" sz="900" dirty="0">
                <a:solidFill>
                  <a:srgbClr val="FFFFFF"/>
                </a:solidFill>
                <a:latin typeface="Arial" pitchFamily="34" charset="0"/>
                <a:ea typeface="ＭＳ Ｐゴシック" charset="-128"/>
                <a:cs typeface="Arial" pitchFamily="34" charset="0"/>
              </a:endParaRPr>
            </a:p>
          </p:txBody>
        </p:sp>
        <p:sp>
          <p:nvSpPr>
            <p:cNvPr id="74" name="TextBox 73">
              <a:extLst>
                <a:ext uri="{FF2B5EF4-FFF2-40B4-BE49-F238E27FC236}">
                  <a16:creationId xmlns:a16="http://schemas.microsoft.com/office/drawing/2014/main" id="{A4F54506-6EA8-4E7A-AF96-88E1A37AB150}"/>
                </a:ext>
              </a:extLst>
            </p:cNvPr>
            <p:cNvSpPr txBox="1"/>
            <p:nvPr/>
          </p:nvSpPr>
          <p:spPr>
            <a:xfrm>
              <a:off x="10152231" y="462582"/>
              <a:ext cx="190961" cy="165298"/>
            </a:xfrm>
            <a:prstGeom prst="rect">
              <a:avLst/>
            </a:prstGeom>
            <a:noFill/>
          </p:spPr>
          <p:txBody>
            <a:bodyPr wrap="none" lIns="0" tIns="0" rIns="0" bIns="0" rtlCol="0">
              <a:spAutoFit/>
            </a:bodyPr>
            <a:lstStyle/>
            <a:p>
              <a:pPr defTabSz="913760" fontAlgn="base">
                <a:spcBef>
                  <a:spcPct val="0"/>
                </a:spcBef>
                <a:spcAft>
                  <a:spcPct val="0"/>
                </a:spcAft>
                <a:defRPr/>
              </a:pPr>
              <a:r>
                <a:rPr lang="en-US" sz="900" dirty="0"/>
                <a:t>Mid</a:t>
              </a:r>
            </a:p>
          </p:txBody>
        </p:sp>
      </p:grpSp>
      <p:grpSp>
        <p:nvGrpSpPr>
          <p:cNvPr id="76" name="Group 75">
            <a:extLst>
              <a:ext uri="{FF2B5EF4-FFF2-40B4-BE49-F238E27FC236}">
                <a16:creationId xmlns:a16="http://schemas.microsoft.com/office/drawing/2014/main" id="{ABB4AE39-7C17-4162-8838-11DB4D5D1D27}"/>
              </a:ext>
            </a:extLst>
          </p:cNvPr>
          <p:cNvGrpSpPr/>
          <p:nvPr/>
        </p:nvGrpSpPr>
        <p:grpSpPr>
          <a:xfrm>
            <a:off x="7094641" y="6452484"/>
            <a:ext cx="570850" cy="169898"/>
            <a:chOff x="10754103" y="432174"/>
            <a:chExt cx="586240" cy="202772"/>
          </a:xfrm>
        </p:grpSpPr>
        <p:sp>
          <p:nvSpPr>
            <p:cNvPr id="72" name="Rectangle 116">
              <a:extLst>
                <a:ext uri="{FF2B5EF4-FFF2-40B4-BE49-F238E27FC236}">
                  <a16:creationId xmlns:a16="http://schemas.microsoft.com/office/drawing/2014/main" id="{AA29F68A-3F8C-4C52-90FB-9E699378D88D}"/>
                </a:ext>
              </a:extLst>
            </p:cNvPr>
            <p:cNvSpPr txBox="1">
              <a:spLocks noChangeArrowheads="1"/>
            </p:cNvSpPr>
            <p:nvPr/>
          </p:nvSpPr>
          <p:spPr bwMode="auto">
            <a:xfrm>
              <a:off x="10754103" y="432174"/>
              <a:ext cx="586240" cy="202772"/>
            </a:xfrm>
            <a:prstGeom prst="rect">
              <a:avLst/>
            </a:prstGeom>
            <a:solidFill>
              <a:srgbClr val="009999"/>
            </a:solidFill>
            <a:ln w="9525">
              <a:noFill/>
              <a:miter lim="800000"/>
              <a:headEnd/>
              <a:tailEnd/>
            </a:ln>
          </p:spPr>
          <p:txBody>
            <a:bodyPr vert="horz" wrap="square" lIns="359730" tIns="107919" rIns="107919" bIns="107919" numCol="1" anchor="ctr" anchorCtr="0" compatLnSpc="1">
              <a:prstTxWarp prst="textNoShape">
                <a:avLst/>
              </a:prstTxWarp>
              <a:noAutofit/>
            </a:bodyPr>
            <a:lstStyle>
              <a:defPPr>
                <a:defRPr lang="de-DE"/>
              </a:defPPr>
              <a:lvl1pPr marR="0" lvl="0" defTabSz="914400" eaLnBrk="1" latinLnBrk="0" hangingPunct="1">
                <a:spcBef>
                  <a:spcPct val="0"/>
                </a:spcBef>
                <a:buClrTx/>
                <a:buSzTx/>
                <a:buFont typeface="Wingdings" pitchFamily="2" charset="2"/>
                <a:buNone/>
                <a:tabLst/>
                <a:defRPr b="1">
                  <a:solidFill>
                    <a:srgbClr val="FFFFFF"/>
                  </a:solidFill>
                  <a:ea typeface="+mn-ea"/>
                  <a:cs typeface="Arial" pitchFamily="34" charset="0"/>
                </a:defRPr>
              </a:lvl1pPr>
            </a:lstStyle>
            <a:p>
              <a:pPr defTabSz="913943" fontAlgn="base">
                <a:spcAft>
                  <a:spcPct val="0"/>
                </a:spcAft>
              </a:pPr>
              <a:endParaRPr lang="en-US" sz="900" dirty="0">
                <a:latin typeface="Arial" pitchFamily="34" charset="0"/>
              </a:endParaRPr>
            </a:p>
          </p:txBody>
        </p:sp>
        <p:sp>
          <p:nvSpPr>
            <p:cNvPr id="75" name="TextBox 74">
              <a:extLst>
                <a:ext uri="{FF2B5EF4-FFF2-40B4-BE49-F238E27FC236}">
                  <a16:creationId xmlns:a16="http://schemas.microsoft.com/office/drawing/2014/main" id="{18636BAE-631D-4F87-816B-059E95FF970B}"/>
                </a:ext>
              </a:extLst>
            </p:cNvPr>
            <p:cNvSpPr txBox="1"/>
            <p:nvPr/>
          </p:nvSpPr>
          <p:spPr>
            <a:xfrm>
              <a:off x="10930204" y="456453"/>
              <a:ext cx="217301" cy="165298"/>
            </a:xfrm>
            <a:prstGeom prst="rect">
              <a:avLst/>
            </a:prstGeom>
            <a:noFill/>
          </p:spPr>
          <p:txBody>
            <a:bodyPr wrap="none" lIns="0" tIns="0" rIns="0" bIns="0" rtlCol="0">
              <a:spAutoFit/>
            </a:bodyPr>
            <a:lstStyle/>
            <a:p>
              <a:pPr defTabSz="913943" fontAlgn="base">
                <a:spcAft>
                  <a:spcPct val="0"/>
                </a:spcAft>
              </a:pPr>
              <a:r>
                <a:rPr lang="en-US" sz="900" dirty="0">
                  <a:latin typeface="Arial" pitchFamily="34" charset="0"/>
                </a:rPr>
                <a:t>Low</a:t>
              </a:r>
            </a:p>
          </p:txBody>
        </p:sp>
      </p:grpSp>
      <p:sp>
        <p:nvSpPr>
          <p:cNvPr id="79" name="TextBox 78">
            <a:extLst>
              <a:ext uri="{FF2B5EF4-FFF2-40B4-BE49-F238E27FC236}">
                <a16:creationId xmlns:a16="http://schemas.microsoft.com/office/drawing/2014/main" id="{F99691EB-BBD7-4F3B-9D11-954758EB4FC6}"/>
              </a:ext>
            </a:extLst>
          </p:cNvPr>
          <p:cNvSpPr txBox="1"/>
          <p:nvPr/>
        </p:nvSpPr>
        <p:spPr>
          <a:xfrm>
            <a:off x="4364362" y="6468494"/>
            <a:ext cx="1429077" cy="153888"/>
          </a:xfrm>
          <a:prstGeom prst="rect">
            <a:avLst/>
          </a:prstGeom>
          <a:noFill/>
        </p:spPr>
        <p:txBody>
          <a:bodyPr wrap="square" lIns="0" tIns="0" rIns="0" bIns="0" rtlCol="0">
            <a:spAutoFit/>
          </a:bodyPr>
          <a:lstStyle/>
          <a:p>
            <a:pPr algn="l"/>
            <a:r>
              <a:rPr lang="en-US" sz="1000" dirty="0"/>
              <a:t>Impact on sales volume </a:t>
            </a:r>
          </a:p>
        </p:txBody>
      </p:sp>
      <p:pic>
        <p:nvPicPr>
          <p:cNvPr id="82" name="Picture 2">
            <a:extLst>
              <a:ext uri="{FF2B5EF4-FFF2-40B4-BE49-F238E27FC236}">
                <a16:creationId xmlns:a16="http://schemas.microsoft.com/office/drawing/2014/main" id="{B5BC95EB-18A1-4EBF-9993-3BAD6DECB4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3600" y="208262"/>
            <a:ext cx="846159" cy="849699"/>
          </a:xfrm>
          <a:prstGeom prst="rect">
            <a:avLst/>
          </a:prstGeom>
          <a:noFill/>
          <a:extLst>
            <a:ext uri="{909E8E84-426E-40DD-AFC4-6F175D3DCCD1}">
              <a14:hiddenFill xmlns:a14="http://schemas.microsoft.com/office/drawing/2010/main">
                <a:solidFill>
                  <a:srgbClr val="FFFFFF"/>
                </a:solidFill>
              </a14:hiddenFill>
            </a:ext>
          </a:extLst>
        </p:spPr>
      </p:pic>
      <p:sp>
        <p:nvSpPr>
          <p:cNvPr id="68" name="Slide Number Placeholder 2">
            <a:extLst>
              <a:ext uri="{FF2B5EF4-FFF2-40B4-BE49-F238E27FC236}">
                <a16:creationId xmlns:a16="http://schemas.microsoft.com/office/drawing/2014/main" id="{E5B97066-0606-474A-A6F3-88C5F0FA61A4}"/>
              </a:ext>
            </a:extLst>
          </p:cNvPr>
          <p:cNvSpPr txBox="1">
            <a:spLocks/>
          </p:cNvSpPr>
          <p:nvPr/>
        </p:nvSpPr>
        <p:spPr>
          <a:xfrm>
            <a:off x="411162" y="6310800"/>
            <a:ext cx="64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solidFill>
                <a:latin typeface="Arial"/>
              </a:rPr>
              <a:t>Page </a:t>
            </a:r>
            <a:fld id="{15EBE321-CBB1-4E91-BD14-37C8D44326FB}" type="slidenum">
              <a:rPr lang="en-US" smtClean="0">
                <a:solidFill>
                  <a:prstClr val="white"/>
                </a:solidFill>
                <a:latin typeface="Arial"/>
              </a:rPr>
              <a:pPr/>
              <a:t>10</a:t>
            </a:fld>
            <a:endParaRPr lang="en-US" dirty="0">
              <a:solidFill>
                <a:prstClr val="white"/>
              </a:solidFill>
              <a:latin typeface="Arial"/>
            </a:endParaRPr>
          </a:p>
        </p:txBody>
      </p:sp>
      <p:sp>
        <p:nvSpPr>
          <p:cNvPr id="69" name="Footer Placeholder 1">
            <a:extLst>
              <a:ext uri="{FF2B5EF4-FFF2-40B4-BE49-F238E27FC236}">
                <a16:creationId xmlns:a16="http://schemas.microsoft.com/office/drawing/2014/main" id="{145B47AF-99CF-4326-837A-180B9C9C54DE}"/>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5. Meaning of Industry 4.0 during and after the pandemic</a:t>
            </a:r>
          </a:p>
        </p:txBody>
      </p:sp>
    </p:spTree>
    <p:extLst>
      <p:ext uri="{BB962C8B-B14F-4D97-AF65-F5344CB8AC3E}">
        <p14:creationId xmlns:p14="http://schemas.microsoft.com/office/powerpoint/2010/main" val="170505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t>The pandemic enforced regulations to ensure the safety of the factory workers </a:t>
            </a:r>
            <a:br>
              <a:rPr lang="en-US" dirty="0"/>
            </a:br>
            <a:r>
              <a:rPr lang="en-US" dirty="0"/>
              <a:t>whereas opportunity costs for manufacturers increased</a:t>
            </a:r>
          </a:p>
        </p:txBody>
      </p:sp>
      <p:sp>
        <p:nvSpPr>
          <p:cNvPr id="28" name="AutoShape 54">
            <a:extLst>
              <a:ext uri="{FF2B5EF4-FFF2-40B4-BE49-F238E27FC236}">
                <a16:creationId xmlns:a16="http://schemas.microsoft.com/office/drawing/2014/main" id="{ADC429C4-F2A9-452E-8F33-CC2E672DF41A}"/>
              </a:ext>
            </a:extLst>
          </p:cNvPr>
          <p:cNvSpPr>
            <a:spLocks noChangeArrowheads="1"/>
          </p:cNvSpPr>
          <p:nvPr/>
        </p:nvSpPr>
        <p:spPr bwMode="auto">
          <a:xfrm>
            <a:off x="413360" y="2136149"/>
            <a:ext cx="5107404" cy="822784"/>
          </a:xfrm>
          <a:prstGeom prst="homePlate">
            <a:avLst>
              <a:gd name="adj" fmla="val 34254"/>
            </a:avLst>
          </a:prstGeom>
          <a:solidFill>
            <a:srgbClr val="333353"/>
          </a:solidFill>
          <a:ln w="0">
            <a:noFill/>
          </a:ln>
          <a:effectLst/>
        </p:spPr>
        <p:txBody>
          <a:bodyPr lIns="143850" tIns="71926" rIns="1798126" bIns="71926" anchor="t" anchorCtr="0"/>
          <a:lstStyle/>
          <a:p>
            <a:pPr>
              <a:tabLst>
                <a:tab pos="0" algn="l"/>
              </a:tabLst>
            </a:pPr>
            <a:r>
              <a:rPr lang="en-US" sz="1398" b="1" dirty="0">
                <a:solidFill>
                  <a:srgbClr val="00FFB9"/>
                </a:solidFill>
                <a:latin typeface="Arial"/>
                <a:ea typeface="Arial Unicode MS"/>
              </a:rPr>
              <a:t>Shortage of (skilled) worker </a:t>
            </a:r>
          </a:p>
          <a:p>
            <a:pPr>
              <a:spcBef>
                <a:spcPts val="300"/>
              </a:spcBef>
              <a:tabLst>
                <a:tab pos="0" algn="l"/>
              </a:tabLst>
            </a:pPr>
            <a:r>
              <a:rPr lang="en-US" sz="1398" dirty="0">
                <a:solidFill>
                  <a:srgbClr val="F3F3F0"/>
                </a:solidFill>
                <a:latin typeface="Arial"/>
                <a:ea typeface="Arial Unicode MS"/>
              </a:rPr>
              <a:t>Only plants in low-risk areas to operate; increased resignation </a:t>
            </a:r>
          </a:p>
          <a:p>
            <a:pPr>
              <a:spcBef>
                <a:spcPts val="300"/>
              </a:spcBef>
              <a:tabLst>
                <a:tab pos="0" algn="l"/>
              </a:tabLst>
            </a:pPr>
            <a:endParaRPr lang="en-US" sz="1398" dirty="0">
              <a:solidFill>
                <a:srgbClr val="F3F3F0"/>
              </a:solidFill>
              <a:latin typeface="Arial"/>
              <a:ea typeface="Arial Unicode MS"/>
            </a:endParaRPr>
          </a:p>
        </p:txBody>
      </p:sp>
      <p:sp>
        <p:nvSpPr>
          <p:cNvPr id="32" name="AutoShape 54">
            <a:extLst>
              <a:ext uri="{FF2B5EF4-FFF2-40B4-BE49-F238E27FC236}">
                <a16:creationId xmlns:a16="http://schemas.microsoft.com/office/drawing/2014/main" id="{E7FB415A-240B-4073-BCE3-4947BE9ABDF4}"/>
              </a:ext>
            </a:extLst>
          </p:cNvPr>
          <p:cNvSpPr>
            <a:spLocks noChangeArrowheads="1"/>
          </p:cNvSpPr>
          <p:nvPr/>
        </p:nvSpPr>
        <p:spPr bwMode="auto">
          <a:xfrm>
            <a:off x="413360" y="4617564"/>
            <a:ext cx="5107404" cy="822784"/>
          </a:xfrm>
          <a:prstGeom prst="homePlate">
            <a:avLst>
              <a:gd name="adj" fmla="val 36431"/>
            </a:avLst>
          </a:prstGeom>
          <a:solidFill>
            <a:srgbClr val="333353"/>
          </a:solidFill>
          <a:ln w="0">
            <a:noFill/>
          </a:ln>
          <a:effectLst/>
        </p:spPr>
        <p:txBody>
          <a:bodyPr lIns="143850" tIns="71926" rIns="1798126" bIns="71926" anchor="t" anchorCtr="0"/>
          <a:lstStyle/>
          <a:p>
            <a:pPr>
              <a:tabLst>
                <a:tab pos="0" algn="l"/>
              </a:tabLst>
            </a:pPr>
            <a:r>
              <a:rPr lang="en-US" sz="1398" b="1" dirty="0">
                <a:solidFill>
                  <a:srgbClr val="00FFB9"/>
                </a:solidFill>
                <a:latin typeface="Arial"/>
                <a:ea typeface="Arial Unicode MS"/>
              </a:rPr>
              <a:t>Mental health</a:t>
            </a:r>
          </a:p>
          <a:p>
            <a:pPr>
              <a:spcBef>
                <a:spcPts val="300"/>
              </a:spcBef>
              <a:tabLst>
                <a:tab pos="0" algn="l"/>
              </a:tabLst>
            </a:pPr>
            <a:r>
              <a:rPr lang="en-US" sz="1398" dirty="0">
                <a:solidFill>
                  <a:srgbClr val="F3F3F0"/>
                </a:solidFill>
                <a:latin typeface="Arial"/>
                <a:ea typeface="Arial Unicode MS"/>
              </a:rPr>
              <a:t>Decrease motivation due to isolation and “away from home syndrome”</a:t>
            </a:r>
          </a:p>
        </p:txBody>
      </p:sp>
      <p:sp>
        <p:nvSpPr>
          <p:cNvPr id="33" name="AutoShape 54">
            <a:extLst>
              <a:ext uri="{FF2B5EF4-FFF2-40B4-BE49-F238E27FC236}">
                <a16:creationId xmlns:a16="http://schemas.microsoft.com/office/drawing/2014/main" id="{666A20FA-BD97-4050-88C8-0932D7932180}"/>
              </a:ext>
            </a:extLst>
          </p:cNvPr>
          <p:cNvSpPr>
            <a:spLocks noChangeArrowheads="1"/>
          </p:cNvSpPr>
          <p:nvPr/>
        </p:nvSpPr>
        <p:spPr bwMode="auto">
          <a:xfrm>
            <a:off x="413360" y="3376856"/>
            <a:ext cx="4171653" cy="822784"/>
          </a:xfrm>
          <a:prstGeom prst="homePlate">
            <a:avLst>
              <a:gd name="adj" fmla="val 36431"/>
            </a:avLst>
          </a:prstGeom>
          <a:solidFill>
            <a:srgbClr val="333353"/>
          </a:solidFill>
          <a:ln w="0">
            <a:noFill/>
          </a:ln>
          <a:effectLst/>
        </p:spPr>
        <p:txBody>
          <a:bodyPr lIns="143850" tIns="71926" rIns="1078876" bIns="71926" anchor="t" anchorCtr="0"/>
          <a:lstStyle/>
          <a:p>
            <a:pPr>
              <a:tabLst>
                <a:tab pos="0" algn="l"/>
              </a:tabLst>
            </a:pPr>
            <a:r>
              <a:rPr lang="en-US" sz="1398" b="1" dirty="0">
                <a:solidFill>
                  <a:srgbClr val="00FFB9"/>
                </a:solidFill>
                <a:latin typeface="Arial"/>
                <a:ea typeface="Arial Unicode MS"/>
              </a:rPr>
              <a:t>Limited personal contact</a:t>
            </a:r>
          </a:p>
          <a:p>
            <a:pPr>
              <a:tabLst>
                <a:tab pos="0" algn="l"/>
              </a:tabLst>
            </a:pPr>
            <a:r>
              <a:rPr lang="en-US" sz="1398" dirty="0">
                <a:solidFill>
                  <a:srgbClr val="F3F3F0"/>
                </a:solidFill>
                <a:latin typeface="Arial"/>
                <a:ea typeface="Arial Unicode MS"/>
              </a:rPr>
              <a:t>Social distancing measures for workers applying the “3-on-site”</a:t>
            </a:r>
          </a:p>
        </p:txBody>
      </p:sp>
      <p:sp>
        <p:nvSpPr>
          <p:cNvPr id="34" name="AutoShape 54">
            <a:extLst>
              <a:ext uri="{FF2B5EF4-FFF2-40B4-BE49-F238E27FC236}">
                <a16:creationId xmlns:a16="http://schemas.microsoft.com/office/drawing/2014/main" id="{9EEA8D0F-6CB5-44B7-A11B-54E2A3B4B9A0}"/>
              </a:ext>
            </a:extLst>
          </p:cNvPr>
          <p:cNvSpPr>
            <a:spLocks noChangeArrowheads="1"/>
          </p:cNvSpPr>
          <p:nvPr/>
        </p:nvSpPr>
        <p:spPr bwMode="auto">
          <a:xfrm rot="10800000" flipV="1">
            <a:off x="6674099" y="2136148"/>
            <a:ext cx="5107404" cy="822784"/>
          </a:xfrm>
          <a:prstGeom prst="homePlate">
            <a:avLst>
              <a:gd name="adj" fmla="val 35342"/>
            </a:avLst>
          </a:prstGeom>
          <a:solidFill>
            <a:srgbClr val="333353"/>
          </a:solidFill>
          <a:ln w="0">
            <a:noFill/>
          </a:ln>
          <a:effectLst/>
        </p:spPr>
        <p:txBody>
          <a:bodyPr lIns="1798126" tIns="71926" rIns="143850" bIns="71926" anchor="t" anchorCtr="0"/>
          <a:lstStyle/>
          <a:p>
            <a:pPr algn="r">
              <a:tabLst>
                <a:tab pos="0" algn="l"/>
              </a:tabLst>
            </a:pPr>
            <a:endParaRPr lang="en-US" sz="1398" dirty="0">
              <a:solidFill>
                <a:srgbClr val="F3F3F0"/>
              </a:solidFill>
              <a:latin typeface="Arial"/>
              <a:ea typeface="Arial Unicode MS"/>
            </a:endParaRPr>
          </a:p>
        </p:txBody>
      </p:sp>
      <p:sp>
        <p:nvSpPr>
          <p:cNvPr id="35" name="AutoShape 54">
            <a:extLst>
              <a:ext uri="{FF2B5EF4-FFF2-40B4-BE49-F238E27FC236}">
                <a16:creationId xmlns:a16="http://schemas.microsoft.com/office/drawing/2014/main" id="{4413647A-FE12-4489-99B9-1D735C77E619}"/>
              </a:ext>
            </a:extLst>
          </p:cNvPr>
          <p:cNvSpPr>
            <a:spLocks noChangeArrowheads="1"/>
          </p:cNvSpPr>
          <p:nvPr/>
        </p:nvSpPr>
        <p:spPr bwMode="auto">
          <a:xfrm flipH="1">
            <a:off x="6674099" y="4617564"/>
            <a:ext cx="5107404" cy="822784"/>
          </a:xfrm>
          <a:prstGeom prst="homePlate">
            <a:avLst>
              <a:gd name="adj" fmla="val 36431"/>
            </a:avLst>
          </a:prstGeom>
          <a:solidFill>
            <a:srgbClr val="333353"/>
          </a:solidFill>
          <a:ln w="0">
            <a:noFill/>
          </a:ln>
          <a:effectLst/>
        </p:spPr>
        <p:txBody>
          <a:bodyPr lIns="1798126" tIns="71926" rIns="143850" bIns="71926" anchor="t" anchorCtr="0"/>
          <a:lstStyle/>
          <a:p>
            <a:pPr algn="r">
              <a:tabLst>
                <a:tab pos="0" algn="l"/>
              </a:tabLst>
            </a:pPr>
            <a:r>
              <a:rPr lang="en-US" sz="1398" b="1" dirty="0">
                <a:solidFill>
                  <a:srgbClr val="00FFB9"/>
                </a:solidFill>
                <a:latin typeface="Arial"/>
                <a:ea typeface="Arial Unicode MS"/>
              </a:rPr>
              <a:t>Production ramp-up</a:t>
            </a:r>
          </a:p>
          <a:p>
            <a:pPr algn="r">
              <a:spcBef>
                <a:spcPts val="300"/>
              </a:spcBef>
              <a:tabLst>
                <a:tab pos="0" algn="l"/>
              </a:tabLst>
            </a:pPr>
            <a:r>
              <a:rPr lang="en-US" sz="1398" dirty="0">
                <a:solidFill>
                  <a:srgbClr val="F3F3F0"/>
                </a:solidFill>
                <a:latin typeface="Arial"/>
                <a:ea typeface="Arial Unicode MS"/>
              </a:rPr>
              <a:t>Smooth ramp-up processes are unclear due to missing labor</a:t>
            </a:r>
          </a:p>
        </p:txBody>
      </p:sp>
      <p:sp>
        <p:nvSpPr>
          <p:cNvPr id="36" name="AutoShape 54">
            <a:extLst>
              <a:ext uri="{FF2B5EF4-FFF2-40B4-BE49-F238E27FC236}">
                <a16:creationId xmlns:a16="http://schemas.microsoft.com/office/drawing/2014/main" id="{B1D3CB6A-84D7-4F84-8FBF-081AFCBE1367}"/>
              </a:ext>
            </a:extLst>
          </p:cNvPr>
          <p:cNvSpPr>
            <a:spLocks noChangeArrowheads="1"/>
          </p:cNvSpPr>
          <p:nvPr/>
        </p:nvSpPr>
        <p:spPr bwMode="auto">
          <a:xfrm flipH="1">
            <a:off x="7609850" y="3376856"/>
            <a:ext cx="4171653" cy="822784"/>
          </a:xfrm>
          <a:prstGeom prst="homePlate">
            <a:avLst>
              <a:gd name="adj" fmla="val 36430"/>
            </a:avLst>
          </a:prstGeom>
          <a:solidFill>
            <a:srgbClr val="333353"/>
          </a:solidFill>
          <a:ln w="0">
            <a:noFill/>
          </a:ln>
          <a:effectLst/>
        </p:spPr>
        <p:txBody>
          <a:bodyPr lIns="1078876" tIns="71926" rIns="143850" bIns="71926" anchor="t" anchorCtr="0"/>
          <a:lstStyle/>
          <a:p>
            <a:pPr algn="r">
              <a:tabLst>
                <a:tab pos="0" algn="l"/>
              </a:tabLst>
            </a:pPr>
            <a:r>
              <a:rPr lang="en-US" sz="1398" b="1" dirty="0">
                <a:solidFill>
                  <a:srgbClr val="00FFB9"/>
                </a:solidFill>
                <a:latin typeface="Arial"/>
                <a:ea typeface="Arial Unicode MS"/>
              </a:rPr>
              <a:t>Projects on-hold</a:t>
            </a:r>
          </a:p>
          <a:p>
            <a:pPr algn="r">
              <a:spcBef>
                <a:spcPts val="300"/>
              </a:spcBef>
              <a:tabLst>
                <a:tab pos="0" algn="l"/>
              </a:tabLst>
            </a:pPr>
            <a:r>
              <a:rPr lang="en-US" sz="1398" dirty="0">
                <a:solidFill>
                  <a:srgbClr val="F3F3F0"/>
                </a:solidFill>
                <a:latin typeface="Arial"/>
                <a:ea typeface="Arial Unicode MS"/>
              </a:rPr>
              <a:t>Commissioning and testing activities delayed as missing staff</a:t>
            </a:r>
          </a:p>
        </p:txBody>
      </p:sp>
      <p:sp>
        <p:nvSpPr>
          <p:cNvPr id="4" name="Slide Number Placeholder 3">
            <a:extLst>
              <a:ext uri="{FF2B5EF4-FFF2-40B4-BE49-F238E27FC236}">
                <a16:creationId xmlns:a16="http://schemas.microsoft.com/office/drawing/2014/main" id="{423F30A4-E55E-4836-8EC8-92D3CEF97B26}"/>
              </a:ext>
            </a:extLst>
          </p:cNvPr>
          <p:cNvSpPr>
            <a:spLocks noGrp="1"/>
          </p:cNvSpPr>
          <p:nvPr>
            <p:ph type="sldNum" sz="quarter" idx="11"/>
          </p:nvPr>
        </p:nvSpPr>
        <p:spPr/>
        <p:txBody>
          <a:bodyPr/>
          <a:lstStyle/>
          <a:p>
            <a:r>
              <a:rPr lang="en-US" dirty="0">
                <a:solidFill>
                  <a:prstClr val="white"/>
                </a:solidFill>
                <a:latin typeface="Arial"/>
                <a:ea typeface="+mn-ea"/>
              </a:rPr>
              <a:t>Page </a:t>
            </a:r>
            <a:fld id="{15EBE321-CBB1-4E91-BD14-37C8D44326FB}" type="slidenum">
              <a:rPr lang="en-US">
                <a:solidFill>
                  <a:prstClr val="white"/>
                </a:solidFill>
                <a:latin typeface="Arial"/>
                <a:ea typeface="+mn-ea"/>
              </a:rPr>
              <a:pPr/>
              <a:t>11</a:t>
            </a:fld>
            <a:endParaRPr lang="en-US" dirty="0">
              <a:solidFill>
                <a:prstClr val="white"/>
              </a:solidFill>
              <a:latin typeface="Arial"/>
              <a:ea typeface="+mn-ea"/>
            </a:endParaRPr>
          </a:p>
        </p:txBody>
      </p:sp>
      <p:sp>
        <p:nvSpPr>
          <p:cNvPr id="12" name="Freeform: Shape 11">
            <a:extLst>
              <a:ext uri="{FF2B5EF4-FFF2-40B4-BE49-F238E27FC236}">
                <a16:creationId xmlns:a16="http://schemas.microsoft.com/office/drawing/2014/main" id="{AA823415-15D4-4B69-AB29-433DF129D105}"/>
              </a:ext>
            </a:extLst>
          </p:cNvPr>
          <p:cNvSpPr/>
          <p:nvPr/>
        </p:nvSpPr>
        <p:spPr bwMode="gray">
          <a:xfrm>
            <a:off x="3723317" y="1415512"/>
            <a:ext cx="4749526" cy="4749526"/>
          </a:xfrm>
          <a:custGeom>
            <a:avLst/>
            <a:gdLst>
              <a:gd name="connsiteX0" fmla="*/ 2376000 w 4752000"/>
              <a:gd name="connsiteY0" fmla="*/ 288000 h 4752000"/>
              <a:gd name="connsiteX1" fmla="*/ 288000 w 4752000"/>
              <a:gd name="connsiteY1" fmla="*/ 2376000 h 4752000"/>
              <a:gd name="connsiteX2" fmla="*/ 2376000 w 4752000"/>
              <a:gd name="connsiteY2" fmla="*/ 4464000 h 4752000"/>
              <a:gd name="connsiteX3" fmla="*/ 4464000 w 4752000"/>
              <a:gd name="connsiteY3" fmla="*/ 2376000 h 4752000"/>
              <a:gd name="connsiteX4" fmla="*/ 2376000 w 4752000"/>
              <a:gd name="connsiteY4" fmla="*/ 288000 h 4752000"/>
              <a:gd name="connsiteX5" fmla="*/ 2376000 w 4752000"/>
              <a:gd name="connsiteY5" fmla="*/ 0 h 4752000"/>
              <a:gd name="connsiteX6" fmla="*/ 4752000 w 4752000"/>
              <a:gd name="connsiteY6" fmla="*/ 2376000 h 4752000"/>
              <a:gd name="connsiteX7" fmla="*/ 2376000 w 4752000"/>
              <a:gd name="connsiteY7" fmla="*/ 4752000 h 4752000"/>
              <a:gd name="connsiteX8" fmla="*/ 0 w 4752000"/>
              <a:gd name="connsiteY8" fmla="*/ 2376000 h 4752000"/>
              <a:gd name="connsiteX9" fmla="*/ 2376000 w 4752000"/>
              <a:gd name="connsiteY9" fmla="*/ 0 h 475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52000" h="4752000">
                <a:moveTo>
                  <a:pt x="2376000" y="288000"/>
                </a:moveTo>
                <a:cubicBezTo>
                  <a:pt x="1222829" y="288000"/>
                  <a:pt x="288000" y="1222830"/>
                  <a:pt x="288000" y="2376000"/>
                </a:cubicBezTo>
                <a:cubicBezTo>
                  <a:pt x="288000" y="3529170"/>
                  <a:pt x="1222829" y="4464000"/>
                  <a:pt x="2376000" y="4464000"/>
                </a:cubicBezTo>
                <a:cubicBezTo>
                  <a:pt x="3529171" y="4464000"/>
                  <a:pt x="4464000" y="3529170"/>
                  <a:pt x="4464000" y="2376000"/>
                </a:cubicBezTo>
                <a:cubicBezTo>
                  <a:pt x="4464000" y="1222830"/>
                  <a:pt x="3529171" y="288000"/>
                  <a:pt x="2376000" y="288000"/>
                </a:cubicBezTo>
                <a:close/>
                <a:moveTo>
                  <a:pt x="2376000" y="0"/>
                </a:moveTo>
                <a:cubicBezTo>
                  <a:pt x="3688229" y="0"/>
                  <a:pt x="4752000" y="1063772"/>
                  <a:pt x="4752000" y="2376000"/>
                </a:cubicBezTo>
                <a:cubicBezTo>
                  <a:pt x="4752000" y="3688228"/>
                  <a:pt x="3688229" y="4752000"/>
                  <a:pt x="2376000" y="4752000"/>
                </a:cubicBezTo>
                <a:cubicBezTo>
                  <a:pt x="1063771" y="4752000"/>
                  <a:pt x="0" y="3688228"/>
                  <a:pt x="0" y="2376000"/>
                </a:cubicBezTo>
                <a:cubicBezTo>
                  <a:pt x="0" y="1063772"/>
                  <a:pt x="1063771" y="0"/>
                  <a:pt x="2376000" y="0"/>
                </a:cubicBezTo>
                <a:close/>
              </a:path>
            </a:pathLst>
          </a:custGeom>
          <a:gradFill>
            <a:gsLst>
              <a:gs pos="0">
                <a:srgbClr val="00FFB9"/>
              </a:gs>
              <a:gs pos="100000">
                <a:srgbClr val="00E6DC"/>
              </a:gs>
            </a:gsLst>
            <a:lin ang="0" scaled="0"/>
          </a:gradFill>
          <a:ln>
            <a:noFill/>
          </a:ln>
          <a:effectLst/>
        </p:spPr>
        <p:txBody>
          <a:bodyPr wrap="square" lIns="683288" tIns="143850" rIns="683288" bIns="143850" numCol="1" spcCol="72000" rtlCol="0" anchor="ctr">
            <a:noAutofit/>
          </a:bodyPr>
          <a:lstStyle/>
          <a:p>
            <a:pPr algn="ctr">
              <a:lnSpc>
                <a:spcPct val="110000"/>
              </a:lnSpc>
              <a:spcBef>
                <a:spcPct val="0"/>
              </a:spcBef>
            </a:pPr>
            <a:r>
              <a:rPr lang="en-US" sz="1798" b="1" dirty="0">
                <a:solidFill>
                  <a:srgbClr val="9999A9"/>
                </a:solidFill>
                <a:latin typeface="Arial"/>
              </a:rPr>
              <a:t>At vero eos et </a:t>
            </a:r>
            <a:br>
              <a:rPr lang="en-US" sz="1798" b="1" dirty="0">
                <a:solidFill>
                  <a:srgbClr val="9999A9"/>
                </a:solidFill>
                <a:latin typeface="Arial"/>
              </a:rPr>
            </a:br>
            <a:r>
              <a:rPr lang="en-US" sz="1798" b="1" dirty="0">
                <a:solidFill>
                  <a:srgbClr val="9999A9"/>
                </a:solidFill>
                <a:latin typeface="Arial"/>
              </a:rPr>
              <a:t>accusam</a:t>
            </a:r>
          </a:p>
        </p:txBody>
      </p:sp>
      <p:pic>
        <p:nvPicPr>
          <p:cNvPr id="1026" name="Picture 2">
            <a:extLst>
              <a:ext uri="{FF2B5EF4-FFF2-40B4-BE49-F238E27FC236}">
                <a16:creationId xmlns:a16="http://schemas.microsoft.com/office/drawing/2014/main" id="{1AB94B09-0988-4D2A-8257-5FCEEE8E91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265" y="2736872"/>
            <a:ext cx="2125470" cy="21343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5B8E65-99A9-4AE0-86A5-55919D708DF9}"/>
              </a:ext>
            </a:extLst>
          </p:cNvPr>
          <p:cNvSpPr txBox="1"/>
          <p:nvPr/>
        </p:nvSpPr>
        <p:spPr>
          <a:xfrm>
            <a:off x="7877290" y="2224374"/>
            <a:ext cx="3811002" cy="646331"/>
          </a:xfrm>
          <a:prstGeom prst="rect">
            <a:avLst/>
          </a:prstGeom>
          <a:noFill/>
        </p:spPr>
        <p:txBody>
          <a:bodyPr wrap="square" lIns="0" tIns="0" rIns="0" bIns="0" rtlCol="0">
            <a:spAutoFit/>
          </a:bodyPr>
          <a:lstStyle/>
          <a:p>
            <a:pPr algn="r">
              <a:tabLst>
                <a:tab pos="0" algn="l"/>
              </a:tabLst>
            </a:pPr>
            <a:r>
              <a:rPr lang="en-US" sz="1400" b="1" dirty="0">
                <a:solidFill>
                  <a:srgbClr val="00FFB9"/>
                </a:solidFill>
                <a:latin typeface="Arial"/>
                <a:ea typeface="Arial Unicode MS"/>
              </a:rPr>
              <a:t>Shortage of material</a:t>
            </a:r>
          </a:p>
          <a:p>
            <a:pPr algn="r">
              <a:tabLst>
                <a:tab pos="0" algn="l"/>
              </a:tabLst>
            </a:pPr>
            <a:r>
              <a:rPr lang="en-US" sz="1400" dirty="0">
                <a:solidFill>
                  <a:srgbClr val="F3F3F0"/>
                </a:solidFill>
                <a:latin typeface="Arial"/>
                <a:ea typeface="Arial Unicode MS"/>
              </a:rPr>
              <a:t>1</a:t>
            </a:r>
            <a:r>
              <a:rPr lang="en-US" sz="1400" baseline="30000" dirty="0">
                <a:solidFill>
                  <a:srgbClr val="F3F3F0"/>
                </a:solidFill>
                <a:latin typeface="Arial"/>
                <a:ea typeface="Arial Unicode MS"/>
              </a:rPr>
              <a:t>st</a:t>
            </a:r>
            <a:r>
              <a:rPr lang="en-US" sz="1400" dirty="0">
                <a:solidFill>
                  <a:srgbClr val="F3F3F0"/>
                </a:solidFill>
                <a:latin typeface="Arial"/>
                <a:ea typeface="Arial Unicode MS"/>
              </a:rPr>
              <a:t> and 2</a:t>
            </a:r>
            <a:r>
              <a:rPr lang="en-US" sz="1400" baseline="30000" dirty="0">
                <a:solidFill>
                  <a:srgbClr val="F3F3F0"/>
                </a:solidFill>
                <a:latin typeface="Arial"/>
                <a:ea typeface="Arial Unicode MS"/>
              </a:rPr>
              <a:t>nd</a:t>
            </a:r>
            <a:r>
              <a:rPr lang="en-US" sz="1400" dirty="0">
                <a:solidFill>
                  <a:srgbClr val="F3F3F0"/>
                </a:solidFill>
                <a:latin typeface="Arial"/>
                <a:ea typeface="Arial Unicode MS"/>
              </a:rPr>
              <a:t> Tier supplier w/ same difficulties, accelerated by steel and chip shortage</a:t>
            </a:r>
          </a:p>
        </p:txBody>
      </p:sp>
      <p:sp>
        <p:nvSpPr>
          <p:cNvPr id="20" name="Footer Placeholder 1">
            <a:extLst>
              <a:ext uri="{FF2B5EF4-FFF2-40B4-BE49-F238E27FC236}">
                <a16:creationId xmlns:a16="http://schemas.microsoft.com/office/drawing/2014/main" id="{0EA44C18-E6A9-4279-9CE3-9C100BFF03F1}"/>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5. Meaning of Industry 4.0 during and after the pandemic</a:t>
            </a:r>
          </a:p>
        </p:txBody>
      </p:sp>
    </p:spTree>
    <p:extLst>
      <p:ext uri="{BB962C8B-B14F-4D97-AF65-F5344CB8AC3E}">
        <p14:creationId xmlns:p14="http://schemas.microsoft.com/office/powerpoint/2010/main" val="80837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FC7AB6-556A-40BC-99E6-9D6C0F99C2A5}"/>
              </a:ext>
            </a:extLst>
          </p:cNvPr>
          <p:cNvSpPr/>
          <p:nvPr/>
        </p:nvSpPr>
        <p:spPr>
          <a:xfrm>
            <a:off x="10392571"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solidFill>
                  <a:schemeClr val="tx1"/>
                </a:solidFill>
              </a:rPr>
              <a:t>Reconfigured the production line to accommodate social distancing for assembly staff.</a:t>
            </a:r>
            <a:endParaRPr lang="en-US" sz="1200" dirty="0"/>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algn="l"/>
            <a:endParaRPr lang="en-US" sz="1200" dirty="0">
              <a:solidFill>
                <a:schemeClr val="tx1"/>
              </a:solidFill>
            </a:endParaRPr>
          </a:p>
          <a:p>
            <a:pPr algn="l"/>
            <a:r>
              <a:rPr lang="en-US" sz="1200" dirty="0">
                <a:solidFill>
                  <a:schemeClr val="tx1"/>
                </a:solidFill>
              </a:rPr>
              <a:t>Simulate air flow and mole fraction of ventilator mask. </a:t>
            </a:r>
          </a:p>
        </p:txBody>
      </p:sp>
      <p:pic>
        <p:nvPicPr>
          <p:cNvPr id="66" name="Picture 65">
            <a:extLst>
              <a:ext uri="{FF2B5EF4-FFF2-40B4-BE49-F238E27FC236}">
                <a16:creationId xmlns:a16="http://schemas.microsoft.com/office/drawing/2014/main" id="{E6FB6D72-F63C-45AE-8ED8-5291B493258B}"/>
              </a:ext>
            </a:extLst>
          </p:cNvPr>
          <p:cNvPicPr>
            <a:picLocks noChangeAspect="1"/>
          </p:cNvPicPr>
          <p:nvPr/>
        </p:nvPicPr>
        <p:blipFill rotWithShape="1">
          <a:blip r:embed="rId3"/>
          <a:srcRect l="49798"/>
          <a:stretch/>
        </p:blipFill>
        <p:spPr>
          <a:xfrm>
            <a:off x="11143523" y="5389806"/>
            <a:ext cx="649333" cy="389046"/>
          </a:xfrm>
          <a:prstGeom prst="rect">
            <a:avLst/>
          </a:prstGeom>
        </p:spPr>
      </p:pic>
      <p:sp>
        <p:nvSpPr>
          <p:cNvPr id="4" name="Slide Number Placeholder 3">
            <a:extLst>
              <a:ext uri="{FF2B5EF4-FFF2-40B4-BE49-F238E27FC236}">
                <a16:creationId xmlns:a16="http://schemas.microsoft.com/office/drawing/2014/main" id="{423F30A4-E55E-4836-8EC8-92D3CEF97B26}"/>
              </a:ext>
            </a:extLst>
          </p:cNvPr>
          <p:cNvSpPr>
            <a:spLocks noGrp="1"/>
          </p:cNvSpPr>
          <p:nvPr>
            <p:ph type="sldNum" sz="quarter" idx="11"/>
          </p:nvPr>
        </p:nvSpPr>
        <p:spPr>
          <a:xfrm>
            <a:off x="538162" y="6310800"/>
            <a:ext cx="648000" cy="547200"/>
          </a:xfrm>
        </p:spPr>
        <p:txBody>
          <a:bodyPr/>
          <a:lstStyle/>
          <a:p>
            <a:r>
              <a:rPr lang="en-US" dirty="0">
                <a:solidFill>
                  <a:prstClr val="white"/>
                </a:solidFill>
                <a:latin typeface="Arial"/>
                <a:ea typeface="+mn-ea"/>
              </a:rPr>
              <a:t>Page </a:t>
            </a:r>
            <a:fld id="{15EBE321-CBB1-4E91-BD14-37C8D44326FB}" type="slidenum">
              <a:rPr lang="en-US">
                <a:solidFill>
                  <a:prstClr val="white"/>
                </a:solidFill>
                <a:latin typeface="Arial"/>
                <a:ea typeface="+mn-ea"/>
              </a:rPr>
              <a:pPr/>
              <a:t>12</a:t>
            </a:fld>
            <a:endParaRPr lang="en-US" dirty="0">
              <a:solidFill>
                <a:prstClr val="white"/>
              </a:solidFill>
              <a:latin typeface="Arial"/>
              <a:ea typeface="+mn-ea"/>
            </a:endParaRPr>
          </a:p>
        </p:txBody>
      </p:sp>
      <p:sp>
        <p:nvSpPr>
          <p:cNvPr id="5" name="Title 4">
            <a:extLst>
              <a:ext uri="{FF2B5EF4-FFF2-40B4-BE49-F238E27FC236}">
                <a16:creationId xmlns:a16="http://schemas.microsoft.com/office/drawing/2014/main" id="{77940B1C-3DA1-432C-879F-58F32D1F67E6}"/>
              </a:ext>
            </a:extLst>
          </p:cNvPr>
          <p:cNvSpPr>
            <a:spLocks noGrp="1"/>
          </p:cNvSpPr>
          <p:nvPr>
            <p:ph type="title"/>
          </p:nvPr>
        </p:nvSpPr>
        <p:spPr/>
        <p:txBody>
          <a:bodyPr/>
          <a:lstStyle/>
          <a:p>
            <a:r>
              <a:rPr lang="en-US" dirty="0"/>
              <a:t>Covid has been a catalyst for technology adaption and accelerated the execution of digitalization plans of CIO’s and production manager</a:t>
            </a:r>
          </a:p>
        </p:txBody>
      </p:sp>
      <p:pic>
        <p:nvPicPr>
          <p:cNvPr id="42" name="Picture 2">
            <a:extLst>
              <a:ext uri="{FF2B5EF4-FFF2-40B4-BE49-F238E27FC236}">
                <a16:creationId xmlns:a16="http://schemas.microsoft.com/office/drawing/2014/main" id="{4553BD95-A045-4C5A-BCD0-D3C45C310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3600" y="208262"/>
            <a:ext cx="846159" cy="8496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34CE795-5E70-4A12-957E-0027770F6B82}"/>
              </a:ext>
            </a:extLst>
          </p:cNvPr>
          <p:cNvSpPr/>
          <p:nvPr/>
        </p:nvSpPr>
        <p:spPr>
          <a:xfrm>
            <a:off x="440168"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t>OEE monitoring of drilling and milling machines via </a:t>
            </a:r>
          </a:p>
          <a:p>
            <a:pPr algn="l"/>
            <a:r>
              <a:rPr lang="en-US" sz="1200" dirty="0"/>
              <a:t>dashboard (web access) for plant manager.</a:t>
            </a:r>
          </a:p>
        </p:txBody>
      </p:sp>
      <p:grpSp>
        <p:nvGrpSpPr>
          <p:cNvPr id="54" name="Group 53">
            <a:extLst>
              <a:ext uri="{FF2B5EF4-FFF2-40B4-BE49-F238E27FC236}">
                <a16:creationId xmlns:a16="http://schemas.microsoft.com/office/drawing/2014/main" id="{0FAA7D65-A29B-4E13-9371-237A6F7AEAEB}"/>
              </a:ext>
            </a:extLst>
          </p:cNvPr>
          <p:cNvGrpSpPr/>
          <p:nvPr/>
        </p:nvGrpSpPr>
        <p:grpSpPr>
          <a:xfrm>
            <a:off x="440168" y="1508702"/>
            <a:ext cx="1463888" cy="710746"/>
            <a:chOff x="313168" y="1508702"/>
            <a:chExt cx="1463888" cy="710746"/>
          </a:xfrm>
          <a:solidFill>
            <a:srgbClr val="A84954"/>
          </a:solidFill>
        </p:grpSpPr>
        <p:sp>
          <p:nvSpPr>
            <p:cNvPr id="19" name="Rectangle 18">
              <a:extLst>
                <a:ext uri="{FF2B5EF4-FFF2-40B4-BE49-F238E27FC236}">
                  <a16:creationId xmlns:a16="http://schemas.microsoft.com/office/drawing/2014/main" id="{50E76BD5-0165-4910-BFC2-0A5C144A8467}"/>
                </a:ext>
              </a:extLst>
            </p:cNvPr>
            <p:cNvSpPr/>
            <p:nvPr/>
          </p:nvSpPr>
          <p:spPr>
            <a:xfrm>
              <a:off x="313168" y="1508702"/>
              <a:ext cx="1463888" cy="710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8" name="TextBox 17">
              <a:extLst>
                <a:ext uri="{FF2B5EF4-FFF2-40B4-BE49-F238E27FC236}">
                  <a16:creationId xmlns:a16="http://schemas.microsoft.com/office/drawing/2014/main" id="{3A662BEF-3C4B-403A-8D51-8EF95B1D921A}"/>
                </a:ext>
              </a:extLst>
            </p:cNvPr>
            <p:cNvSpPr txBox="1"/>
            <p:nvPr/>
          </p:nvSpPr>
          <p:spPr>
            <a:xfrm>
              <a:off x="388682" y="1756353"/>
              <a:ext cx="1312860" cy="215444"/>
            </a:xfrm>
            <a:prstGeom prst="rect">
              <a:avLst/>
            </a:prstGeom>
            <a:grpFill/>
          </p:spPr>
          <p:txBody>
            <a:bodyPr wrap="none" lIns="0" tIns="0" rIns="0" bIns="0" rtlCol="0">
              <a:spAutoFit/>
            </a:bodyPr>
            <a:lstStyle/>
            <a:p>
              <a:pPr algn="l"/>
              <a:r>
                <a:rPr lang="en-US" sz="1400" b="1" dirty="0"/>
                <a:t>Remote control</a:t>
              </a:r>
            </a:p>
          </p:txBody>
        </p:sp>
      </p:grpSp>
      <p:sp>
        <p:nvSpPr>
          <p:cNvPr id="44" name="Rectangle 43">
            <a:extLst>
              <a:ext uri="{FF2B5EF4-FFF2-40B4-BE49-F238E27FC236}">
                <a16:creationId xmlns:a16="http://schemas.microsoft.com/office/drawing/2014/main" id="{15A8AB25-35AA-424C-B879-FDF949F9C975}"/>
              </a:ext>
            </a:extLst>
          </p:cNvPr>
          <p:cNvSpPr/>
          <p:nvPr/>
        </p:nvSpPr>
        <p:spPr>
          <a:xfrm>
            <a:off x="440168"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Electronics</a:t>
            </a:r>
          </a:p>
        </p:txBody>
      </p:sp>
      <p:sp>
        <p:nvSpPr>
          <p:cNvPr id="8" name="Rectangle 7">
            <a:extLst>
              <a:ext uri="{FF2B5EF4-FFF2-40B4-BE49-F238E27FC236}">
                <a16:creationId xmlns:a16="http://schemas.microsoft.com/office/drawing/2014/main" id="{444822E1-787A-4CC6-928F-0B3501F7D25C}"/>
              </a:ext>
            </a:extLst>
          </p:cNvPr>
          <p:cNvSpPr/>
          <p:nvPr/>
        </p:nvSpPr>
        <p:spPr>
          <a:xfrm>
            <a:off x="2098902" y="2425701"/>
            <a:ext cx="1463891" cy="344039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t>Microsoft HoloLens to (re)train and test on-site engineers using 3D model design of CAD file from a press machine.</a:t>
            </a:r>
          </a:p>
          <a:p>
            <a:pPr algn="l"/>
            <a:endParaRPr lang="en-US" sz="1200" dirty="0"/>
          </a:p>
          <a:p>
            <a:pPr algn="l"/>
            <a:r>
              <a:rPr lang="en-US" sz="1200" dirty="0"/>
              <a:t>Maintenance work guided by supplier remotely.</a:t>
            </a:r>
          </a:p>
        </p:txBody>
      </p:sp>
      <p:grpSp>
        <p:nvGrpSpPr>
          <p:cNvPr id="55" name="Group 54">
            <a:extLst>
              <a:ext uri="{FF2B5EF4-FFF2-40B4-BE49-F238E27FC236}">
                <a16:creationId xmlns:a16="http://schemas.microsoft.com/office/drawing/2014/main" id="{A1A0B270-D0FD-413C-935D-13C1FC6E126B}"/>
              </a:ext>
            </a:extLst>
          </p:cNvPr>
          <p:cNvGrpSpPr/>
          <p:nvPr/>
        </p:nvGrpSpPr>
        <p:grpSpPr>
          <a:xfrm>
            <a:off x="2098902" y="1508702"/>
            <a:ext cx="1463888" cy="710746"/>
            <a:chOff x="2013965" y="1508702"/>
            <a:chExt cx="1463888" cy="710746"/>
          </a:xfrm>
          <a:solidFill>
            <a:srgbClr val="A84954"/>
          </a:solidFill>
        </p:grpSpPr>
        <p:sp>
          <p:nvSpPr>
            <p:cNvPr id="36" name="Rectangle 35">
              <a:extLst>
                <a:ext uri="{FF2B5EF4-FFF2-40B4-BE49-F238E27FC236}">
                  <a16:creationId xmlns:a16="http://schemas.microsoft.com/office/drawing/2014/main" id="{532ADD48-E2C8-475C-BCEA-C88CD0B3CCEC}"/>
                </a:ext>
              </a:extLst>
            </p:cNvPr>
            <p:cNvSpPr/>
            <p:nvPr/>
          </p:nvSpPr>
          <p:spPr>
            <a:xfrm>
              <a:off x="2013965" y="1508702"/>
              <a:ext cx="1463888" cy="710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3" name="TextBox 22">
              <a:extLst>
                <a:ext uri="{FF2B5EF4-FFF2-40B4-BE49-F238E27FC236}">
                  <a16:creationId xmlns:a16="http://schemas.microsoft.com/office/drawing/2014/main" id="{B8650BAF-64B5-43FE-9E4D-1703A5BBE389}"/>
                </a:ext>
              </a:extLst>
            </p:cNvPr>
            <p:cNvSpPr txBox="1"/>
            <p:nvPr/>
          </p:nvSpPr>
          <p:spPr>
            <a:xfrm>
              <a:off x="2138371" y="1756353"/>
              <a:ext cx="1215076" cy="215444"/>
            </a:xfrm>
            <a:prstGeom prst="rect">
              <a:avLst/>
            </a:prstGeom>
            <a:grpFill/>
          </p:spPr>
          <p:txBody>
            <a:bodyPr wrap="none" lIns="0" tIns="0" rIns="0" bIns="0" rtlCol="0">
              <a:spAutoFit/>
            </a:bodyPr>
            <a:lstStyle/>
            <a:p>
              <a:pPr algn="l"/>
              <a:r>
                <a:rPr lang="en-US" sz="1400" b="1" dirty="0"/>
                <a:t>Smart glasses</a:t>
              </a:r>
              <a:endParaRPr lang="en-US" sz="1400" dirty="0"/>
            </a:p>
          </p:txBody>
        </p:sp>
      </p:grpSp>
      <p:sp>
        <p:nvSpPr>
          <p:cNvPr id="45" name="Rectangle 44">
            <a:extLst>
              <a:ext uri="{FF2B5EF4-FFF2-40B4-BE49-F238E27FC236}">
                <a16:creationId xmlns:a16="http://schemas.microsoft.com/office/drawing/2014/main" id="{F0DADABC-C0B4-4B9A-AC27-982E9AB36C87}"/>
              </a:ext>
            </a:extLst>
          </p:cNvPr>
          <p:cNvSpPr/>
          <p:nvPr/>
        </p:nvSpPr>
        <p:spPr>
          <a:xfrm>
            <a:off x="2098902"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Automotive</a:t>
            </a:r>
          </a:p>
        </p:txBody>
      </p:sp>
      <p:sp>
        <p:nvSpPr>
          <p:cNvPr id="11" name="Rectangle 10">
            <a:extLst>
              <a:ext uri="{FF2B5EF4-FFF2-40B4-BE49-F238E27FC236}">
                <a16:creationId xmlns:a16="http://schemas.microsoft.com/office/drawing/2014/main" id="{AAA33D31-9361-4D5D-8E81-B3C5550C7917}"/>
              </a:ext>
            </a:extLst>
          </p:cNvPr>
          <p:cNvSpPr/>
          <p:nvPr/>
        </p:nvSpPr>
        <p:spPr>
          <a:xfrm>
            <a:off x="3757636"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t>Social distancing monitoring by tracker carried by </a:t>
            </a:r>
          </a:p>
          <a:p>
            <a:pPr algn="l"/>
            <a:r>
              <a:rPr lang="en-US" sz="1200" dirty="0"/>
              <a:t>worker (normally used to track forklifts).</a:t>
            </a:r>
          </a:p>
          <a:p>
            <a:pPr algn="l"/>
            <a:endParaRPr lang="en-US" sz="1200" dirty="0"/>
          </a:p>
          <a:p>
            <a:pPr algn="l"/>
            <a:r>
              <a:rPr lang="en-US" sz="1200" dirty="0"/>
              <a:t>Infection chain of staff can be traced using the historical data captured. </a:t>
            </a:r>
          </a:p>
        </p:txBody>
      </p:sp>
      <p:grpSp>
        <p:nvGrpSpPr>
          <p:cNvPr id="56" name="Group 55">
            <a:extLst>
              <a:ext uri="{FF2B5EF4-FFF2-40B4-BE49-F238E27FC236}">
                <a16:creationId xmlns:a16="http://schemas.microsoft.com/office/drawing/2014/main" id="{4B148855-1605-4180-90A0-7F8C590BD988}"/>
              </a:ext>
            </a:extLst>
          </p:cNvPr>
          <p:cNvGrpSpPr/>
          <p:nvPr/>
        </p:nvGrpSpPr>
        <p:grpSpPr>
          <a:xfrm>
            <a:off x="3757636" y="1508702"/>
            <a:ext cx="1463888" cy="710746"/>
            <a:chOff x="3717756" y="1508702"/>
            <a:chExt cx="1463888" cy="710746"/>
          </a:xfrm>
          <a:solidFill>
            <a:srgbClr val="A84954"/>
          </a:solidFill>
        </p:grpSpPr>
        <p:sp>
          <p:nvSpPr>
            <p:cNvPr id="37" name="Rectangle 36">
              <a:extLst>
                <a:ext uri="{FF2B5EF4-FFF2-40B4-BE49-F238E27FC236}">
                  <a16:creationId xmlns:a16="http://schemas.microsoft.com/office/drawing/2014/main" id="{5A1094A4-4071-4ABA-A77A-9E8CC514D194}"/>
                </a:ext>
              </a:extLst>
            </p:cNvPr>
            <p:cNvSpPr/>
            <p:nvPr/>
          </p:nvSpPr>
          <p:spPr>
            <a:xfrm>
              <a:off x="3717756" y="1508702"/>
              <a:ext cx="1463888" cy="710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5" name="TextBox 24">
              <a:extLst>
                <a:ext uri="{FF2B5EF4-FFF2-40B4-BE49-F238E27FC236}">
                  <a16:creationId xmlns:a16="http://schemas.microsoft.com/office/drawing/2014/main" id="{57B5EF04-EAAE-46A8-835C-5E1E4770999B}"/>
                </a:ext>
              </a:extLst>
            </p:cNvPr>
            <p:cNvSpPr txBox="1"/>
            <p:nvPr/>
          </p:nvSpPr>
          <p:spPr>
            <a:xfrm>
              <a:off x="3992844" y="1648632"/>
              <a:ext cx="913712" cy="430887"/>
            </a:xfrm>
            <a:prstGeom prst="rect">
              <a:avLst/>
            </a:prstGeom>
            <a:grpFill/>
          </p:spPr>
          <p:txBody>
            <a:bodyPr wrap="none" lIns="0" tIns="0" rIns="0" bIns="0" rtlCol="0">
              <a:spAutoFit/>
            </a:bodyPr>
            <a:lstStyle/>
            <a:p>
              <a:pPr algn="l"/>
              <a:r>
                <a:rPr lang="en-US" altLang="zh-CN" sz="1400" b="1" dirty="0"/>
                <a:t>Real-time </a:t>
              </a:r>
            </a:p>
            <a:p>
              <a:pPr algn="l"/>
              <a:r>
                <a:rPr lang="en-US" altLang="zh-CN" sz="1400" b="1" dirty="0"/>
                <a:t>location &amp; </a:t>
              </a:r>
            </a:p>
          </p:txBody>
        </p:sp>
      </p:grpSp>
      <p:sp>
        <p:nvSpPr>
          <p:cNvPr id="46" name="Rectangle 45">
            <a:extLst>
              <a:ext uri="{FF2B5EF4-FFF2-40B4-BE49-F238E27FC236}">
                <a16:creationId xmlns:a16="http://schemas.microsoft.com/office/drawing/2014/main" id="{F331D4B3-7CAD-496B-A8C2-B200388C3225}"/>
              </a:ext>
            </a:extLst>
          </p:cNvPr>
          <p:cNvSpPr/>
          <p:nvPr/>
        </p:nvSpPr>
        <p:spPr>
          <a:xfrm>
            <a:off x="3757636"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Food &amp; Beverage</a:t>
            </a:r>
          </a:p>
        </p:txBody>
      </p:sp>
      <p:sp>
        <p:nvSpPr>
          <p:cNvPr id="41" name="Rectangle 40">
            <a:extLst>
              <a:ext uri="{FF2B5EF4-FFF2-40B4-BE49-F238E27FC236}">
                <a16:creationId xmlns:a16="http://schemas.microsoft.com/office/drawing/2014/main" id="{1D1B4A3E-899C-42A8-AF17-8EA186DA9C09}"/>
              </a:ext>
            </a:extLst>
          </p:cNvPr>
          <p:cNvSpPr/>
          <p:nvPr/>
        </p:nvSpPr>
        <p:spPr>
          <a:xfrm>
            <a:off x="10392571" y="1508702"/>
            <a:ext cx="1463888" cy="710746"/>
          </a:xfrm>
          <a:prstGeom prst="rect">
            <a:avLst/>
          </a:prstGeom>
          <a:solidFill>
            <a:srgbClr val="A8495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1" name="TextBox 30">
            <a:extLst>
              <a:ext uri="{FF2B5EF4-FFF2-40B4-BE49-F238E27FC236}">
                <a16:creationId xmlns:a16="http://schemas.microsoft.com/office/drawing/2014/main" id="{A34BF40A-38CA-4050-8C29-AAB7CCDA8292}"/>
              </a:ext>
            </a:extLst>
          </p:cNvPr>
          <p:cNvSpPr txBox="1"/>
          <p:nvPr/>
        </p:nvSpPr>
        <p:spPr>
          <a:xfrm>
            <a:off x="10647622" y="1756353"/>
            <a:ext cx="953787" cy="215444"/>
          </a:xfrm>
          <a:prstGeom prst="rect">
            <a:avLst/>
          </a:prstGeom>
          <a:noFill/>
        </p:spPr>
        <p:txBody>
          <a:bodyPr wrap="none" lIns="0" tIns="0" rIns="0" bIns="0" rtlCol="0">
            <a:spAutoFit/>
          </a:bodyPr>
          <a:lstStyle/>
          <a:p>
            <a:pPr algn="l"/>
            <a:r>
              <a:rPr lang="en-US" sz="1400" b="1" dirty="0"/>
              <a:t>Digital twin</a:t>
            </a:r>
            <a:endParaRPr lang="en-US" sz="1400" dirty="0"/>
          </a:p>
        </p:txBody>
      </p:sp>
      <p:sp>
        <p:nvSpPr>
          <p:cNvPr id="49" name="Rectangle 48">
            <a:extLst>
              <a:ext uri="{FF2B5EF4-FFF2-40B4-BE49-F238E27FC236}">
                <a16:creationId xmlns:a16="http://schemas.microsoft.com/office/drawing/2014/main" id="{4B8A4BBE-0942-41FC-AECB-A39B3F8C5ED3}"/>
              </a:ext>
            </a:extLst>
          </p:cNvPr>
          <p:cNvSpPr/>
          <p:nvPr/>
        </p:nvSpPr>
        <p:spPr>
          <a:xfrm>
            <a:off x="10392571"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Healthcare*</a:t>
            </a:r>
          </a:p>
        </p:txBody>
      </p:sp>
      <p:sp>
        <p:nvSpPr>
          <p:cNvPr id="12" name="Rectangle 11">
            <a:extLst>
              <a:ext uri="{FF2B5EF4-FFF2-40B4-BE49-F238E27FC236}">
                <a16:creationId xmlns:a16="http://schemas.microsoft.com/office/drawing/2014/main" id="{8ECEA697-5B6B-4EF4-AD3B-6937828A4A50}"/>
              </a:ext>
            </a:extLst>
          </p:cNvPr>
          <p:cNvSpPr/>
          <p:nvPr/>
        </p:nvSpPr>
        <p:spPr>
          <a:xfrm>
            <a:off x="8733838"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t>3D printers were being used to prototype face shield protectors.</a:t>
            </a:r>
          </a:p>
          <a:p>
            <a:pPr algn="l"/>
            <a:endParaRPr lang="en-US" sz="1200" dirty="0"/>
          </a:p>
          <a:p>
            <a:pPr algn="l"/>
            <a:r>
              <a:rPr lang="en-US" sz="1200" dirty="0"/>
              <a:t>Increased 3D volume by more than 10X (200 to 3000units /printer/month)</a:t>
            </a:r>
          </a:p>
          <a:p>
            <a:pPr algn="l"/>
            <a:endParaRPr lang="en-US" sz="1200" dirty="0">
              <a:solidFill>
                <a:srgbClr val="EF0137"/>
              </a:solidFill>
              <a:highlight>
                <a:srgbClr val="FFFF00"/>
              </a:highlight>
            </a:endParaRPr>
          </a:p>
        </p:txBody>
      </p:sp>
      <p:sp>
        <p:nvSpPr>
          <p:cNvPr id="40" name="Rectangle 39">
            <a:extLst>
              <a:ext uri="{FF2B5EF4-FFF2-40B4-BE49-F238E27FC236}">
                <a16:creationId xmlns:a16="http://schemas.microsoft.com/office/drawing/2014/main" id="{4BC4EBEC-585A-4117-94AA-948A45AB524A}"/>
              </a:ext>
            </a:extLst>
          </p:cNvPr>
          <p:cNvSpPr/>
          <p:nvPr/>
        </p:nvSpPr>
        <p:spPr>
          <a:xfrm>
            <a:off x="8733838" y="1508702"/>
            <a:ext cx="1463888" cy="710746"/>
          </a:xfrm>
          <a:prstGeom prst="rect">
            <a:avLst/>
          </a:prstGeom>
          <a:solidFill>
            <a:srgbClr val="A8495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4" name="TextBox 23">
            <a:extLst>
              <a:ext uri="{FF2B5EF4-FFF2-40B4-BE49-F238E27FC236}">
                <a16:creationId xmlns:a16="http://schemas.microsoft.com/office/drawing/2014/main" id="{72AC93A0-379A-45F5-A3CB-362B9148300C}"/>
              </a:ext>
            </a:extLst>
          </p:cNvPr>
          <p:cNvSpPr txBox="1"/>
          <p:nvPr/>
        </p:nvSpPr>
        <p:spPr>
          <a:xfrm>
            <a:off x="8993698" y="1756353"/>
            <a:ext cx="944169" cy="215444"/>
          </a:xfrm>
          <a:prstGeom prst="rect">
            <a:avLst/>
          </a:prstGeom>
          <a:noFill/>
        </p:spPr>
        <p:txBody>
          <a:bodyPr wrap="none" lIns="0" tIns="0" rIns="0" bIns="0" rtlCol="0">
            <a:spAutoFit/>
          </a:bodyPr>
          <a:lstStyle/>
          <a:p>
            <a:pPr algn="l"/>
            <a:r>
              <a:rPr lang="en-US" altLang="zh-CN" sz="1400" b="1" dirty="0"/>
              <a:t>3D printing</a:t>
            </a:r>
            <a:endParaRPr lang="en-US" sz="1400" dirty="0"/>
          </a:p>
        </p:txBody>
      </p:sp>
      <p:sp>
        <p:nvSpPr>
          <p:cNvPr id="50" name="Rectangle 49">
            <a:extLst>
              <a:ext uri="{FF2B5EF4-FFF2-40B4-BE49-F238E27FC236}">
                <a16:creationId xmlns:a16="http://schemas.microsoft.com/office/drawing/2014/main" id="{8EF8F1CA-DD89-4075-AF25-966965E84D11}"/>
              </a:ext>
            </a:extLst>
          </p:cNvPr>
          <p:cNvSpPr/>
          <p:nvPr/>
        </p:nvSpPr>
        <p:spPr>
          <a:xfrm>
            <a:off x="8733838"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a:t>Hospital</a:t>
            </a:r>
            <a:endParaRPr lang="en-US" sz="1200" dirty="0"/>
          </a:p>
        </p:txBody>
      </p:sp>
      <p:sp>
        <p:nvSpPr>
          <p:cNvPr id="15" name="Rectangle 14">
            <a:extLst>
              <a:ext uri="{FF2B5EF4-FFF2-40B4-BE49-F238E27FC236}">
                <a16:creationId xmlns:a16="http://schemas.microsoft.com/office/drawing/2014/main" id="{8F0FA0DB-AD89-4A24-8724-B2324D4B3EA0}"/>
              </a:ext>
            </a:extLst>
          </p:cNvPr>
          <p:cNvSpPr/>
          <p:nvPr/>
        </p:nvSpPr>
        <p:spPr>
          <a:xfrm>
            <a:off x="7075104"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t>Originally implemented to  speed-up and optimize the material flow. AGV help to reduce personal interaction between logistic team and line worker within the body shop. </a:t>
            </a:r>
          </a:p>
        </p:txBody>
      </p:sp>
      <p:sp>
        <p:nvSpPr>
          <p:cNvPr id="48" name="Rectangle 47">
            <a:extLst>
              <a:ext uri="{FF2B5EF4-FFF2-40B4-BE49-F238E27FC236}">
                <a16:creationId xmlns:a16="http://schemas.microsoft.com/office/drawing/2014/main" id="{B837178A-F7D0-47BB-B6A0-750B360041C1}"/>
              </a:ext>
            </a:extLst>
          </p:cNvPr>
          <p:cNvSpPr/>
          <p:nvPr/>
        </p:nvSpPr>
        <p:spPr>
          <a:xfrm>
            <a:off x="7075104"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Automotive</a:t>
            </a:r>
          </a:p>
        </p:txBody>
      </p:sp>
      <p:sp>
        <p:nvSpPr>
          <p:cNvPr id="39" name="Rectangle 38">
            <a:extLst>
              <a:ext uri="{FF2B5EF4-FFF2-40B4-BE49-F238E27FC236}">
                <a16:creationId xmlns:a16="http://schemas.microsoft.com/office/drawing/2014/main" id="{CF7D85B1-1425-479E-BE58-8857743D9822}"/>
              </a:ext>
            </a:extLst>
          </p:cNvPr>
          <p:cNvSpPr/>
          <p:nvPr/>
        </p:nvSpPr>
        <p:spPr>
          <a:xfrm>
            <a:off x="7075104" y="1508702"/>
            <a:ext cx="1463888" cy="710746"/>
          </a:xfrm>
          <a:prstGeom prst="rect">
            <a:avLst/>
          </a:prstGeom>
          <a:solidFill>
            <a:srgbClr val="A8495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3" name="TextBox 52">
            <a:extLst>
              <a:ext uri="{FF2B5EF4-FFF2-40B4-BE49-F238E27FC236}">
                <a16:creationId xmlns:a16="http://schemas.microsoft.com/office/drawing/2014/main" id="{C07D806F-6A8D-45E7-BBE9-BA4DBB490C5F}"/>
              </a:ext>
            </a:extLst>
          </p:cNvPr>
          <p:cNvSpPr txBox="1"/>
          <p:nvPr/>
        </p:nvSpPr>
        <p:spPr>
          <a:xfrm>
            <a:off x="7314926" y="1648632"/>
            <a:ext cx="984244" cy="430887"/>
          </a:xfrm>
          <a:prstGeom prst="rect">
            <a:avLst/>
          </a:prstGeom>
          <a:noFill/>
        </p:spPr>
        <p:txBody>
          <a:bodyPr wrap="none" lIns="0" tIns="0" rIns="0" bIns="0" rtlCol="0">
            <a:spAutoFit/>
          </a:bodyPr>
          <a:lstStyle/>
          <a:p>
            <a:pPr algn="l"/>
            <a:r>
              <a:rPr lang="en-US" altLang="zh-CN" sz="1400" b="1" dirty="0"/>
              <a:t>Automated </a:t>
            </a:r>
          </a:p>
          <a:p>
            <a:pPr algn="l"/>
            <a:r>
              <a:rPr lang="en-US" altLang="zh-CN" sz="1400" b="1" dirty="0"/>
              <a:t>vehicles</a:t>
            </a:r>
            <a:endParaRPr lang="en-US" sz="1400" dirty="0"/>
          </a:p>
        </p:txBody>
      </p:sp>
      <p:sp>
        <p:nvSpPr>
          <p:cNvPr id="10" name="Rectangle 9">
            <a:extLst>
              <a:ext uri="{FF2B5EF4-FFF2-40B4-BE49-F238E27FC236}">
                <a16:creationId xmlns:a16="http://schemas.microsoft.com/office/drawing/2014/main" id="{3454FC6E-DE5E-481D-A370-C5B687A1986E}"/>
              </a:ext>
            </a:extLst>
          </p:cNvPr>
          <p:cNvSpPr/>
          <p:nvPr/>
        </p:nvSpPr>
        <p:spPr>
          <a:xfrm>
            <a:off x="5416370" y="2425701"/>
            <a:ext cx="1463891" cy="3390900"/>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r>
              <a:rPr lang="en-US" sz="1200" dirty="0">
                <a:solidFill>
                  <a:schemeClr val="tx1"/>
                </a:solidFill>
              </a:rPr>
              <a:t>Eliminate paper-based batch reporting and physical management approvals by using manufacturing execution system.</a:t>
            </a:r>
          </a:p>
        </p:txBody>
      </p:sp>
      <p:grpSp>
        <p:nvGrpSpPr>
          <p:cNvPr id="57" name="Group 56">
            <a:extLst>
              <a:ext uri="{FF2B5EF4-FFF2-40B4-BE49-F238E27FC236}">
                <a16:creationId xmlns:a16="http://schemas.microsoft.com/office/drawing/2014/main" id="{4FC256F2-4217-4AD1-B1CD-D92D789F464E}"/>
              </a:ext>
            </a:extLst>
          </p:cNvPr>
          <p:cNvGrpSpPr/>
          <p:nvPr/>
        </p:nvGrpSpPr>
        <p:grpSpPr>
          <a:xfrm>
            <a:off x="5416370" y="1508702"/>
            <a:ext cx="1463888" cy="710746"/>
            <a:chOff x="5368715" y="1508702"/>
            <a:chExt cx="1463888" cy="710746"/>
          </a:xfrm>
          <a:solidFill>
            <a:srgbClr val="A84954"/>
          </a:solidFill>
        </p:grpSpPr>
        <p:sp>
          <p:nvSpPr>
            <p:cNvPr id="38" name="Rectangle 37">
              <a:extLst>
                <a:ext uri="{FF2B5EF4-FFF2-40B4-BE49-F238E27FC236}">
                  <a16:creationId xmlns:a16="http://schemas.microsoft.com/office/drawing/2014/main" id="{07DA8681-D850-4133-A051-DD1770E2C1C4}"/>
                </a:ext>
              </a:extLst>
            </p:cNvPr>
            <p:cNvSpPr/>
            <p:nvPr/>
          </p:nvSpPr>
          <p:spPr>
            <a:xfrm>
              <a:off x="5368715" y="1508702"/>
              <a:ext cx="1463888" cy="7107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7" name="TextBox 26">
              <a:extLst>
                <a:ext uri="{FF2B5EF4-FFF2-40B4-BE49-F238E27FC236}">
                  <a16:creationId xmlns:a16="http://schemas.microsoft.com/office/drawing/2014/main" id="{ED21CBBD-90E7-4DF0-AC68-C400DDED4969}"/>
                </a:ext>
              </a:extLst>
            </p:cNvPr>
            <p:cNvSpPr txBox="1"/>
            <p:nvPr/>
          </p:nvSpPr>
          <p:spPr>
            <a:xfrm>
              <a:off x="5634185" y="1648632"/>
              <a:ext cx="932948" cy="430887"/>
            </a:xfrm>
            <a:prstGeom prst="rect">
              <a:avLst/>
            </a:prstGeom>
            <a:grpFill/>
          </p:spPr>
          <p:txBody>
            <a:bodyPr wrap="none" lIns="0" tIns="0" rIns="0" bIns="0" rtlCol="0">
              <a:spAutoFit/>
            </a:bodyPr>
            <a:lstStyle/>
            <a:p>
              <a:pPr algn="l"/>
              <a:r>
                <a:rPr lang="en-US" altLang="zh-CN" sz="1400" b="1" dirty="0"/>
                <a:t>Paperless </a:t>
              </a:r>
            </a:p>
            <a:p>
              <a:pPr algn="l"/>
              <a:r>
                <a:rPr lang="en-US" altLang="zh-CN" sz="1400" b="1" dirty="0"/>
                <a:t>production</a:t>
              </a:r>
              <a:endParaRPr lang="en-US" sz="1400" dirty="0"/>
            </a:p>
          </p:txBody>
        </p:sp>
      </p:grpSp>
      <p:sp>
        <p:nvSpPr>
          <p:cNvPr id="47" name="Rectangle 46">
            <a:extLst>
              <a:ext uri="{FF2B5EF4-FFF2-40B4-BE49-F238E27FC236}">
                <a16:creationId xmlns:a16="http://schemas.microsoft.com/office/drawing/2014/main" id="{64FA24B5-E7DF-4143-8791-E79962500285}"/>
              </a:ext>
            </a:extLst>
          </p:cNvPr>
          <p:cNvSpPr/>
          <p:nvPr/>
        </p:nvSpPr>
        <p:spPr>
          <a:xfrm>
            <a:off x="5416370" y="5970398"/>
            <a:ext cx="1463891" cy="307595"/>
          </a:xfrm>
          <a:prstGeom prst="rect">
            <a:avLst/>
          </a:prstGeom>
          <a:solidFill>
            <a:srgbClr val="99999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ctr"/>
            <a:r>
              <a:rPr lang="en-US" sz="1200" dirty="0"/>
              <a:t>Cosmetics</a:t>
            </a:r>
          </a:p>
        </p:txBody>
      </p:sp>
      <p:pic>
        <p:nvPicPr>
          <p:cNvPr id="60" name="Picture 59">
            <a:extLst>
              <a:ext uri="{FF2B5EF4-FFF2-40B4-BE49-F238E27FC236}">
                <a16:creationId xmlns:a16="http://schemas.microsoft.com/office/drawing/2014/main" id="{E506EB30-8CE6-4DEF-A161-8C9D3FB2956C}"/>
              </a:ext>
            </a:extLst>
          </p:cNvPr>
          <p:cNvPicPr>
            <a:picLocks noChangeAspect="1"/>
          </p:cNvPicPr>
          <p:nvPr/>
        </p:nvPicPr>
        <p:blipFill>
          <a:blip r:embed="rId5"/>
          <a:stretch>
            <a:fillRect/>
          </a:stretch>
        </p:blipFill>
        <p:spPr>
          <a:xfrm>
            <a:off x="10501300" y="3508781"/>
            <a:ext cx="1246429" cy="691879"/>
          </a:xfrm>
          <a:prstGeom prst="rect">
            <a:avLst/>
          </a:prstGeom>
        </p:spPr>
      </p:pic>
      <p:pic>
        <p:nvPicPr>
          <p:cNvPr id="63" name="Picture 1">
            <a:extLst>
              <a:ext uri="{FF2B5EF4-FFF2-40B4-BE49-F238E27FC236}">
                <a16:creationId xmlns:a16="http://schemas.microsoft.com/office/drawing/2014/main" id="{E634857F-E93F-4618-AE7D-D04DBF237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0963" y="4444497"/>
            <a:ext cx="857375" cy="10002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IMOVE Maximizing your production flexibility with AGV.">
            <a:extLst>
              <a:ext uri="{FF2B5EF4-FFF2-40B4-BE49-F238E27FC236}">
                <a16:creationId xmlns:a16="http://schemas.microsoft.com/office/drawing/2014/main" id="{ECC7B609-7805-40C1-B3C3-979008AF0C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1087" y="4939528"/>
            <a:ext cx="1101510" cy="7560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emens Opcenter Specification (SIMATIC IT Interspec) | Engineering USA">
            <a:extLst>
              <a:ext uri="{FF2B5EF4-FFF2-40B4-BE49-F238E27FC236}">
                <a16:creationId xmlns:a16="http://schemas.microsoft.com/office/drawing/2014/main" id="{5EA0594F-491C-451E-9438-D55B27A65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4783" y="4982520"/>
            <a:ext cx="1186162" cy="55292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a:extLst>
              <a:ext uri="{FF2B5EF4-FFF2-40B4-BE49-F238E27FC236}">
                <a16:creationId xmlns:a16="http://schemas.microsoft.com/office/drawing/2014/main" id="{811B8F4A-BA0A-4166-B00C-82BFFFC65FCE}"/>
              </a:ext>
            </a:extLst>
          </p:cNvPr>
          <p:cNvPicPr>
            <a:picLocks noChangeAspect="1"/>
          </p:cNvPicPr>
          <p:nvPr/>
        </p:nvPicPr>
        <p:blipFill>
          <a:blip r:embed="rId9"/>
          <a:stretch>
            <a:fillRect/>
          </a:stretch>
        </p:blipFill>
        <p:spPr>
          <a:xfrm>
            <a:off x="2207315" y="4972365"/>
            <a:ext cx="1184612" cy="663383"/>
          </a:xfrm>
          <a:prstGeom prst="rect">
            <a:avLst/>
          </a:prstGeom>
        </p:spPr>
      </p:pic>
      <p:pic>
        <p:nvPicPr>
          <p:cNvPr id="1032" name="Picture 8" descr="Manage MyMachines machine overview - IndMacDig | Industrial Machinery Digest">
            <a:extLst>
              <a:ext uri="{FF2B5EF4-FFF2-40B4-BE49-F238E27FC236}">
                <a16:creationId xmlns:a16="http://schemas.microsoft.com/office/drawing/2014/main" id="{11E6592C-5A0C-47B5-9DDB-25BA7818E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2545" y="5049941"/>
            <a:ext cx="1367780" cy="6666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NC Turning Machine DMG MORI GILDEMEISTER NEF 400 Siemens used buy P0115028">
            <a:extLst>
              <a:ext uri="{FF2B5EF4-FFF2-40B4-BE49-F238E27FC236}">
                <a16:creationId xmlns:a16="http://schemas.microsoft.com/office/drawing/2014/main" id="{A86BDC4D-D308-46FB-A9A2-001D41D93D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02" y="4307762"/>
            <a:ext cx="888820" cy="666615"/>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a:extLst>
              <a:ext uri="{FF2B5EF4-FFF2-40B4-BE49-F238E27FC236}">
                <a16:creationId xmlns:a16="http://schemas.microsoft.com/office/drawing/2014/main" id="{1E6EB9D5-E821-44D3-9356-51103F799EE8}"/>
              </a:ext>
            </a:extLst>
          </p:cNvPr>
          <p:cNvPicPr>
            <a:picLocks noChangeAspect="1"/>
          </p:cNvPicPr>
          <p:nvPr/>
        </p:nvPicPr>
        <p:blipFill rotWithShape="1">
          <a:blip r:embed="rId12"/>
          <a:srcRect l="9514" r="7287" b="34993"/>
          <a:stretch/>
        </p:blipFill>
        <p:spPr>
          <a:xfrm>
            <a:off x="9302229" y="5383248"/>
            <a:ext cx="812218" cy="356979"/>
          </a:xfrm>
          <a:prstGeom prst="rect">
            <a:avLst/>
          </a:prstGeom>
        </p:spPr>
      </p:pic>
      <p:pic>
        <p:nvPicPr>
          <p:cNvPr id="67" name="Picture 66">
            <a:extLst>
              <a:ext uri="{FF2B5EF4-FFF2-40B4-BE49-F238E27FC236}">
                <a16:creationId xmlns:a16="http://schemas.microsoft.com/office/drawing/2014/main" id="{9762C3AE-93DA-4FDE-8E60-4AFED364DD34}"/>
              </a:ext>
            </a:extLst>
          </p:cNvPr>
          <p:cNvPicPr>
            <a:picLocks noChangeAspect="1"/>
          </p:cNvPicPr>
          <p:nvPr/>
        </p:nvPicPr>
        <p:blipFill rotWithShape="1">
          <a:blip r:embed="rId3"/>
          <a:srcRect r="50035"/>
          <a:stretch/>
        </p:blipFill>
        <p:spPr>
          <a:xfrm>
            <a:off x="10489113" y="4939528"/>
            <a:ext cx="908983" cy="547201"/>
          </a:xfrm>
          <a:prstGeom prst="rect">
            <a:avLst/>
          </a:prstGeom>
        </p:spPr>
      </p:pic>
      <p:sp>
        <p:nvSpPr>
          <p:cNvPr id="9" name="TextBox 8">
            <a:extLst>
              <a:ext uri="{FF2B5EF4-FFF2-40B4-BE49-F238E27FC236}">
                <a16:creationId xmlns:a16="http://schemas.microsoft.com/office/drawing/2014/main" id="{40732944-171B-4EB7-93A1-201460369418}"/>
              </a:ext>
            </a:extLst>
          </p:cNvPr>
          <p:cNvSpPr txBox="1"/>
          <p:nvPr/>
        </p:nvSpPr>
        <p:spPr>
          <a:xfrm>
            <a:off x="4734179" y="6478881"/>
            <a:ext cx="3053721" cy="153888"/>
          </a:xfrm>
          <a:prstGeom prst="rect">
            <a:avLst/>
          </a:prstGeom>
          <a:noFill/>
        </p:spPr>
        <p:txBody>
          <a:bodyPr wrap="none" lIns="0" tIns="0" rIns="0" bIns="0" rtlCol="0">
            <a:spAutoFit/>
          </a:bodyPr>
          <a:lstStyle/>
          <a:p>
            <a:pPr algn="l"/>
            <a:r>
              <a:rPr lang="en-US" sz="1000" dirty="0"/>
              <a:t>*Airbus factory floor converted to Ventilator production</a:t>
            </a:r>
          </a:p>
        </p:txBody>
      </p:sp>
      <p:pic>
        <p:nvPicPr>
          <p:cNvPr id="6" name="Picture 5">
            <a:extLst>
              <a:ext uri="{FF2B5EF4-FFF2-40B4-BE49-F238E27FC236}">
                <a16:creationId xmlns:a16="http://schemas.microsoft.com/office/drawing/2014/main" id="{01973270-5D9E-4E30-8458-DE5662FCF624}"/>
              </a:ext>
            </a:extLst>
          </p:cNvPr>
          <p:cNvPicPr>
            <a:picLocks noChangeAspect="1"/>
          </p:cNvPicPr>
          <p:nvPr/>
        </p:nvPicPr>
        <p:blipFill rotWithShape="1">
          <a:blip r:embed="rId13"/>
          <a:srcRect l="1545" r="22649"/>
          <a:stretch/>
        </p:blipFill>
        <p:spPr>
          <a:xfrm>
            <a:off x="3943824" y="4982520"/>
            <a:ext cx="1122593" cy="721460"/>
          </a:xfrm>
          <a:prstGeom prst="rect">
            <a:avLst/>
          </a:prstGeom>
        </p:spPr>
      </p:pic>
      <p:sp>
        <p:nvSpPr>
          <p:cNvPr id="59" name="Footer Placeholder 1">
            <a:extLst>
              <a:ext uri="{FF2B5EF4-FFF2-40B4-BE49-F238E27FC236}">
                <a16:creationId xmlns:a16="http://schemas.microsoft.com/office/drawing/2014/main" id="{DE63A041-88EA-47B2-BA09-9EC7AB2A6A04}"/>
              </a:ext>
            </a:extLst>
          </p:cNvPr>
          <p:cNvSpPr>
            <a:spLocks noGrp="1"/>
          </p:cNvSpPr>
          <p:nvPr>
            <p:ph type="ftr" sz="quarter" idx="10"/>
          </p:nvPr>
        </p:nvSpPr>
        <p:spPr>
          <a:xfrm>
            <a:off x="909336" y="6440957"/>
            <a:ext cx="4101923" cy="269302"/>
          </a:xfrm>
        </p:spPr>
        <p:txBody>
          <a:bodyPr/>
          <a:lstStyle/>
          <a:p>
            <a:r>
              <a:rPr lang="en-US" sz="900" dirty="0">
                <a:solidFill>
                  <a:prstClr val="white"/>
                </a:solidFill>
                <a:latin typeface="Arial"/>
              </a:rPr>
              <a:t>| 5. Meaning of Industry 4.0 during and after the pandemic</a:t>
            </a:r>
          </a:p>
        </p:txBody>
      </p:sp>
    </p:spTree>
    <p:extLst>
      <p:ext uri="{BB962C8B-B14F-4D97-AF65-F5344CB8AC3E}">
        <p14:creationId xmlns:p14="http://schemas.microsoft.com/office/powerpoint/2010/main" val="2421015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kt 55" hidden="1"/>
          <p:cNvGraphicFramePr>
            <a:graphicFrameLocks noChangeAspect="1"/>
          </p:cNvGraphicFramePr>
          <p:nvPr>
            <p:custDataLst>
              <p:tags r:id="rId1"/>
            </p:custDataLst>
          </p:nvPr>
        </p:nvGraphicFramePr>
        <p:xfrm>
          <a:off x="4761" y="5156"/>
          <a:ext cx="1585" cy="1585"/>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56" name="Objekt 5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1" y="5156"/>
                        <a:ext cx="1585" cy="1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a:extLst>
              <a:ext uri="{FF2B5EF4-FFF2-40B4-BE49-F238E27FC236}">
                <a16:creationId xmlns:a16="http://schemas.microsoft.com/office/drawing/2014/main" id="{5D4ACFD3-5D97-40F5-A627-D5A6A9653B81}"/>
              </a:ext>
            </a:extLst>
          </p:cNvPr>
          <p:cNvSpPr>
            <a:spLocks noGrp="1"/>
          </p:cNvSpPr>
          <p:nvPr>
            <p:ph type="sldNum" sz="quarter" idx="11"/>
          </p:nvPr>
        </p:nvSpPr>
        <p:spPr/>
        <p:txBody>
          <a:bodyPr/>
          <a:lstStyle/>
          <a:p>
            <a:r>
              <a:rPr lang="en-US" dirty="0">
                <a:solidFill>
                  <a:prstClr val="white"/>
                </a:solidFill>
                <a:latin typeface="Arial"/>
                <a:ea typeface="+mn-ea"/>
              </a:rPr>
              <a:t>Page </a:t>
            </a:r>
            <a:fld id="{15EBE321-CBB1-4E91-BD14-37C8D44326FB}" type="slidenum">
              <a:rPr lang="en-US">
                <a:solidFill>
                  <a:prstClr val="white"/>
                </a:solidFill>
                <a:latin typeface="Arial"/>
                <a:ea typeface="+mn-ea"/>
              </a:rPr>
              <a:pPr/>
              <a:t>13</a:t>
            </a:fld>
            <a:endParaRPr lang="en-US" dirty="0">
              <a:solidFill>
                <a:prstClr val="white"/>
              </a:solidFill>
              <a:latin typeface="Arial"/>
              <a:ea typeface="+mn-ea"/>
            </a:endParaRPr>
          </a:p>
        </p:txBody>
      </p:sp>
      <p:sp>
        <p:nvSpPr>
          <p:cNvPr id="6" name="Title 5">
            <a:extLst>
              <a:ext uri="{FF2B5EF4-FFF2-40B4-BE49-F238E27FC236}">
                <a16:creationId xmlns:a16="http://schemas.microsoft.com/office/drawing/2014/main" id="{59C2F4BA-257F-4675-AD7B-678A0CD2779A}"/>
              </a:ext>
            </a:extLst>
          </p:cNvPr>
          <p:cNvSpPr>
            <a:spLocks noGrp="1"/>
          </p:cNvSpPr>
          <p:nvPr>
            <p:ph type="title"/>
          </p:nvPr>
        </p:nvSpPr>
        <p:spPr/>
        <p:txBody>
          <a:bodyPr/>
          <a:lstStyle/>
          <a:p>
            <a:r>
              <a:rPr lang="en-US" dirty="0"/>
              <a:t>Manufacturers in ASEAN are not confident in adopting Digitalization</a:t>
            </a:r>
          </a:p>
        </p:txBody>
      </p:sp>
      <p:sp>
        <p:nvSpPr>
          <p:cNvPr id="31" name="Pentagon 25">
            <a:extLst>
              <a:ext uri="{FF2B5EF4-FFF2-40B4-BE49-F238E27FC236}">
                <a16:creationId xmlns:a16="http://schemas.microsoft.com/office/drawing/2014/main" id="{D5D76F73-0A64-42A5-AF58-D8FB38E003CD}"/>
              </a:ext>
            </a:extLst>
          </p:cNvPr>
          <p:cNvSpPr/>
          <p:nvPr/>
        </p:nvSpPr>
        <p:spPr bwMode="auto">
          <a:xfrm flipH="1">
            <a:off x="1526380" y="4001567"/>
            <a:ext cx="4721941" cy="2072353"/>
          </a:xfrm>
          <a:prstGeom prst="homePlate">
            <a:avLst/>
          </a:prstGeom>
          <a:solidFill>
            <a:schemeClr val="accent1"/>
          </a:solidFill>
          <a:ln>
            <a:noFill/>
          </a:ln>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lIns="107944" tIns="53972" rIns="107944" bIns="53972" numCol="1" spcCol="72000" rtlCol="0" anchor="ctr">
            <a:noAutofit/>
          </a:bodyPr>
          <a:lstStyle/>
          <a:p>
            <a:pPr algn="ctr">
              <a:lnSpc>
                <a:spcPct val="110000"/>
              </a:lnSpc>
              <a:spcBef>
                <a:spcPct val="0"/>
              </a:spcBef>
            </a:pPr>
            <a:endParaRPr lang="en-US" sz="1799" dirty="0">
              <a:solidFill>
                <a:schemeClr val="tx1"/>
              </a:solidFill>
              <a:ea typeface="Arial Unicode MS" panose="020B0604020202020204" pitchFamily="34" charset="-128"/>
            </a:endParaRPr>
          </a:p>
        </p:txBody>
      </p:sp>
      <p:sp>
        <p:nvSpPr>
          <p:cNvPr id="32" name="TextBox 31">
            <a:extLst>
              <a:ext uri="{FF2B5EF4-FFF2-40B4-BE49-F238E27FC236}">
                <a16:creationId xmlns:a16="http://schemas.microsoft.com/office/drawing/2014/main" id="{C1E2C409-E64D-40D3-B2ED-1C89009E26F3}"/>
              </a:ext>
            </a:extLst>
          </p:cNvPr>
          <p:cNvSpPr txBox="1"/>
          <p:nvPr/>
        </p:nvSpPr>
        <p:spPr>
          <a:xfrm>
            <a:off x="2279823" y="4125091"/>
            <a:ext cx="1836009" cy="1675527"/>
          </a:xfrm>
          <a:prstGeom prst="rect">
            <a:avLst/>
          </a:prstGeom>
          <a:no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rtlCol="0" anchor="ctr">
            <a:noAutofit/>
          </a:bodyPr>
          <a:lstStyle/>
          <a:p>
            <a:pPr marL="360183" indent="-360183">
              <a:lnSpc>
                <a:spcPct val="110000"/>
              </a:lnSpc>
            </a:pPr>
            <a:r>
              <a:rPr lang="en-US" sz="7196" b="1" dirty="0">
                <a:latin typeface="Siemens Sans" pitchFamily="2" charset="0"/>
                <a:ea typeface="Arial Unicode MS" panose="020B0604020202020204" pitchFamily="34" charset="-128"/>
                <a:cs typeface="Arial Unicode MS" panose="020B0604020202020204" pitchFamily="34" charset="-128"/>
              </a:rPr>
              <a:t>11%</a:t>
            </a:r>
          </a:p>
        </p:txBody>
      </p:sp>
      <p:sp>
        <p:nvSpPr>
          <p:cNvPr id="34" name="Rectangle 33">
            <a:extLst>
              <a:ext uri="{FF2B5EF4-FFF2-40B4-BE49-F238E27FC236}">
                <a16:creationId xmlns:a16="http://schemas.microsoft.com/office/drawing/2014/main" id="{7532DE1D-752D-4D98-B3F2-BCD44A91A18D}"/>
              </a:ext>
            </a:extLst>
          </p:cNvPr>
          <p:cNvSpPr/>
          <p:nvPr/>
        </p:nvSpPr>
        <p:spPr>
          <a:xfrm>
            <a:off x="3887350" y="4401460"/>
            <a:ext cx="2437131" cy="115651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360183" indent="-360183">
              <a:lnSpc>
                <a:spcPct val="110000"/>
              </a:lnSpc>
            </a:pPr>
            <a:r>
              <a:rPr lang="en-US" sz="1599" b="1" dirty="0">
                <a:latin typeface="Siemens Sans" pitchFamily="2" charset="0"/>
                <a:ea typeface="Arial Unicode MS" panose="020B0604020202020204" pitchFamily="34" charset="-128"/>
                <a:cs typeface="Arial Unicode MS" panose="020B0604020202020204" pitchFamily="34" charset="-128"/>
              </a:rPr>
              <a:t>	Of companies actually have budgets allocated for Digitalization </a:t>
            </a:r>
            <a:endParaRPr lang="en-US" sz="1399" dirty="0">
              <a:latin typeface="Siemens Sans" pitchFamily="2" charset="0"/>
              <a:ea typeface="Arial Unicode MS" panose="020B0604020202020204" pitchFamily="34" charset="-128"/>
              <a:cs typeface="Arial Unicode MS" panose="020B0604020202020204" pitchFamily="34" charset="-128"/>
            </a:endParaRPr>
          </a:p>
        </p:txBody>
      </p:sp>
      <p:sp>
        <p:nvSpPr>
          <p:cNvPr id="35" name="Pentagon 23">
            <a:extLst>
              <a:ext uri="{FF2B5EF4-FFF2-40B4-BE49-F238E27FC236}">
                <a16:creationId xmlns:a16="http://schemas.microsoft.com/office/drawing/2014/main" id="{5EE8C0AF-1853-4414-8F66-60456D34EE45}"/>
              </a:ext>
            </a:extLst>
          </p:cNvPr>
          <p:cNvSpPr/>
          <p:nvPr/>
        </p:nvSpPr>
        <p:spPr bwMode="auto">
          <a:xfrm>
            <a:off x="612456" y="1781826"/>
            <a:ext cx="4721941" cy="2072353"/>
          </a:xfrm>
          <a:prstGeom prst="homePlate">
            <a:avLst/>
          </a:prstGeom>
          <a:solidFill>
            <a:schemeClr val="accent1"/>
          </a:solidFill>
          <a:ln>
            <a:noFill/>
          </a:ln>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solidFill>
                <a:schemeClr val="tx1"/>
              </a:solidFill>
              <a:ea typeface="Arial Unicode MS" panose="020B0604020202020204" pitchFamily="34" charset="-128"/>
              <a:cs typeface="Arial Unicode MS" panose="020B0604020202020204" pitchFamily="34" charset="-128"/>
            </a:endParaRPr>
          </a:p>
        </p:txBody>
      </p:sp>
      <p:sp>
        <p:nvSpPr>
          <p:cNvPr id="36" name="TextBox 35">
            <a:extLst>
              <a:ext uri="{FF2B5EF4-FFF2-40B4-BE49-F238E27FC236}">
                <a16:creationId xmlns:a16="http://schemas.microsoft.com/office/drawing/2014/main" id="{3F9BB725-C9DD-4E2C-A121-AFFFA59065B0}"/>
              </a:ext>
            </a:extLst>
          </p:cNvPr>
          <p:cNvSpPr txBox="1"/>
          <p:nvPr/>
        </p:nvSpPr>
        <p:spPr>
          <a:xfrm>
            <a:off x="2897266" y="1983471"/>
            <a:ext cx="1751688" cy="1675527"/>
          </a:xfrm>
          <a:prstGeom prst="rect">
            <a:avLst/>
          </a:prstGeom>
          <a:noFill/>
        </p:spPr>
        <p:txBody>
          <a:bodyPr wrap="square" lIns="0" tIns="0" rIns="0" bIns="0" rtlCol="0" anchor="ctr">
            <a:noAutofit/>
          </a:bodyPr>
          <a:lstStyle/>
          <a:p>
            <a:pPr marL="360183" indent="-360183">
              <a:lnSpc>
                <a:spcPct val="110000"/>
              </a:lnSpc>
            </a:pPr>
            <a:r>
              <a:rPr lang="en-US" sz="7196" b="1" dirty="0">
                <a:latin typeface="Siemens Sans" pitchFamily="2" charset="0"/>
                <a:ea typeface="Arial Unicode MS" panose="020B0604020202020204" pitchFamily="34" charset="-128"/>
                <a:cs typeface="Arial Unicode MS" panose="020B0604020202020204" pitchFamily="34" charset="-128"/>
              </a:rPr>
              <a:t>44%</a:t>
            </a:r>
            <a:endParaRPr lang="en-US" sz="1399" b="1" dirty="0">
              <a:latin typeface="Siemens Sans" pitchFamily="2" charset="0"/>
              <a:ea typeface="Arial Unicode MS" panose="020B0604020202020204" pitchFamily="34" charset="-128"/>
              <a:cs typeface="Arial Unicode MS" panose="020B0604020202020204" pitchFamily="34" charset="-128"/>
            </a:endParaRPr>
          </a:p>
        </p:txBody>
      </p:sp>
      <p:sp>
        <p:nvSpPr>
          <p:cNvPr id="37" name="Rectangle 36">
            <a:extLst>
              <a:ext uri="{FF2B5EF4-FFF2-40B4-BE49-F238E27FC236}">
                <a16:creationId xmlns:a16="http://schemas.microsoft.com/office/drawing/2014/main" id="{AE29AC21-136C-4F49-B609-FECB4AB11155}"/>
              </a:ext>
            </a:extLst>
          </p:cNvPr>
          <p:cNvSpPr/>
          <p:nvPr/>
        </p:nvSpPr>
        <p:spPr>
          <a:xfrm>
            <a:off x="380802" y="2224852"/>
            <a:ext cx="2821106" cy="1156510"/>
          </a:xfrm>
          <a:prstGeom prst="rect">
            <a:avLst/>
          </a:prstGeom>
        </p:spPr>
        <p:txBody>
          <a:bodyPr wrap="square">
            <a:spAutoFit/>
          </a:bodyPr>
          <a:lstStyle/>
          <a:p>
            <a:pPr marL="360183" indent="-360183">
              <a:lnSpc>
                <a:spcPct val="110000"/>
              </a:lnSpc>
            </a:pPr>
            <a:r>
              <a:rPr lang="en-US" sz="1599" b="1" dirty="0">
                <a:latin typeface="Siemens Sans" pitchFamily="2" charset="0"/>
                <a:ea typeface="Arial Unicode MS" panose="020B0604020202020204" pitchFamily="34" charset="-128"/>
                <a:cs typeface="Arial Unicode MS" panose="020B0604020202020204" pitchFamily="34" charset="-128"/>
              </a:rPr>
              <a:t>	# of companies who claim to have digitalization </a:t>
            </a:r>
          </a:p>
          <a:p>
            <a:pPr marL="360183" indent="-360183">
              <a:lnSpc>
                <a:spcPct val="110000"/>
              </a:lnSpc>
            </a:pPr>
            <a:r>
              <a:rPr lang="en-US" sz="1599" b="1" dirty="0">
                <a:latin typeface="Siemens Sans" pitchFamily="2" charset="0"/>
                <a:ea typeface="Arial Unicode MS" panose="020B0604020202020204" pitchFamily="34" charset="-128"/>
                <a:cs typeface="Arial Unicode MS" panose="020B0604020202020204" pitchFamily="34" charset="-128"/>
              </a:rPr>
              <a:t>	strategies</a:t>
            </a:r>
            <a:endParaRPr lang="en-US" sz="1399" dirty="0">
              <a:latin typeface="Siemens Sans" pitchFamily="2" charset="0"/>
              <a:ea typeface="Arial Unicode MS" panose="020B0604020202020204" pitchFamily="34" charset="-128"/>
              <a:cs typeface="Arial Unicode MS" panose="020B0604020202020204" pitchFamily="34" charset="-128"/>
            </a:endParaRPr>
          </a:p>
        </p:txBody>
      </p:sp>
      <p:cxnSp>
        <p:nvCxnSpPr>
          <p:cNvPr id="38" name="Straight Connector 37">
            <a:extLst>
              <a:ext uri="{FF2B5EF4-FFF2-40B4-BE49-F238E27FC236}">
                <a16:creationId xmlns:a16="http://schemas.microsoft.com/office/drawing/2014/main" id="{4371E255-0420-4254-A0CE-6044FD2E037E}"/>
              </a:ext>
            </a:extLst>
          </p:cNvPr>
          <p:cNvCxnSpPr/>
          <p:nvPr/>
        </p:nvCxnSpPr>
        <p:spPr bwMode="auto">
          <a:xfrm>
            <a:off x="6629122" y="1781826"/>
            <a:ext cx="0" cy="4669600"/>
          </a:xfrm>
          <a:prstGeom prst="line">
            <a:avLst/>
          </a:prstGeom>
          <a:solidFill>
            <a:schemeClr val="tx2"/>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9" name="TextBox 38">
            <a:extLst>
              <a:ext uri="{FF2B5EF4-FFF2-40B4-BE49-F238E27FC236}">
                <a16:creationId xmlns:a16="http://schemas.microsoft.com/office/drawing/2014/main" id="{82D5074C-D094-44E1-8B12-F7FDAAEB0A81}"/>
              </a:ext>
            </a:extLst>
          </p:cNvPr>
          <p:cNvSpPr txBox="1"/>
          <p:nvPr/>
        </p:nvSpPr>
        <p:spPr>
          <a:xfrm>
            <a:off x="7222538" y="2174537"/>
            <a:ext cx="4486899" cy="3884177"/>
          </a:xfrm>
          <a:prstGeom prst="rect">
            <a:avLst/>
          </a:prstGeom>
          <a:noFill/>
        </p:spPr>
        <p:txBody>
          <a:bodyPr wrap="square" lIns="0" tIns="0" rIns="0" bIns="0" rtlCol="0">
            <a:noAutofit/>
          </a:bodyPr>
          <a:lstStyle/>
          <a:p>
            <a:pPr marL="342900" indent="-342900">
              <a:lnSpc>
                <a:spcPct val="110000"/>
              </a:lnSpc>
              <a:buClr>
                <a:schemeClr val="tx1"/>
              </a:buClr>
              <a:buFont typeface="Arial" panose="020B0604020202020204" pitchFamily="34" charset="0"/>
              <a:buChar char="•"/>
            </a:pPr>
            <a:r>
              <a:rPr lang="en-US" dirty="0">
                <a:latin typeface="+mj-lt"/>
                <a:ea typeface="Arial Unicode MS" panose="020B0604020202020204" pitchFamily="34" charset="-128"/>
                <a:cs typeface="Arial Unicode MS" panose="020B0604020202020204" pitchFamily="34" charset="-128"/>
              </a:rPr>
              <a:t> Majority of manufacturing organizations acknowledge the need for modernization through Digitalization</a:t>
            </a:r>
          </a:p>
          <a:p>
            <a:pPr marL="342900" indent="-342900">
              <a:lnSpc>
                <a:spcPct val="110000"/>
              </a:lnSpc>
              <a:buClr>
                <a:schemeClr val="tx1"/>
              </a:buClr>
              <a:buFont typeface="Arial" panose="020B0604020202020204" pitchFamily="34" charset="0"/>
              <a:buChar char="•"/>
            </a:pPr>
            <a:endParaRPr lang="en-US" dirty="0">
              <a:latin typeface="+mj-lt"/>
              <a:ea typeface="Arial Unicode MS" panose="020B0604020202020204" pitchFamily="34" charset="-128"/>
              <a:cs typeface="Arial Unicode MS" panose="020B0604020202020204" pitchFamily="34" charset="-128"/>
            </a:endParaRPr>
          </a:p>
          <a:p>
            <a:pPr marL="342900" indent="-342900">
              <a:lnSpc>
                <a:spcPct val="110000"/>
              </a:lnSpc>
              <a:buClr>
                <a:schemeClr val="tx1"/>
              </a:buClr>
              <a:buFont typeface="Arial" panose="020B0604020202020204" pitchFamily="34" charset="0"/>
              <a:buChar char="•"/>
            </a:pPr>
            <a:r>
              <a:rPr lang="en-US" dirty="0">
                <a:latin typeface="+mj-lt"/>
                <a:ea typeface="Arial Unicode MS" panose="020B0604020202020204" pitchFamily="34" charset="-128"/>
                <a:cs typeface="Arial Unicode MS" panose="020B0604020202020204" pitchFamily="34" charset="-128"/>
              </a:rPr>
              <a:t> A signification percentage taking steps to tackle digital transformation internally</a:t>
            </a:r>
          </a:p>
          <a:p>
            <a:pPr marL="342900" indent="-342900">
              <a:lnSpc>
                <a:spcPct val="110000"/>
              </a:lnSpc>
              <a:buClr>
                <a:schemeClr val="tx1"/>
              </a:buClr>
              <a:buFont typeface="Arial" panose="020B0604020202020204" pitchFamily="34" charset="0"/>
              <a:buChar char="•"/>
            </a:pPr>
            <a:endParaRPr lang="en-US" dirty="0">
              <a:latin typeface="+mj-lt"/>
              <a:ea typeface="Arial Unicode MS" panose="020B0604020202020204" pitchFamily="34" charset="-128"/>
              <a:cs typeface="Arial Unicode MS" panose="020B0604020202020204" pitchFamily="34" charset="-128"/>
            </a:endParaRPr>
          </a:p>
          <a:p>
            <a:pPr marL="342900" indent="-342900">
              <a:lnSpc>
                <a:spcPct val="110000"/>
              </a:lnSpc>
              <a:buClr>
                <a:schemeClr val="tx1"/>
              </a:buClr>
              <a:buFont typeface="Arial" panose="020B0604020202020204" pitchFamily="34" charset="0"/>
              <a:buChar char="•"/>
            </a:pPr>
            <a:r>
              <a:rPr lang="en-US" dirty="0">
                <a:latin typeface="+mj-lt"/>
                <a:ea typeface="Arial Unicode MS" panose="020B0604020202020204" pitchFamily="34" charset="-128"/>
                <a:cs typeface="Arial Unicode MS" panose="020B0604020202020204" pitchFamily="34" charset="-128"/>
              </a:rPr>
              <a:t> A low percentage of digital CAPEX allocation indicates low confidence in their action plans</a:t>
            </a:r>
          </a:p>
        </p:txBody>
      </p:sp>
      <p:sp>
        <p:nvSpPr>
          <p:cNvPr id="16" name="Footer Placeholder 1">
            <a:extLst>
              <a:ext uri="{FF2B5EF4-FFF2-40B4-BE49-F238E27FC236}">
                <a16:creationId xmlns:a16="http://schemas.microsoft.com/office/drawing/2014/main" id="{19506645-2369-493C-A757-AB8A87770214}"/>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
        <p:nvSpPr>
          <p:cNvPr id="17" name="TextBox 3">
            <a:extLst>
              <a:ext uri="{FF2B5EF4-FFF2-40B4-BE49-F238E27FC236}">
                <a16:creationId xmlns:a16="http://schemas.microsoft.com/office/drawing/2014/main" id="{8B9020DB-8E07-4DA4-8897-EABD673E6101}"/>
              </a:ext>
            </a:extLst>
          </p:cNvPr>
          <p:cNvSpPr txBox="1"/>
          <p:nvPr/>
        </p:nvSpPr>
        <p:spPr>
          <a:xfrm>
            <a:off x="7822739" y="6452484"/>
            <a:ext cx="1518044" cy="153760"/>
          </a:xfrm>
          <a:prstGeom prst="rect">
            <a:avLst/>
          </a:prstGeom>
          <a:noFill/>
        </p:spPr>
        <p:txBody>
          <a:bodyPr vert="horz" wrap="none" lIns="0" tIns="0" rIns="0" bIns="0" rtlCol="0" anchor="b" anchorCtr="0">
            <a:spAutoFit/>
          </a:bodyPr>
          <a:lstStyle/>
          <a:p>
            <a:pPr defTabSz="913943">
              <a:spcBef>
                <a:spcPct val="0"/>
              </a:spcBef>
              <a:spcAft>
                <a:spcPct val="0"/>
              </a:spcAft>
              <a:buClr>
                <a:srgbClr val="879BAA"/>
              </a:buClr>
              <a:tabLst>
                <a:tab pos="179262" algn="l"/>
              </a:tabLst>
            </a:pPr>
            <a:r>
              <a:rPr lang="en-US" sz="999" kern="0" dirty="0">
                <a:solidFill>
                  <a:srgbClr val="FFFFFF"/>
                </a:solidFill>
                <a:latin typeface="Arial" pitchFamily="34" charset="0"/>
                <a:ea typeface="ＭＳ Ｐゴシック" charset="-128"/>
              </a:rPr>
              <a:t>Source: Siemens Analysis</a:t>
            </a:r>
          </a:p>
        </p:txBody>
      </p:sp>
    </p:spTree>
    <p:extLst>
      <p:ext uri="{BB962C8B-B14F-4D97-AF65-F5344CB8AC3E}">
        <p14:creationId xmlns:p14="http://schemas.microsoft.com/office/powerpoint/2010/main" val="1137223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800FAC-B2A3-4509-8F83-0CE79D548948}"/>
              </a:ext>
            </a:extLst>
          </p:cNvPr>
          <p:cNvSpPr>
            <a:spLocks noGrp="1"/>
          </p:cNvSpPr>
          <p:nvPr>
            <p:ph type="sldNum" sz="quarter" idx="11"/>
          </p:nvPr>
        </p:nvSpPr>
        <p:spPr/>
        <p:txBody>
          <a:bodyPr/>
          <a:lstStyle/>
          <a:p>
            <a:r>
              <a:rPr lang="en-US"/>
              <a:t>Page </a:t>
            </a:r>
            <a:fld id="{15EBE321-CBB1-4E91-BD14-37C8D44326FB}" type="slidenum">
              <a:rPr lang="en-US" smtClean="0"/>
              <a:pPr/>
              <a:t>14</a:t>
            </a:fld>
            <a:endParaRPr lang="en-US" dirty="0"/>
          </a:p>
        </p:txBody>
      </p:sp>
      <p:sp>
        <p:nvSpPr>
          <p:cNvPr id="5" name="Titel 2">
            <a:extLst>
              <a:ext uri="{FF2B5EF4-FFF2-40B4-BE49-F238E27FC236}">
                <a16:creationId xmlns:a16="http://schemas.microsoft.com/office/drawing/2014/main" id="{D187BDC0-75E5-4BE0-A53B-E3E9930414AB}"/>
              </a:ext>
            </a:extLst>
          </p:cNvPr>
          <p:cNvSpPr txBox="1">
            <a:spLocks/>
          </p:cNvSpPr>
          <p:nvPr/>
        </p:nvSpPr>
        <p:spPr>
          <a:xfrm>
            <a:off x="646458" y="355602"/>
            <a:ext cx="11082915" cy="5145583"/>
          </a:xfrm>
          <a:prstGeom prst="rect">
            <a:avLst/>
          </a:prstGeom>
        </p:spPr>
        <p:txBody>
          <a:bodyPr vert="horz" lIns="0" tIns="0" rIns="324000" bIns="14400" rtlCol="0" anchor="ctr" anchorCtr="0">
            <a:noAutofit/>
          </a:bodyPr>
          <a:lstStyle>
            <a:lvl1pPr algn="l" defTabSz="914400" rtl="0" eaLnBrk="1" latinLnBrk="0" hangingPunct="1">
              <a:lnSpc>
                <a:spcPct val="90000"/>
              </a:lnSpc>
              <a:spcBef>
                <a:spcPct val="0"/>
              </a:spcBef>
              <a:buNone/>
              <a:defRPr sz="2000" b="1" kern="1200">
                <a:solidFill>
                  <a:schemeClr val="tx1"/>
                </a:solidFill>
                <a:latin typeface="+mj-lt"/>
                <a:ea typeface="+mj-ea"/>
                <a:cs typeface="+mj-cs"/>
              </a:defRPr>
            </a:lvl1pPr>
          </a:lstStyle>
          <a:p>
            <a:r>
              <a:rPr lang="en-US" sz="7196" b="0" dirty="0"/>
              <a:t>Digitalization </a:t>
            </a:r>
            <a:br>
              <a:rPr lang="en-US" sz="7196" b="0" dirty="0"/>
            </a:br>
            <a:r>
              <a:rPr lang="en-US" sz="7196" b="0" dirty="0"/>
              <a:t>changes </a:t>
            </a:r>
            <a:br>
              <a:rPr lang="en-US" sz="7196" b="0" dirty="0"/>
            </a:br>
            <a:r>
              <a:rPr lang="en-US" sz="7196" b="0" dirty="0"/>
              <a:t>everything?</a:t>
            </a:r>
          </a:p>
        </p:txBody>
      </p:sp>
      <p:sp>
        <p:nvSpPr>
          <p:cNvPr id="7" name="Rechteck 5">
            <a:extLst>
              <a:ext uri="{FF2B5EF4-FFF2-40B4-BE49-F238E27FC236}">
                <a16:creationId xmlns:a16="http://schemas.microsoft.com/office/drawing/2014/main" id="{AA780338-D9A4-4569-9567-69FE8D3AF996}"/>
              </a:ext>
            </a:extLst>
          </p:cNvPr>
          <p:cNvSpPr/>
          <p:nvPr/>
        </p:nvSpPr>
        <p:spPr>
          <a:xfrm>
            <a:off x="6806993" y="1526899"/>
            <a:ext cx="4102318" cy="1045895"/>
          </a:xfrm>
          <a:prstGeom prst="rect">
            <a:avLst/>
          </a:prstGeom>
        </p:spPr>
        <p:txBody>
          <a:bodyPr wrap="square" lIns="0" tIns="0" rIns="0" bIns="0">
            <a:spAutoFit/>
          </a:bodyPr>
          <a:lstStyle/>
          <a:p>
            <a:pPr defTabSz="913943" fontAlgn="base">
              <a:spcAft>
                <a:spcPct val="0"/>
              </a:spcAft>
              <a:defRPr/>
            </a:pPr>
            <a:r>
              <a:rPr lang="en-US" sz="1799" b="1" dirty="0">
                <a:solidFill>
                  <a:srgbClr val="FFFFFF"/>
                </a:solidFill>
                <a:latin typeface="Arial" pitchFamily="34" charset="0"/>
                <a:ea typeface="ＭＳ Ｐゴシック" charset="-128"/>
              </a:rPr>
              <a:t>The next trillion dollars will be </a:t>
            </a:r>
            <a:br>
              <a:rPr lang="en-US" sz="1799" b="1" dirty="0">
                <a:solidFill>
                  <a:srgbClr val="FFFFFF"/>
                </a:solidFill>
                <a:latin typeface="Arial" pitchFamily="34" charset="0"/>
                <a:ea typeface="ＭＳ Ｐゴシック" charset="-128"/>
              </a:rPr>
            </a:br>
            <a:r>
              <a:rPr lang="en-US" sz="1799" b="1" dirty="0">
                <a:solidFill>
                  <a:srgbClr val="FFFFFF"/>
                </a:solidFill>
                <a:latin typeface="Arial" pitchFamily="34" charset="0"/>
                <a:ea typeface="ＭＳ Ｐゴシック" charset="-128"/>
              </a:rPr>
              <a:t>earned with data – for our customers and for our industries.</a:t>
            </a:r>
          </a:p>
          <a:p>
            <a:pPr algn="r" defTabSz="913943" fontAlgn="base">
              <a:spcAft>
                <a:spcPct val="0"/>
              </a:spcAft>
              <a:defRPr/>
            </a:pPr>
            <a:r>
              <a:rPr lang="en-US" sz="1199" i="1" dirty="0">
                <a:solidFill>
                  <a:srgbClr val="FFFFFF"/>
                </a:solidFill>
                <a:latin typeface="Arial" pitchFamily="34" charset="0"/>
                <a:ea typeface="ＭＳ Ｐゴシック" charset="-128"/>
              </a:rPr>
              <a:t>Michael Dell, founder of Dell Inc.</a:t>
            </a:r>
          </a:p>
        </p:txBody>
      </p:sp>
      <p:sp>
        <p:nvSpPr>
          <p:cNvPr id="8" name="Textfeld 6">
            <a:extLst>
              <a:ext uri="{FF2B5EF4-FFF2-40B4-BE49-F238E27FC236}">
                <a16:creationId xmlns:a16="http://schemas.microsoft.com/office/drawing/2014/main" id="{BC37FDCF-10CD-4CBA-A050-9EE0F9B838FE}"/>
              </a:ext>
            </a:extLst>
          </p:cNvPr>
          <p:cNvSpPr txBox="1"/>
          <p:nvPr/>
        </p:nvSpPr>
        <p:spPr>
          <a:xfrm>
            <a:off x="10987347" y="1068931"/>
            <a:ext cx="589598" cy="2122553"/>
          </a:xfrm>
          <a:prstGeom prst="rect">
            <a:avLst/>
          </a:prstGeom>
          <a:noFill/>
        </p:spPr>
        <p:txBody>
          <a:bodyPr wrap="none" lIns="0" tIns="0" rIns="0" bIns="0" rtlCol="0">
            <a:spAutoFit/>
          </a:bodyPr>
          <a:lstStyle/>
          <a:p>
            <a:pPr defTabSz="913943" fontAlgn="base">
              <a:spcBef>
                <a:spcPts val="300"/>
              </a:spcBef>
              <a:spcAft>
                <a:spcPct val="0"/>
              </a:spcAft>
              <a:buClr>
                <a:srgbClr val="3C464B"/>
              </a:buClr>
              <a:defRPr/>
            </a:pPr>
            <a:r>
              <a:rPr lang="de-DE" sz="13793" dirty="0">
                <a:solidFill>
                  <a:srgbClr val="FFFFFF"/>
                </a:solidFill>
                <a:latin typeface="Arial" pitchFamily="34" charset="0"/>
                <a:ea typeface="ＭＳ Ｐゴシック" charset="-128"/>
              </a:rPr>
              <a:t>”</a:t>
            </a:r>
          </a:p>
        </p:txBody>
      </p:sp>
      <p:sp>
        <p:nvSpPr>
          <p:cNvPr id="9" name="Rechteck 7">
            <a:extLst>
              <a:ext uri="{FF2B5EF4-FFF2-40B4-BE49-F238E27FC236}">
                <a16:creationId xmlns:a16="http://schemas.microsoft.com/office/drawing/2014/main" id="{9831156E-CD98-4734-8D7F-8599A9EBBD79}"/>
              </a:ext>
            </a:extLst>
          </p:cNvPr>
          <p:cNvSpPr/>
          <p:nvPr/>
        </p:nvSpPr>
        <p:spPr>
          <a:xfrm>
            <a:off x="6806992" y="2965356"/>
            <a:ext cx="4102318" cy="1322750"/>
          </a:xfrm>
          <a:prstGeom prst="rect">
            <a:avLst/>
          </a:prstGeom>
        </p:spPr>
        <p:txBody>
          <a:bodyPr wrap="square" lIns="0" tIns="0" rIns="0" bIns="0">
            <a:spAutoFit/>
          </a:bodyPr>
          <a:lstStyle/>
          <a:p>
            <a:pPr defTabSz="913943" fontAlgn="base">
              <a:spcAft>
                <a:spcPct val="0"/>
              </a:spcAft>
              <a:defRPr/>
            </a:pPr>
            <a:r>
              <a:rPr lang="en-US" sz="1799" b="1" kern="0" dirty="0">
                <a:solidFill>
                  <a:srgbClr val="FFFFFF"/>
                </a:solidFill>
                <a:latin typeface="Arial" pitchFamily="34" charset="0"/>
                <a:ea typeface="ＭＳ Ｐゴシック" charset="-128"/>
                <a:cs typeface="Arial" pitchFamily="34" charset="0"/>
              </a:rPr>
              <a:t>Digital is the main reason just over half of the companies on the Fortune 500 have disappeared since the year 2000.</a:t>
            </a:r>
            <a:endParaRPr lang="en-US" sz="1799" b="1" dirty="0">
              <a:solidFill>
                <a:srgbClr val="FFFFFF"/>
              </a:solidFill>
              <a:latin typeface="Arial" pitchFamily="34" charset="0"/>
              <a:ea typeface="ＭＳ Ｐゴシック" charset="-128"/>
            </a:endParaRPr>
          </a:p>
          <a:p>
            <a:pPr algn="r" defTabSz="913943" fontAlgn="base">
              <a:spcAft>
                <a:spcPct val="0"/>
              </a:spcAft>
              <a:defRPr/>
            </a:pPr>
            <a:r>
              <a:rPr lang="en-US" sz="1199" i="1" kern="0" dirty="0">
                <a:solidFill>
                  <a:srgbClr val="FFFFFF"/>
                </a:solidFill>
                <a:latin typeface="Arial" pitchFamily="34" charset="0"/>
                <a:ea typeface="ＭＳ Ｐゴシック" charset="-128"/>
                <a:cs typeface="Arial" pitchFamily="34" charset="0"/>
              </a:rPr>
              <a:t>Pierre Nanterme, CEO Accenture</a:t>
            </a:r>
          </a:p>
        </p:txBody>
      </p:sp>
      <p:sp>
        <p:nvSpPr>
          <p:cNvPr id="10" name="Rechteck 7">
            <a:extLst>
              <a:ext uri="{FF2B5EF4-FFF2-40B4-BE49-F238E27FC236}">
                <a16:creationId xmlns:a16="http://schemas.microsoft.com/office/drawing/2014/main" id="{7D970359-B0B0-4B99-AD53-923314914888}"/>
              </a:ext>
            </a:extLst>
          </p:cNvPr>
          <p:cNvSpPr/>
          <p:nvPr/>
        </p:nvSpPr>
        <p:spPr>
          <a:xfrm>
            <a:off x="6889020" y="4674826"/>
            <a:ext cx="4102318" cy="1015150"/>
          </a:xfrm>
          <a:prstGeom prst="rect">
            <a:avLst/>
          </a:prstGeom>
        </p:spPr>
        <p:txBody>
          <a:bodyPr wrap="square" lIns="0" tIns="0" rIns="0" bIns="0">
            <a:spAutoFit/>
          </a:bodyPr>
          <a:lstStyle/>
          <a:p>
            <a:pPr defTabSz="913943" fontAlgn="base">
              <a:spcAft>
                <a:spcPct val="0"/>
              </a:spcAft>
              <a:defRPr/>
            </a:pPr>
            <a:r>
              <a:rPr lang="en-US" sz="1799" b="1" kern="0" dirty="0">
                <a:solidFill>
                  <a:srgbClr val="FFFFFF"/>
                </a:solidFill>
                <a:latin typeface="Arial" pitchFamily="34" charset="0"/>
                <a:ea typeface="ＭＳ Ｐゴシック" charset="-128"/>
                <a:cs typeface="Arial" pitchFamily="34" charset="0"/>
              </a:rPr>
              <a:t>If you digitize a shitty process, then you’ll end up with a shitty digital process.</a:t>
            </a:r>
            <a:endParaRPr lang="en-US" sz="1799" b="1" i="1" kern="0" dirty="0">
              <a:solidFill>
                <a:srgbClr val="FFFFFF"/>
              </a:solidFill>
              <a:latin typeface="Arial" pitchFamily="34" charset="0"/>
              <a:ea typeface="ＭＳ Ｐゴシック" charset="-128"/>
              <a:cs typeface="Arial" pitchFamily="34" charset="0"/>
            </a:endParaRPr>
          </a:p>
          <a:p>
            <a:pPr algn="r" defTabSz="913943" fontAlgn="base">
              <a:spcAft>
                <a:spcPct val="0"/>
              </a:spcAft>
              <a:defRPr/>
            </a:pPr>
            <a:r>
              <a:rPr lang="en-US" sz="1199" i="1" kern="0" dirty="0">
                <a:solidFill>
                  <a:srgbClr val="FFFFFF"/>
                </a:solidFill>
                <a:latin typeface="Arial" pitchFamily="34" charset="0"/>
                <a:ea typeface="ＭＳ Ｐゴシック" charset="-128"/>
                <a:cs typeface="Arial" pitchFamily="34" charset="0"/>
              </a:rPr>
              <a:t>Thorsten Dirks, former Lufthansa Board of Directors</a:t>
            </a:r>
          </a:p>
        </p:txBody>
      </p:sp>
      <p:sp>
        <p:nvSpPr>
          <p:cNvPr id="11" name="Textfeld 6">
            <a:extLst>
              <a:ext uri="{FF2B5EF4-FFF2-40B4-BE49-F238E27FC236}">
                <a16:creationId xmlns:a16="http://schemas.microsoft.com/office/drawing/2014/main" id="{398BD809-C452-4220-A374-CDAFB03A31E6}"/>
              </a:ext>
            </a:extLst>
          </p:cNvPr>
          <p:cNvSpPr txBox="1"/>
          <p:nvPr/>
        </p:nvSpPr>
        <p:spPr>
          <a:xfrm>
            <a:off x="10987347" y="4223646"/>
            <a:ext cx="589598" cy="2122553"/>
          </a:xfrm>
          <a:prstGeom prst="rect">
            <a:avLst/>
          </a:prstGeom>
          <a:noFill/>
        </p:spPr>
        <p:txBody>
          <a:bodyPr wrap="none" lIns="0" tIns="0" rIns="0" bIns="0" rtlCol="0">
            <a:spAutoFit/>
          </a:bodyPr>
          <a:lstStyle/>
          <a:p>
            <a:pPr defTabSz="913943" fontAlgn="base">
              <a:spcBef>
                <a:spcPts val="300"/>
              </a:spcBef>
              <a:spcAft>
                <a:spcPct val="0"/>
              </a:spcAft>
              <a:buClr>
                <a:srgbClr val="3C464B"/>
              </a:buClr>
              <a:defRPr/>
            </a:pPr>
            <a:r>
              <a:rPr lang="de-DE" sz="13793" dirty="0">
                <a:solidFill>
                  <a:srgbClr val="FFFFFF"/>
                </a:solidFill>
                <a:latin typeface="Arial" pitchFamily="34" charset="0"/>
                <a:ea typeface="ＭＳ Ｐゴシック" charset="-128"/>
              </a:rPr>
              <a:t>”</a:t>
            </a:r>
          </a:p>
        </p:txBody>
      </p:sp>
      <p:sp>
        <p:nvSpPr>
          <p:cNvPr id="12" name="Textfeld 6">
            <a:extLst>
              <a:ext uri="{FF2B5EF4-FFF2-40B4-BE49-F238E27FC236}">
                <a16:creationId xmlns:a16="http://schemas.microsoft.com/office/drawing/2014/main" id="{10870507-502E-4CD6-8726-E9F372E8B854}"/>
              </a:ext>
            </a:extLst>
          </p:cNvPr>
          <p:cNvSpPr txBox="1"/>
          <p:nvPr/>
        </p:nvSpPr>
        <p:spPr>
          <a:xfrm>
            <a:off x="10987347" y="2596323"/>
            <a:ext cx="589598" cy="2122553"/>
          </a:xfrm>
          <a:prstGeom prst="rect">
            <a:avLst/>
          </a:prstGeom>
          <a:noFill/>
        </p:spPr>
        <p:txBody>
          <a:bodyPr wrap="none" lIns="0" tIns="0" rIns="0" bIns="0" rtlCol="0">
            <a:spAutoFit/>
          </a:bodyPr>
          <a:lstStyle/>
          <a:p>
            <a:pPr defTabSz="913943" fontAlgn="base">
              <a:spcBef>
                <a:spcPts val="300"/>
              </a:spcBef>
              <a:spcAft>
                <a:spcPct val="0"/>
              </a:spcAft>
              <a:buClr>
                <a:srgbClr val="3C464B"/>
              </a:buClr>
              <a:defRPr/>
            </a:pPr>
            <a:r>
              <a:rPr lang="de-DE" sz="13793" dirty="0">
                <a:solidFill>
                  <a:srgbClr val="FFFFFF"/>
                </a:solidFill>
                <a:latin typeface="Arial" pitchFamily="34" charset="0"/>
                <a:ea typeface="ＭＳ Ｐゴシック" charset="-128"/>
              </a:rPr>
              <a:t>”</a:t>
            </a:r>
          </a:p>
        </p:txBody>
      </p:sp>
      <p:sp>
        <p:nvSpPr>
          <p:cNvPr id="14" name="Footer Placeholder 1">
            <a:extLst>
              <a:ext uri="{FF2B5EF4-FFF2-40B4-BE49-F238E27FC236}">
                <a16:creationId xmlns:a16="http://schemas.microsoft.com/office/drawing/2014/main" id="{6A8C0688-6314-451E-829D-D7D422726FEA}"/>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2718673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digital transformation is supposed to support the company’s key performance indicators and create new business models to stay competitive</a:t>
            </a:r>
          </a:p>
        </p:txBody>
      </p:sp>
      <p:sp>
        <p:nvSpPr>
          <p:cNvPr id="4" name="Slide Number Placeholder 3">
            <a:extLst>
              <a:ext uri="{FF2B5EF4-FFF2-40B4-BE49-F238E27FC236}">
                <a16:creationId xmlns:a16="http://schemas.microsoft.com/office/drawing/2014/main" id="{DCE94F47-2EAF-48E8-B076-7A63D3BDBD8C}"/>
              </a:ext>
            </a:extLst>
          </p:cNvPr>
          <p:cNvSpPr>
            <a:spLocks noGrp="1"/>
          </p:cNvSpPr>
          <p:nvPr>
            <p:ph type="sldNum" sz="quarter" idx="11"/>
          </p:nvPr>
        </p:nvSpPr>
        <p:spPr/>
        <p:txBody>
          <a:bodyPr/>
          <a:lstStyle/>
          <a:p>
            <a:r>
              <a:rPr lang="en-US" dirty="0"/>
              <a:t>Page </a:t>
            </a:r>
            <a:fld id="{15EBE321-CBB1-4E91-BD14-37C8D44326FB}" type="slidenum">
              <a:rPr lang="en-US" smtClean="0"/>
              <a:pPr/>
              <a:t>15</a:t>
            </a:fld>
            <a:endParaRPr lang="en-US" dirty="0"/>
          </a:p>
        </p:txBody>
      </p:sp>
      <p:sp>
        <p:nvSpPr>
          <p:cNvPr id="13" name="Text Box 3"/>
          <p:cNvSpPr txBox="1">
            <a:spLocks noChangeArrowheads="1"/>
          </p:cNvSpPr>
          <p:nvPr>
            <p:custDataLst>
              <p:tags r:id="rId1"/>
            </p:custDataLst>
          </p:nvPr>
        </p:nvSpPr>
        <p:spPr bwMode="auto">
          <a:xfrm>
            <a:off x="6316458" y="1307512"/>
            <a:ext cx="3957939" cy="2303850"/>
          </a:xfrm>
          <a:prstGeom prst="rect">
            <a:avLst/>
          </a:prstGeom>
          <a:solidFill>
            <a:schemeClr val="accent2"/>
          </a:solidFill>
          <a:ln w="12700">
            <a:noFill/>
          </a:ln>
          <a:effectLst/>
        </p:spPr>
        <p:txBody>
          <a:bodyPr lIns="863550" tIns="143925" rIns="215888" bIns="143925">
            <a:normAutofit lnSpcReduction="10000"/>
          </a:bodyPr>
          <a:lstStyle>
            <a:lvl1pPr marL="190500" indent="-190500"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indent="0" algn="r">
              <a:lnSpc>
                <a:spcPct val="90000"/>
              </a:lnSpc>
              <a:buClr>
                <a:srgbClr val="879BAA"/>
              </a:buClr>
              <a:buSzPct val="120000"/>
            </a:pPr>
            <a:r>
              <a:rPr lang="en-US" sz="1799" b="1" dirty="0">
                <a:solidFill>
                  <a:schemeClr val="bg2"/>
                </a:solidFill>
                <a:latin typeface="+mn-lt"/>
              </a:rPr>
              <a:t>Flexibility</a:t>
            </a:r>
          </a:p>
          <a:p>
            <a:pPr marL="0" indent="0" algn="r">
              <a:lnSpc>
                <a:spcPct val="90000"/>
              </a:lnSpc>
              <a:buClr>
                <a:srgbClr val="879BAA"/>
              </a:buClr>
              <a:buSzPct val="120000"/>
            </a:pPr>
            <a:endParaRPr lang="en-US" sz="1799" b="1" dirty="0">
              <a:solidFill>
                <a:schemeClr val="bg2"/>
              </a:solidFill>
              <a:latin typeface="+mn-lt"/>
            </a:endParaRPr>
          </a:p>
          <a:p>
            <a:pPr marL="0" indent="0" algn="r">
              <a:lnSpc>
                <a:spcPct val="90000"/>
              </a:lnSpc>
              <a:buClr>
                <a:srgbClr val="879BAA"/>
              </a:buClr>
              <a:buSzPct val="120000"/>
            </a:pPr>
            <a:endParaRPr lang="en-US" sz="1799" b="1" dirty="0">
              <a:solidFill>
                <a:schemeClr val="bg2"/>
              </a:solidFill>
              <a:latin typeface="+mn-lt"/>
            </a:endParaRPr>
          </a:p>
          <a:p>
            <a:pPr marL="0" indent="0" algn="r">
              <a:lnSpc>
                <a:spcPct val="90000"/>
              </a:lnSpc>
              <a:buClr>
                <a:srgbClr val="879BAA"/>
              </a:buClr>
              <a:buSzPct val="120000"/>
            </a:pPr>
            <a:endParaRPr lang="en-US" sz="1799" b="1" dirty="0">
              <a:solidFill>
                <a:schemeClr val="bg2"/>
              </a:solidFill>
              <a:latin typeface="+mn-lt"/>
            </a:endParaRPr>
          </a:p>
          <a:p>
            <a:pPr marL="179910" indent="-179910" algn="r">
              <a:lnSpc>
                <a:spcPct val="90000"/>
              </a:lnSpc>
              <a:spcBef>
                <a:spcPts val="600"/>
              </a:spcBef>
              <a:buSzPct val="100000"/>
              <a:buFont typeface="Arial" panose="020B0604020202020204" pitchFamily="34" charset="0"/>
              <a:buChar char="•"/>
            </a:pPr>
            <a:r>
              <a:rPr lang="en-US" sz="1600" dirty="0">
                <a:solidFill>
                  <a:schemeClr val="bg2"/>
                </a:solidFill>
                <a:latin typeface="+mn-lt"/>
              </a:rPr>
              <a:t>Planning &amp; Scheduling Effectiveness</a:t>
            </a:r>
          </a:p>
          <a:p>
            <a:pPr marL="179910" indent="-179910" algn="r">
              <a:lnSpc>
                <a:spcPct val="90000"/>
              </a:lnSpc>
              <a:spcBef>
                <a:spcPts val="600"/>
              </a:spcBef>
              <a:buSzPct val="100000"/>
              <a:buFont typeface="Arial" panose="020B0604020202020204" pitchFamily="34" charset="0"/>
              <a:buChar char="•"/>
            </a:pPr>
            <a:r>
              <a:rPr lang="en-US" sz="1600" dirty="0">
                <a:solidFill>
                  <a:schemeClr val="bg2"/>
                </a:solidFill>
                <a:latin typeface="+mn-lt"/>
              </a:rPr>
              <a:t>Production Flexibility</a:t>
            </a:r>
          </a:p>
          <a:p>
            <a:pPr marL="179910" indent="-179910" algn="r">
              <a:lnSpc>
                <a:spcPct val="90000"/>
              </a:lnSpc>
              <a:spcBef>
                <a:spcPts val="600"/>
              </a:spcBef>
              <a:buSzPct val="100000"/>
              <a:buFont typeface="Arial" panose="020B0604020202020204" pitchFamily="34" charset="0"/>
              <a:buChar char="•"/>
            </a:pPr>
            <a:r>
              <a:rPr lang="en-US" sz="1600" dirty="0">
                <a:solidFill>
                  <a:schemeClr val="bg2"/>
                </a:solidFill>
                <a:latin typeface="+mn-lt"/>
              </a:rPr>
              <a:t>Workforce Flexibility</a:t>
            </a:r>
            <a:endParaRPr lang="en-US" sz="1799" dirty="0">
              <a:solidFill>
                <a:schemeClr val="bg2"/>
              </a:solidFill>
              <a:latin typeface="+mn-lt"/>
            </a:endParaRPr>
          </a:p>
        </p:txBody>
      </p:sp>
      <p:sp>
        <p:nvSpPr>
          <p:cNvPr id="14" name="Text Box 3"/>
          <p:cNvSpPr txBox="1">
            <a:spLocks noChangeArrowheads="1"/>
          </p:cNvSpPr>
          <p:nvPr>
            <p:custDataLst>
              <p:tags r:id="rId2"/>
            </p:custDataLst>
          </p:nvPr>
        </p:nvSpPr>
        <p:spPr bwMode="auto">
          <a:xfrm>
            <a:off x="6316458" y="3754237"/>
            <a:ext cx="3957939" cy="2303850"/>
          </a:xfrm>
          <a:prstGeom prst="rect">
            <a:avLst/>
          </a:prstGeom>
          <a:solidFill>
            <a:srgbClr val="00AF8E"/>
          </a:solidFill>
          <a:ln w="12700">
            <a:noFill/>
          </a:ln>
          <a:effectLst/>
        </p:spPr>
        <p:txBody>
          <a:bodyPr lIns="863550" tIns="143925" rIns="215888" bIns="143925" anchor="b" anchorCtr="0">
            <a:normAutofit/>
          </a:bodyPr>
          <a:lstStyle>
            <a:lvl1pPr marL="190500" indent="-190500"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indent="0" algn="r">
              <a:lnSpc>
                <a:spcPct val="90000"/>
              </a:lnSpc>
              <a:buClr>
                <a:srgbClr val="879BAA"/>
              </a:buClr>
              <a:buSzPct val="120000"/>
            </a:pPr>
            <a:r>
              <a:rPr lang="en-US" sz="1799" b="1" dirty="0">
                <a:latin typeface="+mn-lt"/>
              </a:rPr>
              <a:t>Quality</a:t>
            </a:r>
          </a:p>
          <a:p>
            <a:pPr marL="0" indent="0" algn="r">
              <a:lnSpc>
                <a:spcPct val="90000"/>
              </a:lnSpc>
              <a:buClr>
                <a:srgbClr val="879BAA"/>
              </a:buClr>
              <a:buSzPct val="120000"/>
            </a:pPr>
            <a:endParaRPr lang="en-US" sz="1799" b="1" dirty="0">
              <a:latin typeface="+mn-lt"/>
            </a:endParaRPr>
          </a:p>
          <a:p>
            <a:pPr marL="0" indent="0" algn="r">
              <a:lnSpc>
                <a:spcPct val="90000"/>
              </a:lnSpc>
              <a:buClr>
                <a:srgbClr val="879BAA"/>
              </a:buClr>
              <a:buSzPct val="120000"/>
            </a:pPr>
            <a:endParaRPr lang="en-US" sz="1799" b="1" dirty="0">
              <a:latin typeface="+mn-lt"/>
            </a:endParaRPr>
          </a:p>
          <a:p>
            <a:pPr marL="179910" indent="-179910" algn="r">
              <a:lnSpc>
                <a:spcPct val="90000"/>
              </a:lnSpc>
              <a:spcBef>
                <a:spcPts val="600"/>
              </a:spcBef>
              <a:buSzPct val="100000"/>
              <a:buFont typeface="Arial" panose="020B0604020202020204" pitchFamily="34" charset="0"/>
              <a:buChar char="•"/>
            </a:pPr>
            <a:r>
              <a:rPr lang="en-US" sz="1600" dirty="0">
                <a:latin typeface="+mn-lt"/>
              </a:rPr>
              <a:t>Product Quality</a:t>
            </a:r>
          </a:p>
          <a:p>
            <a:pPr marL="179910" indent="-179910" algn="r">
              <a:lnSpc>
                <a:spcPct val="90000"/>
              </a:lnSpc>
              <a:spcBef>
                <a:spcPts val="600"/>
              </a:spcBef>
              <a:buSzPct val="100000"/>
              <a:buFont typeface="Arial" panose="020B0604020202020204" pitchFamily="34" charset="0"/>
              <a:buChar char="•"/>
            </a:pPr>
            <a:r>
              <a:rPr lang="en-US" sz="1600" dirty="0">
                <a:latin typeface="+mn-lt"/>
              </a:rPr>
              <a:t>Process Quality</a:t>
            </a:r>
          </a:p>
          <a:p>
            <a:pPr marL="179910" indent="-179910" algn="r">
              <a:lnSpc>
                <a:spcPct val="90000"/>
              </a:lnSpc>
              <a:spcBef>
                <a:spcPts val="600"/>
              </a:spcBef>
              <a:buSzPct val="100000"/>
              <a:buFont typeface="Arial" panose="020B0604020202020204" pitchFamily="34" charset="0"/>
              <a:buChar char="•"/>
            </a:pPr>
            <a:r>
              <a:rPr lang="en-US" sz="1600" dirty="0">
                <a:latin typeface="+mn-lt"/>
              </a:rPr>
              <a:t>Safety (EHS)</a:t>
            </a:r>
          </a:p>
          <a:p>
            <a:pPr marL="179910" indent="-179910" algn="r">
              <a:lnSpc>
                <a:spcPct val="90000"/>
              </a:lnSpc>
              <a:spcBef>
                <a:spcPts val="600"/>
              </a:spcBef>
              <a:buSzPct val="100000"/>
              <a:buFont typeface="Arial" panose="020B0604020202020204" pitchFamily="34" charset="0"/>
              <a:buChar char="•"/>
            </a:pPr>
            <a:r>
              <a:rPr lang="en-US" sz="1600" dirty="0">
                <a:latin typeface="+mn-lt"/>
              </a:rPr>
              <a:t>(Cyber) Security</a:t>
            </a:r>
            <a:endParaRPr lang="en-US" sz="1799" dirty="0">
              <a:latin typeface="+mn-lt"/>
            </a:endParaRPr>
          </a:p>
        </p:txBody>
      </p:sp>
      <p:sp>
        <p:nvSpPr>
          <p:cNvPr id="15" name="Text Box 3"/>
          <p:cNvSpPr txBox="1">
            <a:spLocks noChangeArrowheads="1"/>
          </p:cNvSpPr>
          <p:nvPr>
            <p:custDataLst>
              <p:tags r:id="rId3"/>
            </p:custDataLst>
          </p:nvPr>
        </p:nvSpPr>
        <p:spPr bwMode="auto">
          <a:xfrm>
            <a:off x="2214672" y="3754237"/>
            <a:ext cx="3957939" cy="2303850"/>
          </a:xfrm>
          <a:prstGeom prst="rect">
            <a:avLst/>
          </a:prstGeom>
          <a:solidFill>
            <a:srgbClr val="00FFB9"/>
          </a:solidFill>
          <a:ln w="12700">
            <a:noFill/>
          </a:ln>
          <a:effectLst/>
        </p:spPr>
        <p:txBody>
          <a:bodyPr lIns="215888" tIns="143925" rIns="863550" bIns="143925" anchor="b" anchorCtr="0">
            <a:normAutofit/>
          </a:bodyPr>
          <a:lstStyle>
            <a:lvl1pPr marL="190500" indent="-190500"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indent="0">
              <a:lnSpc>
                <a:spcPct val="90000"/>
              </a:lnSpc>
              <a:buClr>
                <a:srgbClr val="879BAA"/>
              </a:buClr>
              <a:buSzPct val="120000"/>
            </a:pPr>
            <a:r>
              <a:rPr lang="en-US" sz="1799" b="1" dirty="0">
                <a:solidFill>
                  <a:schemeClr val="bg2"/>
                </a:solidFill>
              </a:rPr>
              <a:t>Speed</a:t>
            </a:r>
          </a:p>
          <a:p>
            <a:pPr marL="0" indent="0">
              <a:lnSpc>
                <a:spcPct val="90000"/>
              </a:lnSpc>
              <a:buClr>
                <a:srgbClr val="879BAA"/>
              </a:buClr>
              <a:buSzPct val="120000"/>
            </a:pPr>
            <a:endParaRPr lang="en-US" sz="1799" b="1" dirty="0">
              <a:solidFill>
                <a:schemeClr val="bg2"/>
              </a:solidFill>
            </a:endParaRPr>
          </a:p>
          <a:p>
            <a:pPr marL="0" indent="0">
              <a:lnSpc>
                <a:spcPct val="90000"/>
              </a:lnSpc>
              <a:buClr>
                <a:srgbClr val="879BAA"/>
              </a:buClr>
              <a:buSzPct val="120000"/>
            </a:pPr>
            <a:endParaRPr lang="en-US" sz="1799" b="1" dirty="0">
              <a:solidFill>
                <a:schemeClr val="bg2"/>
              </a:solidFill>
            </a:endParaRPr>
          </a:p>
          <a:p>
            <a:pPr marL="0" indent="0">
              <a:lnSpc>
                <a:spcPct val="90000"/>
              </a:lnSpc>
              <a:buClr>
                <a:srgbClr val="879BAA"/>
              </a:buClr>
              <a:buSzPct val="120000"/>
            </a:pPr>
            <a:endParaRPr lang="en-US" sz="1799" b="1" dirty="0">
              <a:solidFill>
                <a:schemeClr val="bg2"/>
              </a:solidFill>
            </a:endParaRPr>
          </a:p>
          <a:p>
            <a:pPr marL="0" indent="0">
              <a:lnSpc>
                <a:spcPct val="90000"/>
              </a:lnSpc>
              <a:buClr>
                <a:srgbClr val="879BAA"/>
              </a:buClr>
              <a:buSzPct val="120000"/>
            </a:pPr>
            <a:endParaRPr lang="en-US" sz="1799" b="1" dirty="0">
              <a:solidFill>
                <a:schemeClr val="bg2"/>
              </a:solidFill>
            </a:endParaRPr>
          </a:p>
          <a:p>
            <a:pPr marL="179910" indent="-179910">
              <a:lnSpc>
                <a:spcPct val="90000"/>
              </a:lnSpc>
              <a:spcBef>
                <a:spcPts val="600"/>
              </a:spcBef>
              <a:buSzPct val="100000"/>
              <a:buFont typeface="Arial" panose="020B0604020202020204" pitchFamily="34" charset="0"/>
              <a:buChar char="•"/>
            </a:pPr>
            <a:r>
              <a:rPr lang="en-US" sz="1600" dirty="0">
                <a:solidFill>
                  <a:schemeClr val="bg2"/>
                </a:solidFill>
              </a:rPr>
              <a:t>Time to Market</a:t>
            </a:r>
          </a:p>
          <a:p>
            <a:pPr marL="179910" indent="-179910">
              <a:lnSpc>
                <a:spcPct val="90000"/>
              </a:lnSpc>
              <a:spcBef>
                <a:spcPts val="600"/>
              </a:spcBef>
              <a:buSzPct val="100000"/>
              <a:buFont typeface="Arial" panose="020B0604020202020204" pitchFamily="34" charset="0"/>
              <a:buChar char="•"/>
            </a:pPr>
            <a:r>
              <a:rPr lang="en-US" sz="1600" dirty="0">
                <a:solidFill>
                  <a:schemeClr val="bg2"/>
                </a:solidFill>
              </a:rPr>
              <a:t>Time to Delivery</a:t>
            </a:r>
            <a:endParaRPr lang="en-US" sz="1799" dirty="0">
              <a:solidFill>
                <a:schemeClr val="bg2"/>
              </a:solidFill>
            </a:endParaRPr>
          </a:p>
        </p:txBody>
      </p:sp>
      <p:sp>
        <p:nvSpPr>
          <p:cNvPr id="17" name="Text Box 3"/>
          <p:cNvSpPr txBox="1">
            <a:spLocks noChangeArrowheads="1"/>
          </p:cNvSpPr>
          <p:nvPr>
            <p:custDataLst>
              <p:tags r:id="rId4"/>
            </p:custDataLst>
          </p:nvPr>
        </p:nvSpPr>
        <p:spPr bwMode="auto">
          <a:xfrm>
            <a:off x="2214672" y="1307512"/>
            <a:ext cx="3957939" cy="2303850"/>
          </a:xfrm>
          <a:prstGeom prst="rect">
            <a:avLst/>
          </a:prstGeom>
          <a:solidFill>
            <a:srgbClr val="00646E"/>
          </a:solidFill>
          <a:ln w="12700">
            <a:noFill/>
          </a:ln>
          <a:effectLst/>
        </p:spPr>
        <p:txBody>
          <a:bodyPr lIns="215888" tIns="143925" rIns="863550" bIns="143925">
            <a:normAutofit/>
          </a:bodyPr>
          <a:lstStyle>
            <a:lvl1pPr marL="190500" indent="-190500" defTabSz="762000" eaLnBrk="0" hangingPunct="0">
              <a:defRPr sz="2000">
                <a:solidFill>
                  <a:schemeClr val="tx1"/>
                </a:solidFill>
                <a:latin typeface="Arial" charset="0"/>
              </a:defRPr>
            </a:lvl1pPr>
            <a:lvl2pPr marL="742950" indent="-285750" defTabSz="762000" eaLnBrk="0" hangingPunct="0">
              <a:defRPr sz="2000">
                <a:solidFill>
                  <a:schemeClr val="tx1"/>
                </a:solidFill>
                <a:latin typeface="Arial" charset="0"/>
              </a:defRPr>
            </a:lvl2pPr>
            <a:lvl3pPr marL="1143000" indent="-228600" defTabSz="762000" eaLnBrk="0" hangingPunct="0">
              <a:defRPr sz="2000">
                <a:solidFill>
                  <a:schemeClr val="tx1"/>
                </a:solidFill>
                <a:latin typeface="Arial" charset="0"/>
              </a:defRPr>
            </a:lvl3pPr>
            <a:lvl4pPr marL="1600200" indent="-228600" defTabSz="762000" eaLnBrk="0" hangingPunct="0">
              <a:defRPr sz="2000">
                <a:solidFill>
                  <a:schemeClr val="tx1"/>
                </a:solidFill>
                <a:latin typeface="Arial" charset="0"/>
              </a:defRPr>
            </a:lvl4pPr>
            <a:lvl5pPr marL="2057400" indent="-228600" defTabSz="762000" eaLnBrk="0" hangingPunct="0">
              <a:defRPr sz="2000">
                <a:solidFill>
                  <a:schemeClr val="tx1"/>
                </a:solidFill>
                <a:latin typeface="Arial" charset="0"/>
              </a:defRPr>
            </a:lvl5pPr>
            <a:lvl6pPr marL="25146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6pPr>
            <a:lvl7pPr marL="29718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7pPr>
            <a:lvl8pPr marL="34290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8pPr>
            <a:lvl9pPr marL="3886200" indent="-228600" algn="ctr" defTabSz="762000" eaLnBrk="0" fontAlgn="base" hangingPunct="0">
              <a:spcBef>
                <a:spcPct val="50000"/>
              </a:spcBef>
              <a:spcAft>
                <a:spcPct val="0"/>
              </a:spcAft>
              <a:buClr>
                <a:schemeClr val="tx2"/>
              </a:buClr>
              <a:buFont typeface="Wingdings" pitchFamily="2" charset="2"/>
              <a:buChar char="§"/>
              <a:defRPr sz="2000">
                <a:solidFill>
                  <a:schemeClr val="tx1"/>
                </a:solidFill>
                <a:latin typeface="Arial" charset="0"/>
              </a:defRPr>
            </a:lvl9pPr>
          </a:lstStyle>
          <a:p>
            <a:pPr marL="0" indent="0">
              <a:lnSpc>
                <a:spcPct val="90000"/>
              </a:lnSpc>
              <a:buClr>
                <a:srgbClr val="879BAA"/>
              </a:buClr>
              <a:buSzPct val="120000"/>
            </a:pPr>
            <a:r>
              <a:rPr lang="en-US" sz="1799" b="1" dirty="0">
                <a:solidFill>
                  <a:srgbClr val="FFFFFF"/>
                </a:solidFill>
                <a:latin typeface="+mn-lt"/>
              </a:rPr>
              <a:t>Productivity</a:t>
            </a:r>
          </a:p>
          <a:p>
            <a:pPr marL="179910" indent="-179910">
              <a:lnSpc>
                <a:spcPct val="90000"/>
              </a:lnSpc>
              <a:spcBef>
                <a:spcPts val="600"/>
              </a:spcBef>
              <a:buSzPct val="100000"/>
              <a:buFont typeface="Arial" panose="020B0604020202020204" pitchFamily="34" charset="0"/>
              <a:buChar char="•"/>
            </a:pPr>
            <a:r>
              <a:rPr lang="en-US" sz="1600" dirty="0">
                <a:solidFill>
                  <a:srgbClr val="FFFFFF"/>
                </a:solidFill>
                <a:latin typeface="+mn-lt"/>
              </a:rPr>
              <a:t>Asset &amp; Equipment Efficiency (OEE)</a:t>
            </a:r>
          </a:p>
          <a:p>
            <a:pPr marL="179910" indent="-179910">
              <a:lnSpc>
                <a:spcPct val="90000"/>
              </a:lnSpc>
              <a:spcBef>
                <a:spcPts val="600"/>
              </a:spcBef>
              <a:buSzPct val="100000"/>
              <a:buFont typeface="Arial" panose="020B0604020202020204" pitchFamily="34" charset="0"/>
              <a:buChar char="•"/>
            </a:pPr>
            <a:r>
              <a:rPr lang="en-US" sz="1600" dirty="0">
                <a:solidFill>
                  <a:srgbClr val="FFFFFF"/>
                </a:solidFill>
                <a:latin typeface="+mn-lt"/>
              </a:rPr>
              <a:t>Inventory Efficiency</a:t>
            </a:r>
          </a:p>
          <a:p>
            <a:pPr marL="179910" indent="-179910">
              <a:lnSpc>
                <a:spcPct val="90000"/>
              </a:lnSpc>
              <a:spcBef>
                <a:spcPts val="600"/>
              </a:spcBef>
              <a:buSzPct val="100000"/>
              <a:buFont typeface="Arial" panose="020B0604020202020204" pitchFamily="34" charset="0"/>
              <a:buChar char="•"/>
            </a:pPr>
            <a:r>
              <a:rPr lang="en-US" sz="1600" dirty="0">
                <a:solidFill>
                  <a:srgbClr val="FFFFFF"/>
                </a:solidFill>
                <a:latin typeface="+mn-lt"/>
              </a:rPr>
              <a:t>Materials Efficiency</a:t>
            </a:r>
          </a:p>
          <a:p>
            <a:pPr marL="179910" indent="-179910">
              <a:lnSpc>
                <a:spcPct val="90000"/>
              </a:lnSpc>
              <a:spcBef>
                <a:spcPts val="600"/>
              </a:spcBef>
              <a:buSzPct val="100000"/>
              <a:buFont typeface="Arial" panose="020B0604020202020204" pitchFamily="34" charset="0"/>
              <a:buChar char="•"/>
            </a:pPr>
            <a:r>
              <a:rPr lang="en-US" sz="1600" dirty="0">
                <a:solidFill>
                  <a:srgbClr val="FFFFFF"/>
                </a:solidFill>
                <a:latin typeface="+mn-lt"/>
              </a:rPr>
              <a:t>Utilities Efficiency</a:t>
            </a:r>
          </a:p>
          <a:p>
            <a:pPr marL="179910" indent="-179910">
              <a:lnSpc>
                <a:spcPct val="90000"/>
              </a:lnSpc>
              <a:spcBef>
                <a:spcPts val="600"/>
              </a:spcBef>
              <a:buSzPct val="100000"/>
              <a:buFont typeface="Arial" panose="020B0604020202020204" pitchFamily="34" charset="0"/>
              <a:buChar char="•"/>
            </a:pPr>
            <a:r>
              <a:rPr lang="en-US" sz="1600" dirty="0">
                <a:solidFill>
                  <a:srgbClr val="FFFFFF"/>
                </a:solidFill>
                <a:latin typeface="+mn-lt"/>
              </a:rPr>
              <a:t>Workforce Efficiency</a:t>
            </a:r>
          </a:p>
        </p:txBody>
      </p:sp>
      <p:sp>
        <p:nvSpPr>
          <p:cNvPr id="9" name="Flowchart: Or 8"/>
          <p:cNvSpPr>
            <a:spLocks noChangeAspect="1"/>
          </p:cNvSpPr>
          <p:nvPr/>
        </p:nvSpPr>
        <p:spPr bwMode="auto">
          <a:xfrm>
            <a:off x="4913043" y="2351493"/>
            <a:ext cx="2662983" cy="2662613"/>
          </a:xfrm>
          <a:prstGeom prst="flowChartOr">
            <a:avLst/>
          </a:prstGeom>
          <a:solidFill>
            <a:schemeClr val="bg2"/>
          </a:solidFill>
          <a:ln>
            <a:noFill/>
          </a:ln>
          <a:effectLst/>
        </p:spPr>
        <p:txBody>
          <a:bodyPr wrap="square" lIns="143925" tIns="71963" rIns="143925" bIns="71963" numCol="1" spcCol="72000" rtlCol="0" anchor="ctr">
            <a:noAutofit/>
          </a:bodyPr>
          <a:lstStyle/>
          <a:p>
            <a:pPr algn="ctr">
              <a:lnSpc>
                <a:spcPct val="110000"/>
              </a:lnSpc>
              <a:spcBef>
                <a:spcPct val="0"/>
              </a:spcBef>
              <a:buFont typeface="Wingdings" charset="0"/>
              <a:buNone/>
            </a:pPr>
            <a:endParaRPr lang="en-US" sz="1999" b="1" dirty="0">
              <a:solidFill>
                <a:srgbClr val="3C464B"/>
              </a:solidFill>
              <a:ea typeface="Arial Unicode MS" panose="020B0604020202020204" pitchFamily="34" charset="-128"/>
              <a:cs typeface="Arial Unicode MS" panose="020B0604020202020204" pitchFamily="34" charset="-128"/>
            </a:endParaRPr>
          </a:p>
        </p:txBody>
      </p:sp>
      <p:sp>
        <p:nvSpPr>
          <p:cNvPr id="12" name="Flowchart: Or 11"/>
          <p:cNvSpPr>
            <a:spLocks noChangeAspect="1"/>
          </p:cNvSpPr>
          <p:nvPr/>
        </p:nvSpPr>
        <p:spPr bwMode="auto">
          <a:xfrm>
            <a:off x="5056988" y="2495418"/>
            <a:ext cx="2375093" cy="2374763"/>
          </a:xfrm>
          <a:prstGeom prst="flowChartOr">
            <a:avLst/>
          </a:prstGeom>
          <a:solidFill>
            <a:schemeClr val="bg2"/>
          </a:solidFill>
          <a:ln>
            <a:noFill/>
          </a:ln>
          <a:effectLst/>
        </p:spPr>
        <p:txBody>
          <a:bodyPr wrap="square" lIns="143925" tIns="71963" rIns="143925" bIns="71963" numCol="1" spcCol="72000" rtlCol="0" anchor="ctr">
            <a:noAutofit/>
          </a:bodyPr>
          <a:lstStyle/>
          <a:p>
            <a:pPr algn="ctr">
              <a:lnSpc>
                <a:spcPct val="90000"/>
              </a:lnSpc>
              <a:spcBef>
                <a:spcPct val="0"/>
              </a:spcBef>
              <a:buFont typeface="Wingdings" charset="0"/>
              <a:buNone/>
            </a:pPr>
            <a:r>
              <a:rPr lang="en-US" sz="3198" b="1" dirty="0">
                <a:solidFill>
                  <a:schemeClr val="tx2"/>
                </a:solidFill>
                <a:ea typeface="Arial Unicode MS" panose="020B0604020202020204" pitchFamily="34" charset="-128"/>
                <a:cs typeface="Arial Unicode MS" panose="020B0604020202020204" pitchFamily="34" charset="-128"/>
              </a:rPr>
              <a:t>KPIs</a:t>
            </a:r>
          </a:p>
          <a:p>
            <a:pPr algn="ctr">
              <a:lnSpc>
                <a:spcPct val="90000"/>
              </a:lnSpc>
              <a:spcBef>
                <a:spcPct val="0"/>
              </a:spcBef>
              <a:buFont typeface="Wingdings" charset="0"/>
              <a:buNone/>
            </a:pPr>
            <a:r>
              <a:rPr lang="en-US" sz="1200" b="1" dirty="0">
                <a:solidFill>
                  <a:schemeClr val="tx2"/>
                </a:solidFill>
                <a:ea typeface="Arial Unicode MS" panose="020B0604020202020204" pitchFamily="34" charset="-128"/>
                <a:cs typeface="Arial Unicode MS" panose="020B0604020202020204" pitchFamily="34" charset="-128"/>
              </a:rPr>
              <a:t>In manufacturing</a:t>
            </a:r>
          </a:p>
        </p:txBody>
      </p:sp>
      <p:sp>
        <p:nvSpPr>
          <p:cNvPr id="19" name="Footer Placeholder 1">
            <a:extLst>
              <a:ext uri="{FF2B5EF4-FFF2-40B4-BE49-F238E27FC236}">
                <a16:creationId xmlns:a16="http://schemas.microsoft.com/office/drawing/2014/main" id="{CE10B5CA-0CF8-4BB4-A687-76D50EFD8AB8}"/>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432844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kt 55" hidden="1"/>
          <p:cNvGraphicFramePr>
            <a:graphicFrameLocks noChangeAspect="1"/>
          </p:cNvGraphicFramePr>
          <p:nvPr>
            <p:custDataLst>
              <p:tags r:id="rId1"/>
            </p:custDataLst>
          </p:nvPr>
        </p:nvGraphicFramePr>
        <p:xfrm>
          <a:off x="4761" y="5156"/>
          <a:ext cx="1585" cy="1585"/>
        </p:xfrm>
        <a:graphic>
          <a:graphicData uri="http://schemas.openxmlformats.org/presentationml/2006/ole">
            <mc:AlternateContent xmlns:mc="http://schemas.openxmlformats.org/markup-compatibility/2006">
              <mc:Choice xmlns:v="urn:schemas-microsoft-com:vml" Requires="v">
                <p:oleObj name="think-cell Folie" r:id="rId4" imgW="360" imgH="360" progId="">
                  <p:embed/>
                </p:oleObj>
              </mc:Choice>
              <mc:Fallback>
                <p:oleObj name="think-cell Folie" r:id="rId4" imgW="360" imgH="360" progId="">
                  <p:embed/>
                  <p:pic>
                    <p:nvPicPr>
                      <p:cNvPr id="56" name="Objekt 5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1" y="5156"/>
                        <a:ext cx="1585" cy="1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a:extLst>
              <a:ext uri="{FF2B5EF4-FFF2-40B4-BE49-F238E27FC236}">
                <a16:creationId xmlns:a16="http://schemas.microsoft.com/office/drawing/2014/main" id="{5D4ACFD3-5D97-40F5-A627-D5A6A9653B81}"/>
              </a:ext>
            </a:extLst>
          </p:cNvPr>
          <p:cNvSpPr>
            <a:spLocks noGrp="1"/>
          </p:cNvSpPr>
          <p:nvPr>
            <p:ph type="sldNum" sz="quarter" idx="11"/>
          </p:nvPr>
        </p:nvSpPr>
        <p:spPr/>
        <p:txBody>
          <a:bodyPr/>
          <a:lstStyle/>
          <a:p>
            <a:r>
              <a:rPr lang="en-US" dirty="0">
                <a:solidFill>
                  <a:prstClr val="white"/>
                </a:solidFill>
                <a:latin typeface="Arial"/>
                <a:ea typeface="+mn-ea"/>
              </a:rPr>
              <a:t>Page </a:t>
            </a:r>
            <a:fld id="{15EBE321-CBB1-4E91-BD14-37C8D44326FB}" type="slidenum">
              <a:rPr lang="en-US">
                <a:solidFill>
                  <a:prstClr val="white"/>
                </a:solidFill>
                <a:latin typeface="Arial"/>
                <a:ea typeface="+mn-ea"/>
              </a:rPr>
              <a:pPr/>
              <a:t>16</a:t>
            </a:fld>
            <a:endParaRPr lang="en-US" dirty="0">
              <a:solidFill>
                <a:prstClr val="white"/>
              </a:solidFill>
              <a:latin typeface="Arial"/>
              <a:ea typeface="+mn-ea"/>
            </a:endParaRPr>
          </a:p>
        </p:txBody>
      </p:sp>
      <p:sp>
        <p:nvSpPr>
          <p:cNvPr id="4" name="Title 3">
            <a:extLst>
              <a:ext uri="{FF2B5EF4-FFF2-40B4-BE49-F238E27FC236}">
                <a16:creationId xmlns:a16="http://schemas.microsoft.com/office/drawing/2014/main" id="{8FE4A42E-6526-4EAE-A10F-401C56FECD53}"/>
              </a:ext>
            </a:extLst>
          </p:cNvPr>
          <p:cNvSpPr>
            <a:spLocks noGrp="1"/>
          </p:cNvSpPr>
          <p:nvPr>
            <p:ph type="title"/>
          </p:nvPr>
        </p:nvSpPr>
        <p:spPr/>
        <p:txBody>
          <a:bodyPr/>
          <a:lstStyle/>
          <a:p>
            <a:r>
              <a:rPr lang="en-US" sz="2000" kern="0" dirty="0">
                <a:latin typeface="Arial"/>
                <a:cs typeface="Arial" pitchFamily="34" charset="0"/>
              </a:rPr>
              <a:t>Digitalization is a journey, which requires a sequence order of steps from planning over execution to optimization</a:t>
            </a:r>
            <a:endParaRPr lang="en-US" dirty="0"/>
          </a:p>
        </p:txBody>
      </p:sp>
      <p:sp>
        <p:nvSpPr>
          <p:cNvPr id="171" name="Arrow: Chevron 170">
            <a:extLst>
              <a:ext uri="{FF2B5EF4-FFF2-40B4-BE49-F238E27FC236}">
                <a16:creationId xmlns:a16="http://schemas.microsoft.com/office/drawing/2014/main" id="{E8ED721B-1480-4C06-AF5D-6447479C2741}"/>
              </a:ext>
            </a:extLst>
          </p:cNvPr>
          <p:cNvSpPr/>
          <p:nvPr/>
        </p:nvSpPr>
        <p:spPr bwMode="auto">
          <a:xfrm>
            <a:off x="3419837"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2" name="Arrow: Chevron 171">
            <a:extLst>
              <a:ext uri="{FF2B5EF4-FFF2-40B4-BE49-F238E27FC236}">
                <a16:creationId xmlns:a16="http://schemas.microsoft.com/office/drawing/2014/main" id="{B7400CAA-6F89-45A5-A632-6C9534C54C0A}"/>
              </a:ext>
            </a:extLst>
          </p:cNvPr>
          <p:cNvSpPr/>
          <p:nvPr/>
        </p:nvSpPr>
        <p:spPr bwMode="auto">
          <a:xfrm>
            <a:off x="6086372"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3" name="Arrow: Chevron 172">
            <a:extLst>
              <a:ext uri="{FF2B5EF4-FFF2-40B4-BE49-F238E27FC236}">
                <a16:creationId xmlns:a16="http://schemas.microsoft.com/office/drawing/2014/main" id="{57BAAD5E-8C12-4F7D-9E51-15AAEAE80F68}"/>
              </a:ext>
            </a:extLst>
          </p:cNvPr>
          <p:cNvSpPr/>
          <p:nvPr/>
        </p:nvSpPr>
        <p:spPr bwMode="auto">
          <a:xfrm>
            <a:off x="7419639"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4" name="Arrow: Chevron 173">
            <a:extLst>
              <a:ext uri="{FF2B5EF4-FFF2-40B4-BE49-F238E27FC236}">
                <a16:creationId xmlns:a16="http://schemas.microsoft.com/office/drawing/2014/main" id="{B6BF9888-51F0-4734-9330-50C4D64EF51F}"/>
              </a:ext>
            </a:extLst>
          </p:cNvPr>
          <p:cNvSpPr/>
          <p:nvPr/>
        </p:nvSpPr>
        <p:spPr bwMode="auto">
          <a:xfrm>
            <a:off x="8749141"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5" name="Arrow: Chevron 174">
            <a:extLst>
              <a:ext uri="{FF2B5EF4-FFF2-40B4-BE49-F238E27FC236}">
                <a16:creationId xmlns:a16="http://schemas.microsoft.com/office/drawing/2014/main" id="{F8370094-A21C-495B-ABFB-AB75B732FB70}"/>
              </a:ext>
            </a:extLst>
          </p:cNvPr>
          <p:cNvSpPr/>
          <p:nvPr/>
        </p:nvSpPr>
        <p:spPr bwMode="auto">
          <a:xfrm>
            <a:off x="10066728"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6" name="Arrow: Chevron 175">
            <a:extLst>
              <a:ext uri="{FF2B5EF4-FFF2-40B4-BE49-F238E27FC236}">
                <a16:creationId xmlns:a16="http://schemas.microsoft.com/office/drawing/2014/main" id="{37FB0C19-64E7-4B93-9945-DE4C9380319B}"/>
              </a:ext>
            </a:extLst>
          </p:cNvPr>
          <p:cNvSpPr/>
          <p:nvPr/>
        </p:nvSpPr>
        <p:spPr bwMode="auto">
          <a:xfrm>
            <a:off x="740445"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7" name="Arrow: Chevron 176">
            <a:extLst>
              <a:ext uri="{FF2B5EF4-FFF2-40B4-BE49-F238E27FC236}">
                <a16:creationId xmlns:a16="http://schemas.microsoft.com/office/drawing/2014/main" id="{EE4556E0-FC58-4657-8660-35F6C7B019D2}"/>
              </a:ext>
            </a:extLst>
          </p:cNvPr>
          <p:cNvSpPr/>
          <p:nvPr/>
        </p:nvSpPr>
        <p:spPr bwMode="auto">
          <a:xfrm>
            <a:off x="2072771"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78" name="TextBox 177">
            <a:extLst>
              <a:ext uri="{FF2B5EF4-FFF2-40B4-BE49-F238E27FC236}">
                <a16:creationId xmlns:a16="http://schemas.microsoft.com/office/drawing/2014/main" id="{0E780ED9-ECA5-43D1-9AE6-A3FD9D1152D0}"/>
              </a:ext>
            </a:extLst>
          </p:cNvPr>
          <p:cNvSpPr txBox="1"/>
          <p:nvPr/>
        </p:nvSpPr>
        <p:spPr>
          <a:xfrm>
            <a:off x="806948" y="3160610"/>
            <a:ext cx="1142405"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Aware</a:t>
            </a:r>
          </a:p>
        </p:txBody>
      </p:sp>
      <p:sp>
        <p:nvSpPr>
          <p:cNvPr id="179" name="TextBox 178">
            <a:extLst>
              <a:ext uri="{FF2B5EF4-FFF2-40B4-BE49-F238E27FC236}">
                <a16:creationId xmlns:a16="http://schemas.microsoft.com/office/drawing/2014/main" id="{C2F6BB10-5719-4DA7-83B5-CF37E70DFC8C}"/>
              </a:ext>
            </a:extLst>
          </p:cNvPr>
          <p:cNvSpPr txBox="1"/>
          <p:nvPr/>
        </p:nvSpPr>
        <p:spPr>
          <a:xfrm>
            <a:off x="2143670" y="3160610"/>
            <a:ext cx="1142405"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Align</a:t>
            </a:r>
          </a:p>
        </p:txBody>
      </p:sp>
      <p:sp>
        <p:nvSpPr>
          <p:cNvPr id="180" name="TextBox 179">
            <a:extLst>
              <a:ext uri="{FF2B5EF4-FFF2-40B4-BE49-F238E27FC236}">
                <a16:creationId xmlns:a16="http://schemas.microsoft.com/office/drawing/2014/main" id="{9927D530-04A7-4E2C-89DA-80388E64E1BD}"/>
              </a:ext>
            </a:extLst>
          </p:cNvPr>
          <p:cNvSpPr txBox="1"/>
          <p:nvPr/>
        </p:nvSpPr>
        <p:spPr>
          <a:xfrm>
            <a:off x="3480391" y="3160610"/>
            <a:ext cx="1158443"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Diagnose</a:t>
            </a:r>
          </a:p>
        </p:txBody>
      </p:sp>
      <p:sp>
        <p:nvSpPr>
          <p:cNvPr id="181" name="TextBox 180">
            <a:extLst>
              <a:ext uri="{FF2B5EF4-FFF2-40B4-BE49-F238E27FC236}">
                <a16:creationId xmlns:a16="http://schemas.microsoft.com/office/drawing/2014/main" id="{4BA2F42A-A544-4ADD-AC66-2521FC28D387}"/>
              </a:ext>
            </a:extLst>
          </p:cNvPr>
          <p:cNvSpPr txBox="1"/>
          <p:nvPr/>
        </p:nvSpPr>
        <p:spPr>
          <a:xfrm>
            <a:off x="6169873" y="3160610"/>
            <a:ext cx="1142405"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Justify</a:t>
            </a:r>
          </a:p>
        </p:txBody>
      </p:sp>
      <p:sp>
        <p:nvSpPr>
          <p:cNvPr id="182" name="TextBox 181">
            <a:extLst>
              <a:ext uri="{FF2B5EF4-FFF2-40B4-BE49-F238E27FC236}">
                <a16:creationId xmlns:a16="http://schemas.microsoft.com/office/drawing/2014/main" id="{D8282C08-17E9-412E-B9F4-8FBD84C6F05B}"/>
              </a:ext>
            </a:extLst>
          </p:cNvPr>
          <p:cNvSpPr txBox="1"/>
          <p:nvPr/>
        </p:nvSpPr>
        <p:spPr>
          <a:xfrm>
            <a:off x="7506595" y="3160610"/>
            <a:ext cx="1142406"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Purchase</a:t>
            </a:r>
          </a:p>
        </p:txBody>
      </p:sp>
      <p:sp>
        <p:nvSpPr>
          <p:cNvPr id="183" name="Arrow: Chevron 182">
            <a:extLst>
              <a:ext uri="{FF2B5EF4-FFF2-40B4-BE49-F238E27FC236}">
                <a16:creationId xmlns:a16="http://schemas.microsoft.com/office/drawing/2014/main" id="{45F99689-5973-4473-AC11-67B15E97711B}"/>
              </a:ext>
            </a:extLst>
          </p:cNvPr>
          <p:cNvSpPr/>
          <p:nvPr/>
        </p:nvSpPr>
        <p:spPr bwMode="auto">
          <a:xfrm>
            <a:off x="4753105" y="3019903"/>
            <a:ext cx="1462278" cy="442222"/>
          </a:xfrm>
          <a:prstGeom prst="chevron">
            <a:avLst/>
          </a:prstGeom>
          <a:noFill/>
          <a:ln w="12700">
            <a:solidFill>
              <a:srgbClr val="0F8287"/>
            </a:solidFill>
          </a:ln>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F8287"/>
              </a:solidFill>
              <a:latin typeface="Arial"/>
              <a:ea typeface="Arial Unicode MS" panose="020B0604020202020204" pitchFamily="34" charset="-128"/>
              <a:cs typeface="Arial Unicode MS" panose="020B0604020202020204" pitchFamily="34" charset="-128"/>
            </a:endParaRPr>
          </a:p>
        </p:txBody>
      </p:sp>
      <p:sp>
        <p:nvSpPr>
          <p:cNvPr id="184" name="TextBox 183">
            <a:extLst>
              <a:ext uri="{FF2B5EF4-FFF2-40B4-BE49-F238E27FC236}">
                <a16:creationId xmlns:a16="http://schemas.microsoft.com/office/drawing/2014/main" id="{241352A5-A229-44F7-9F9B-8ED01207637E}"/>
              </a:ext>
            </a:extLst>
          </p:cNvPr>
          <p:cNvSpPr txBox="1"/>
          <p:nvPr/>
        </p:nvSpPr>
        <p:spPr>
          <a:xfrm>
            <a:off x="4833151" y="3160610"/>
            <a:ext cx="1142405"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Design</a:t>
            </a:r>
          </a:p>
        </p:txBody>
      </p:sp>
      <p:sp>
        <p:nvSpPr>
          <p:cNvPr id="185" name="TextBox 184">
            <a:extLst>
              <a:ext uri="{FF2B5EF4-FFF2-40B4-BE49-F238E27FC236}">
                <a16:creationId xmlns:a16="http://schemas.microsoft.com/office/drawing/2014/main" id="{A0D4F0CB-A34D-4AB0-9FDD-362BCCDE6AAC}"/>
              </a:ext>
            </a:extLst>
          </p:cNvPr>
          <p:cNvSpPr txBox="1"/>
          <p:nvPr/>
        </p:nvSpPr>
        <p:spPr>
          <a:xfrm>
            <a:off x="8843317" y="3160610"/>
            <a:ext cx="1108093"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Implement</a:t>
            </a:r>
          </a:p>
        </p:txBody>
      </p:sp>
      <p:sp>
        <p:nvSpPr>
          <p:cNvPr id="186" name="TextBox 185">
            <a:extLst>
              <a:ext uri="{FF2B5EF4-FFF2-40B4-BE49-F238E27FC236}">
                <a16:creationId xmlns:a16="http://schemas.microsoft.com/office/drawing/2014/main" id="{3B1A5C5C-2D05-4C91-850B-D216F3E5240F}"/>
              </a:ext>
            </a:extLst>
          </p:cNvPr>
          <p:cNvSpPr txBox="1"/>
          <p:nvPr/>
        </p:nvSpPr>
        <p:spPr>
          <a:xfrm>
            <a:off x="10145725" y="3160610"/>
            <a:ext cx="1127898" cy="16080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Optimize</a:t>
            </a:r>
          </a:p>
        </p:txBody>
      </p:sp>
      <p:grpSp>
        <p:nvGrpSpPr>
          <p:cNvPr id="2" name="Group 1">
            <a:extLst>
              <a:ext uri="{FF2B5EF4-FFF2-40B4-BE49-F238E27FC236}">
                <a16:creationId xmlns:a16="http://schemas.microsoft.com/office/drawing/2014/main" id="{6BD0C0AE-E266-4477-9426-DDD8F7DD415D}"/>
              </a:ext>
            </a:extLst>
          </p:cNvPr>
          <p:cNvGrpSpPr/>
          <p:nvPr/>
        </p:nvGrpSpPr>
        <p:grpSpPr>
          <a:xfrm>
            <a:off x="740444" y="3591314"/>
            <a:ext cx="1280160" cy="996696"/>
            <a:chOff x="740444" y="3545852"/>
            <a:chExt cx="1279494" cy="997457"/>
          </a:xfrm>
        </p:grpSpPr>
        <p:sp>
          <p:nvSpPr>
            <p:cNvPr id="170" name="Rectangle 169">
              <a:extLst>
                <a:ext uri="{FF2B5EF4-FFF2-40B4-BE49-F238E27FC236}">
                  <a16:creationId xmlns:a16="http://schemas.microsoft.com/office/drawing/2014/main" id="{60313DE7-8F6B-47E8-BD54-6CC1F893C8D4}"/>
                </a:ext>
              </a:extLst>
            </p:cNvPr>
            <p:cNvSpPr/>
            <p:nvPr/>
          </p:nvSpPr>
          <p:spPr bwMode="auto">
            <a:xfrm>
              <a:off x="740444" y="3545852"/>
              <a:ext cx="1279494" cy="997457"/>
            </a:xfrm>
            <a:prstGeom prst="rect">
              <a:avLst/>
            </a:prstGeom>
            <a:solidFill>
              <a:srgbClr val="AF235F"/>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87" name="TextBox 186">
              <a:extLst>
                <a:ext uri="{FF2B5EF4-FFF2-40B4-BE49-F238E27FC236}">
                  <a16:creationId xmlns:a16="http://schemas.microsoft.com/office/drawing/2014/main" id="{CDD8D886-1B8A-4464-96BA-8233ABC5C907}"/>
                </a:ext>
              </a:extLst>
            </p:cNvPr>
            <p:cNvSpPr txBox="1"/>
            <p:nvPr/>
          </p:nvSpPr>
          <p:spPr>
            <a:xfrm>
              <a:off x="962458" y="3559940"/>
              <a:ext cx="837764" cy="322920"/>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Site visits</a:t>
              </a:r>
            </a:p>
          </p:txBody>
        </p:sp>
        <p:grpSp>
          <p:nvGrpSpPr>
            <p:cNvPr id="188" name="Gruppieren 136">
              <a:extLst>
                <a:ext uri="{FF2B5EF4-FFF2-40B4-BE49-F238E27FC236}">
                  <a16:creationId xmlns:a16="http://schemas.microsoft.com/office/drawing/2014/main" id="{EDF7C956-D462-4873-99A9-9E4BD5DAD69A}"/>
                </a:ext>
              </a:extLst>
            </p:cNvPr>
            <p:cNvGrpSpPr>
              <a:grpSpLocks/>
            </p:cNvGrpSpPr>
            <p:nvPr/>
          </p:nvGrpSpPr>
          <p:grpSpPr>
            <a:xfrm>
              <a:off x="1079544" y="3851478"/>
              <a:ext cx="597213" cy="551283"/>
              <a:chOff x="7972425" y="2109788"/>
              <a:chExt cx="2636838" cy="2636837"/>
            </a:xfrm>
            <a:solidFill>
              <a:schemeClr val="bg1"/>
            </a:solidFill>
          </p:grpSpPr>
          <p:sp>
            <p:nvSpPr>
              <p:cNvPr id="189" name="Freeform 51">
                <a:extLst>
                  <a:ext uri="{FF2B5EF4-FFF2-40B4-BE49-F238E27FC236}">
                    <a16:creationId xmlns:a16="http://schemas.microsoft.com/office/drawing/2014/main" id="{3F8B281E-03AB-470A-AF57-582D93320ABB}"/>
                  </a:ext>
                </a:extLst>
              </p:cNvPr>
              <p:cNvSpPr>
                <a:spLocks/>
              </p:cNvSpPr>
              <p:nvPr/>
            </p:nvSpPr>
            <p:spPr bwMode="auto">
              <a:xfrm>
                <a:off x="9772650" y="3906838"/>
                <a:ext cx="836613" cy="839787"/>
              </a:xfrm>
              <a:custGeom>
                <a:avLst/>
                <a:gdLst>
                  <a:gd name="T0" fmla="*/ 68 w 223"/>
                  <a:gd name="T1" fmla="*/ 0 h 224"/>
                  <a:gd name="T2" fmla="*/ 0 w 223"/>
                  <a:gd name="T3" fmla="*/ 68 h 224"/>
                  <a:gd name="T4" fmla="*/ 157 w 223"/>
                  <a:gd name="T5" fmla="*/ 224 h 224"/>
                  <a:gd name="T6" fmla="*/ 223 w 223"/>
                  <a:gd name="T7" fmla="*/ 156 h 224"/>
                  <a:gd name="T8" fmla="*/ 68 w 223"/>
                  <a:gd name="T9" fmla="*/ 0 h 224"/>
                </a:gdLst>
                <a:ahLst/>
                <a:cxnLst>
                  <a:cxn ang="0">
                    <a:pos x="T0" y="T1"/>
                  </a:cxn>
                  <a:cxn ang="0">
                    <a:pos x="T2" y="T3"/>
                  </a:cxn>
                  <a:cxn ang="0">
                    <a:pos x="T4" y="T5"/>
                  </a:cxn>
                  <a:cxn ang="0">
                    <a:pos x="T6" y="T7"/>
                  </a:cxn>
                  <a:cxn ang="0">
                    <a:pos x="T8" y="T9"/>
                  </a:cxn>
                </a:cxnLst>
                <a:rect l="0" t="0" r="r" b="b"/>
                <a:pathLst>
                  <a:path w="223" h="224">
                    <a:moveTo>
                      <a:pt x="68" y="0"/>
                    </a:moveTo>
                    <a:cubicBezTo>
                      <a:pt x="49" y="26"/>
                      <a:pt x="26" y="49"/>
                      <a:pt x="0" y="68"/>
                    </a:cubicBezTo>
                    <a:cubicBezTo>
                      <a:pt x="157" y="224"/>
                      <a:pt x="157" y="224"/>
                      <a:pt x="157" y="224"/>
                    </a:cubicBezTo>
                    <a:cubicBezTo>
                      <a:pt x="223" y="156"/>
                      <a:pt x="223" y="156"/>
                      <a:pt x="223" y="156"/>
                    </a:cubicBezTo>
                    <a:lnTo>
                      <a:pt x="68" y="0"/>
                    </a:ln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rgbClr val="ADBECB"/>
                  </a:solidFill>
                  <a:latin typeface="Arial" pitchFamily="34" charset="0"/>
                  <a:ea typeface="ＭＳ Ｐゴシック" charset="-128"/>
                </a:endParaRPr>
              </a:p>
            </p:txBody>
          </p:sp>
          <p:sp>
            <p:nvSpPr>
              <p:cNvPr id="190" name="Freeform 52">
                <a:extLst>
                  <a:ext uri="{FF2B5EF4-FFF2-40B4-BE49-F238E27FC236}">
                    <a16:creationId xmlns:a16="http://schemas.microsoft.com/office/drawing/2014/main" id="{C92DAB93-5323-4A2F-B079-024CE17D5545}"/>
                  </a:ext>
                </a:extLst>
              </p:cNvPr>
              <p:cNvSpPr>
                <a:spLocks noEditPoints="1"/>
              </p:cNvSpPr>
              <p:nvPr/>
            </p:nvSpPr>
            <p:spPr bwMode="auto">
              <a:xfrm>
                <a:off x="7972425" y="2109788"/>
                <a:ext cx="2127250" cy="2125662"/>
              </a:xfrm>
              <a:custGeom>
                <a:avLst/>
                <a:gdLst>
                  <a:gd name="T0" fmla="*/ 284 w 567"/>
                  <a:gd name="T1" fmla="*/ 0 h 567"/>
                  <a:gd name="T2" fmla="*/ 271 w 567"/>
                  <a:gd name="T3" fmla="*/ 0 h 567"/>
                  <a:gd name="T4" fmla="*/ 254 w 567"/>
                  <a:gd name="T5" fmla="*/ 1 h 567"/>
                  <a:gd name="T6" fmla="*/ 227 w 567"/>
                  <a:gd name="T7" fmla="*/ 5 h 567"/>
                  <a:gd name="T8" fmla="*/ 212 w 567"/>
                  <a:gd name="T9" fmla="*/ 9 h 567"/>
                  <a:gd name="T10" fmla="*/ 188 w 567"/>
                  <a:gd name="T11" fmla="*/ 16 h 567"/>
                  <a:gd name="T12" fmla="*/ 172 w 567"/>
                  <a:gd name="T13" fmla="*/ 23 h 567"/>
                  <a:gd name="T14" fmla="*/ 149 w 567"/>
                  <a:gd name="T15" fmla="*/ 33 h 567"/>
                  <a:gd name="T16" fmla="*/ 136 w 567"/>
                  <a:gd name="T17" fmla="*/ 41 h 567"/>
                  <a:gd name="T18" fmla="*/ 115 w 567"/>
                  <a:gd name="T19" fmla="*/ 55 h 567"/>
                  <a:gd name="T20" fmla="*/ 102 w 567"/>
                  <a:gd name="T21" fmla="*/ 66 h 567"/>
                  <a:gd name="T22" fmla="*/ 84 w 567"/>
                  <a:gd name="T23" fmla="*/ 82 h 567"/>
                  <a:gd name="T24" fmla="*/ 74 w 567"/>
                  <a:gd name="T25" fmla="*/ 93 h 567"/>
                  <a:gd name="T26" fmla="*/ 49 w 567"/>
                  <a:gd name="T27" fmla="*/ 124 h 567"/>
                  <a:gd name="T28" fmla="*/ 42 w 567"/>
                  <a:gd name="T29" fmla="*/ 136 h 567"/>
                  <a:gd name="T30" fmla="*/ 57 w 567"/>
                  <a:gd name="T31" fmla="*/ 453 h 567"/>
                  <a:gd name="T32" fmla="*/ 74 w 567"/>
                  <a:gd name="T33" fmla="*/ 474 h 567"/>
                  <a:gd name="T34" fmla="*/ 93 w 567"/>
                  <a:gd name="T35" fmla="*/ 493 h 567"/>
                  <a:gd name="T36" fmla="*/ 125 w 567"/>
                  <a:gd name="T37" fmla="*/ 518 h 567"/>
                  <a:gd name="T38" fmla="*/ 137 w 567"/>
                  <a:gd name="T39" fmla="*/ 526 h 567"/>
                  <a:gd name="T40" fmla="*/ 173 w 567"/>
                  <a:gd name="T41" fmla="*/ 544 h 567"/>
                  <a:gd name="T42" fmla="*/ 187 w 567"/>
                  <a:gd name="T43" fmla="*/ 550 h 567"/>
                  <a:gd name="T44" fmla="*/ 212 w 567"/>
                  <a:gd name="T45" fmla="*/ 557 h 567"/>
                  <a:gd name="T46" fmla="*/ 228 w 567"/>
                  <a:gd name="T47" fmla="*/ 561 h 567"/>
                  <a:gd name="T48" fmla="*/ 253 w 567"/>
                  <a:gd name="T49" fmla="*/ 565 h 567"/>
                  <a:gd name="T50" fmla="*/ 271 w 567"/>
                  <a:gd name="T51" fmla="*/ 566 h 567"/>
                  <a:gd name="T52" fmla="*/ 284 w 567"/>
                  <a:gd name="T53" fmla="*/ 567 h 567"/>
                  <a:gd name="T54" fmla="*/ 284 w 567"/>
                  <a:gd name="T55" fmla="*/ 499 h 567"/>
                  <a:gd name="T56" fmla="*/ 263 w 567"/>
                  <a:gd name="T57" fmla="*/ 498 h 567"/>
                  <a:gd name="T58" fmla="*/ 249 w 567"/>
                  <a:gd name="T59" fmla="*/ 496 h 567"/>
                  <a:gd name="T60" fmla="*/ 232 w 567"/>
                  <a:gd name="T61" fmla="*/ 492 h 567"/>
                  <a:gd name="T62" fmla="*/ 217 w 567"/>
                  <a:gd name="T63" fmla="*/ 488 h 567"/>
                  <a:gd name="T64" fmla="*/ 202 w 567"/>
                  <a:gd name="T65" fmla="*/ 482 h 567"/>
                  <a:gd name="T66" fmla="*/ 189 w 567"/>
                  <a:gd name="T67" fmla="*/ 477 h 567"/>
                  <a:gd name="T68" fmla="*/ 172 w 567"/>
                  <a:gd name="T69" fmla="*/ 468 h 567"/>
                  <a:gd name="T70" fmla="*/ 162 w 567"/>
                  <a:gd name="T71" fmla="*/ 461 h 567"/>
                  <a:gd name="T72" fmla="*/ 68 w 567"/>
                  <a:gd name="T73" fmla="*/ 283 h 567"/>
                  <a:gd name="T74" fmla="*/ 136 w 567"/>
                  <a:gd name="T75" fmla="*/ 126 h 567"/>
                  <a:gd name="T76" fmla="*/ 149 w 567"/>
                  <a:gd name="T77" fmla="*/ 115 h 567"/>
                  <a:gd name="T78" fmla="*/ 161 w 567"/>
                  <a:gd name="T79" fmla="*/ 106 h 567"/>
                  <a:gd name="T80" fmla="*/ 175 w 567"/>
                  <a:gd name="T81" fmla="*/ 97 h 567"/>
                  <a:gd name="T82" fmla="*/ 189 w 567"/>
                  <a:gd name="T83" fmla="*/ 90 h 567"/>
                  <a:gd name="T84" fmla="*/ 203 w 567"/>
                  <a:gd name="T85" fmla="*/ 83 h 567"/>
                  <a:gd name="T86" fmla="*/ 218 w 567"/>
                  <a:gd name="T87" fmla="*/ 78 h 567"/>
                  <a:gd name="T88" fmla="*/ 235 w 567"/>
                  <a:gd name="T89" fmla="*/ 73 h 567"/>
                  <a:gd name="T90" fmla="*/ 250 w 567"/>
                  <a:gd name="T91" fmla="*/ 70 h 567"/>
                  <a:gd name="T92" fmla="*/ 269 w 567"/>
                  <a:gd name="T93" fmla="*/ 68 h 567"/>
                  <a:gd name="T94" fmla="*/ 499 w 567"/>
                  <a:gd name="T95" fmla="*/ 283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7" h="567">
                    <a:moveTo>
                      <a:pt x="567" y="283"/>
                    </a:moveTo>
                    <a:cubicBezTo>
                      <a:pt x="567" y="127"/>
                      <a:pt x="440" y="0"/>
                      <a:pt x="284" y="0"/>
                    </a:cubicBezTo>
                    <a:cubicBezTo>
                      <a:pt x="284" y="0"/>
                      <a:pt x="284" y="0"/>
                      <a:pt x="284" y="0"/>
                    </a:cubicBezTo>
                    <a:cubicBezTo>
                      <a:pt x="284" y="0"/>
                      <a:pt x="284" y="0"/>
                      <a:pt x="284" y="0"/>
                    </a:cubicBezTo>
                    <a:cubicBezTo>
                      <a:pt x="284" y="0"/>
                      <a:pt x="284" y="0"/>
                      <a:pt x="284" y="0"/>
                    </a:cubicBezTo>
                    <a:cubicBezTo>
                      <a:pt x="279" y="0"/>
                      <a:pt x="275" y="0"/>
                      <a:pt x="271" y="0"/>
                    </a:cubicBezTo>
                    <a:cubicBezTo>
                      <a:pt x="270" y="0"/>
                      <a:pt x="269" y="0"/>
                      <a:pt x="268" y="0"/>
                    </a:cubicBezTo>
                    <a:cubicBezTo>
                      <a:pt x="263" y="0"/>
                      <a:pt x="259" y="1"/>
                      <a:pt x="255" y="1"/>
                    </a:cubicBezTo>
                    <a:cubicBezTo>
                      <a:pt x="255" y="1"/>
                      <a:pt x="254" y="1"/>
                      <a:pt x="254" y="1"/>
                    </a:cubicBezTo>
                    <a:cubicBezTo>
                      <a:pt x="250" y="2"/>
                      <a:pt x="246" y="2"/>
                      <a:pt x="242" y="3"/>
                    </a:cubicBezTo>
                    <a:cubicBezTo>
                      <a:pt x="241" y="3"/>
                      <a:pt x="240" y="3"/>
                      <a:pt x="239" y="3"/>
                    </a:cubicBezTo>
                    <a:cubicBezTo>
                      <a:pt x="235" y="4"/>
                      <a:pt x="231" y="5"/>
                      <a:pt x="227" y="5"/>
                    </a:cubicBezTo>
                    <a:cubicBezTo>
                      <a:pt x="226" y="5"/>
                      <a:pt x="226" y="6"/>
                      <a:pt x="225" y="6"/>
                    </a:cubicBezTo>
                    <a:cubicBezTo>
                      <a:pt x="222" y="6"/>
                      <a:pt x="218" y="7"/>
                      <a:pt x="215" y="8"/>
                    </a:cubicBezTo>
                    <a:cubicBezTo>
                      <a:pt x="214" y="8"/>
                      <a:pt x="213" y="9"/>
                      <a:pt x="212" y="9"/>
                    </a:cubicBezTo>
                    <a:cubicBezTo>
                      <a:pt x="208" y="10"/>
                      <a:pt x="204" y="11"/>
                      <a:pt x="200" y="12"/>
                    </a:cubicBezTo>
                    <a:cubicBezTo>
                      <a:pt x="199" y="12"/>
                      <a:pt x="199" y="13"/>
                      <a:pt x="198" y="13"/>
                    </a:cubicBezTo>
                    <a:cubicBezTo>
                      <a:pt x="195" y="14"/>
                      <a:pt x="191" y="15"/>
                      <a:pt x="188" y="16"/>
                    </a:cubicBezTo>
                    <a:cubicBezTo>
                      <a:pt x="187" y="17"/>
                      <a:pt x="186" y="17"/>
                      <a:pt x="185" y="17"/>
                    </a:cubicBezTo>
                    <a:cubicBezTo>
                      <a:pt x="181" y="19"/>
                      <a:pt x="178" y="20"/>
                      <a:pt x="174" y="22"/>
                    </a:cubicBezTo>
                    <a:cubicBezTo>
                      <a:pt x="173" y="22"/>
                      <a:pt x="173" y="22"/>
                      <a:pt x="172" y="23"/>
                    </a:cubicBezTo>
                    <a:cubicBezTo>
                      <a:pt x="169" y="24"/>
                      <a:pt x="166" y="25"/>
                      <a:pt x="163" y="27"/>
                    </a:cubicBezTo>
                    <a:cubicBezTo>
                      <a:pt x="162" y="27"/>
                      <a:pt x="161" y="28"/>
                      <a:pt x="160" y="28"/>
                    </a:cubicBezTo>
                    <a:cubicBezTo>
                      <a:pt x="156" y="30"/>
                      <a:pt x="153" y="32"/>
                      <a:pt x="149" y="33"/>
                    </a:cubicBezTo>
                    <a:cubicBezTo>
                      <a:pt x="149" y="34"/>
                      <a:pt x="148" y="34"/>
                      <a:pt x="147" y="35"/>
                    </a:cubicBezTo>
                    <a:cubicBezTo>
                      <a:pt x="144" y="36"/>
                      <a:pt x="141" y="38"/>
                      <a:pt x="138" y="40"/>
                    </a:cubicBezTo>
                    <a:cubicBezTo>
                      <a:pt x="138" y="40"/>
                      <a:pt x="137" y="41"/>
                      <a:pt x="136" y="41"/>
                    </a:cubicBezTo>
                    <a:cubicBezTo>
                      <a:pt x="133" y="43"/>
                      <a:pt x="129" y="45"/>
                      <a:pt x="126" y="47"/>
                    </a:cubicBezTo>
                    <a:cubicBezTo>
                      <a:pt x="125" y="48"/>
                      <a:pt x="125" y="49"/>
                      <a:pt x="124" y="49"/>
                    </a:cubicBezTo>
                    <a:cubicBezTo>
                      <a:pt x="121" y="51"/>
                      <a:pt x="118" y="53"/>
                      <a:pt x="115" y="55"/>
                    </a:cubicBezTo>
                    <a:cubicBezTo>
                      <a:pt x="115" y="56"/>
                      <a:pt x="114" y="56"/>
                      <a:pt x="114" y="56"/>
                    </a:cubicBezTo>
                    <a:cubicBezTo>
                      <a:pt x="111" y="59"/>
                      <a:pt x="107" y="61"/>
                      <a:pt x="104" y="64"/>
                    </a:cubicBezTo>
                    <a:cubicBezTo>
                      <a:pt x="104" y="64"/>
                      <a:pt x="103" y="65"/>
                      <a:pt x="102" y="66"/>
                    </a:cubicBezTo>
                    <a:cubicBezTo>
                      <a:pt x="99" y="68"/>
                      <a:pt x="97" y="70"/>
                      <a:pt x="94" y="73"/>
                    </a:cubicBezTo>
                    <a:cubicBezTo>
                      <a:pt x="94" y="73"/>
                      <a:pt x="93" y="73"/>
                      <a:pt x="93" y="74"/>
                    </a:cubicBezTo>
                    <a:cubicBezTo>
                      <a:pt x="90" y="76"/>
                      <a:pt x="87" y="79"/>
                      <a:pt x="84" y="82"/>
                    </a:cubicBezTo>
                    <a:cubicBezTo>
                      <a:pt x="84" y="82"/>
                      <a:pt x="83" y="83"/>
                      <a:pt x="82" y="84"/>
                    </a:cubicBezTo>
                    <a:cubicBezTo>
                      <a:pt x="80" y="87"/>
                      <a:pt x="77" y="89"/>
                      <a:pt x="74" y="92"/>
                    </a:cubicBezTo>
                    <a:cubicBezTo>
                      <a:pt x="74" y="92"/>
                      <a:pt x="74" y="92"/>
                      <a:pt x="74" y="93"/>
                    </a:cubicBezTo>
                    <a:cubicBezTo>
                      <a:pt x="71" y="96"/>
                      <a:pt x="68" y="99"/>
                      <a:pt x="66" y="102"/>
                    </a:cubicBezTo>
                    <a:cubicBezTo>
                      <a:pt x="65" y="103"/>
                      <a:pt x="65" y="103"/>
                      <a:pt x="64" y="104"/>
                    </a:cubicBezTo>
                    <a:cubicBezTo>
                      <a:pt x="59" y="110"/>
                      <a:pt x="54" y="117"/>
                      <a:pt x="49" y="124"/>
                    </a:cubicBezTo>
                    <a:cubicBezTo>
                      <a:pt x="49" y="124"/>
                      <a:pt x="49" y="125"/>
                      <a:pt x="48" y="126"/>
                    </a:cubicBezTo>
                    <a:cubicBezTo>
                      <a:pt x="46" y="129"/>
                      <a:pt x="44" y="132"/>
                      <a:pt x="42" y="136"/>
                    </a:cubicBezTo>
                    <a:cubicBezTo>
                      <a:pt x="42" y="136"/>
                      <a:pt x="42" y="136"/>
                      <a:pt x="42" y="136"/>
                    </a:cubicBezTo>
                    <a:cubicBezTo>
                      <a:pt x="15" y="179"/>
                      <a:pt x="0" y="229"/>
                      <a:pt x="0" y="283"/>
                    </a:cubicBezTo>
                    <a:cubicBezTo>
                      <a:pt x="0" y="347"/>
                      <a:pt x="21" y="406"/>
                      <a:pt x="57" y="453"/>
                    </a:cubicBezTo>
                    <a:cubicBezTo>
                      <a:pt x="57" y="453"/>
                      <a:pt x="57" y="453"/>
                      <a:pt x="57" y="453"/>
                    </a:cubicBezTo>
                    <a:cubicBezTo>
                      <a:pt x="59" y="457"/>
                      <a:pt x="62" y="460"/>
                      <a:pt x="65" y="463"/>
                    </a:cubicBezTo>
                    <a:cubicBezTo>
                      <a:pt x="65" y="463"/>
                      <a:pt x="65" y="463"/>
                      <a:pt x="65" y="464"/>
                    </a:cubicBezTo>
                    <a:cubicBezTo>
                      <a:pt x="68" y="467"/>
                      <a:pt x="71" y="470"/>
                      <a:pt x="74" y="474"/>
                    </a:cubicBezTo>
                    <a:cubicBezTo>
                      <a:pt x="74" y="474"/>
                      <a:pt x="74" y="474"/>
                      <a:pt x="74" y="474"/>
                    </a:cubicBezTo>
                    <a:cubicBezTo>
                      <a:pt x="80" y="481"/>
                      <a:pt x="86" y="487"/>
                      <a:pt x="93" y="493"/>
                    </a:cubicBezTo>
                    <a:cubicBezTo>
                      <a:pt x="93" y="493"/>
                      <a:pt x="93" y="493"/>
                      <a:pt x="93" y="493"/>
                    </a:cubicBezTo>
                    <a:cubicBezTo>
                      <a:pt x="97" y="496"/>
                      <a:pt x="100" y="499"/>
                      <a:pt x="103" y="502"/>
                    </a:cubicBezTo>
                    <a:cubicBezTo>
                      <a:pt x="103" y="502"/>
                      <a:pt x="104" y="502"/>
                      <a:pt x="104" y="502"/>
                    </a:cubicBezTo>
                    <a:cubicBezTo>
                      <a:pt x="111" y="508"/>
                      <a:pt x="118" y="513"/>
                      <a:pt x="125" y="518"/>
                    </a:cubicBezTo>
                    <a:cubicBezTo>
                      <a:pt x="125" y="518"/>
                      <a:pt x="125" y="518"/>
                      <a:pt x="125" y="518"/>
                    </a:cubicBezTo>
                    <a:cubicBezTo>
                      <a:pt x="129" y="521"/>
                      <a:pt x="133" y="523"/>
                      <a:pt x="136" y="525"/>
                    </a:cubicBezTo>
                    <a:cubicBezTo>
                      <a:pt x="137" y="525"/>
                      <a:pt x="137" y="526"/>
                      <a:pt x="137" y="526"/>
                    </a:cubicBezTo>
                    <a:cubicBezTo>
                      <a:pt x="145" y="530"/>
                      <a:pt x="153" y="535"/>
                      <a:pt x="161" y="539"/>
                    </a:cubicBezTo>
                    <a:cubicBezTo>
                      <a:pt x="161" y="539"/>
                      <a:pt x="161" y="539"/>
                      <a:pt x="161" y="539"/>
                    </a:cubicBezTo>
                    <a:cubicBezTo>
                      <a:pt x="165" y="541"/>
                      <a:pt x="169" y="542"/>
                      <a:pt x="173" y="544"/>
                    </a:cubicBezTo>
                    <a:cubicBezTo>
                      <a:pt x="173" y="544"/>
                      <a:pt x="174" y="544"/>
                      <a:pt x="174" y="545"/>
                    </a:cubicBezTo>
                    <a:cubicBezTo>
                      <a:pt x="178" y="546"/>
                      <a:pt x="182" y="548"/>
                      <a:pt x="186" y="549"/>
                    </a:cubicBezTo>
                    <a:cubicBezTo>
                      <a:pt x="186" y="549"/>
                      <a:pt x="187" y="549"/>
                      <a:pt x="187" y="550"/>
                    </a:cubicBezTo>
                    <a:cubicBezTo>
                      <a:pt x="191" y="551"/>
                      <a:pt x="195" y="552"/>
                      <a:pt x="199" y="554"/>
                    </a:cubicBezTo>
                    <a:cubicBezTo>
                      <a:pt x="199" y="554"/>
                      <a:pt x="199" y="554"/>
                      <a:pt x="200" y="554"/>
                    </a:cubicBezTo>
                    <a:cubicBezTo>
                      <a:pt x="204" y="555"/>
                      <a:pt x="208" y="556"/>
                      <a:pt x="212" y="557"/>
                    </a:cubicBezTo>
                    <a:cubicBezTo>
                      <a:pt x="213" y="558"/>
                      <a:pt x="213" y="558"/>
                      <a:pt x="214" y="558"/>
                    </a:cubicBezTo>
                    <a:cubicBezTo>
                      <a:pt x="218" y="559"/>
                      <a:pt x="222" y="560"/>
                      <a:pt x="226" y="561"/>
                    </a:cubicBezTo>
                    <a:cubicBezTo>
                      <a:pt x="227" y="561"/>
                      <a:pt x="227" y="561"/>
                      <a:pt x="228" y="561"/>
                    </a:cubicBezTo>
                    <a:cubicBezTo>
                      <a:pt x="232" y="562"/>
                      <a:pt x="236" y="563"/>
                      <a:pt x="240" y="563"/>
                    </a:cubicBezTo>
                    <a:cubicBezTo>
                      <a:pt x="240" y="563"/>
                      <a:pt x="241" y="563"/>
                      <a:pt x="241" y="563"/>
                    </a:cubicBezTo>
                    <a:cubicBezTo>
                      <a:pt x="245" y="564"/>
                      <a:pt x="249" y="565"/>
                      <a:pt x="253" y="565"/>
                    </a:cubicBezTo>
                    <a:cubicBezTo>
                      <a:pt x="254" y="565"/>
                      <a:pt x="255" y="565"/>
                      <a:pt x="256" y="565"/>
                    </a:cubicBezTo>
                    <a:cubicBezTo>
                      <a:pt x="260" y="566"/>
                      <a:pt x="264" y="566"/>
                      <a:pt x="268" y="566"/>
                    </a:cubicBezTo>
                    <a:cubicBezTo>
                      <a:pt x="269" y="566"/>
                      <a:pt x="270" y="566"/>
                      <a:pt x="271" y="566"/>
                    </a:cubicBezTo>
                    <a:cubicBezTo>
                      <a:pt x="275" y="566"/>
                      <a:pt x="279" y="567"/>
                      <a:pt x="284" y="567"/>
                    </a:cubicBezTo>
                    <a:cubicBezTo>
                      <a:pt x="284" y="567"/>
                      <a:pt x="284" y="567"/>
                      <a:pt x="284" y="567"/>
                    </a:cubicBezTo>
                    <a:cubicBezTo>
                      <a:pt x="284" y="567"/>
                      <a:pt x="284" y="567"/>
                      <a:pt x="284" y="567"/>
                    </a:cubicBezTo>
                    <a:cubicBezTo>
                      <a:pt x="284" y="567"/>
                      <a:pt x="284" y="567"/>
                      <a:pt x="284" y="567"/>
                    </a:cubicBezTo>
                    <a:cubicBezTo>
                      <a:pt x="440" y="567"/>
                      <a:pt x="567" y="440"/>
                      <a:pt x="567" y="283"/>
                    </a:cubicBezTo>
                    <a:close/>
                    <a:moveTo>
                      <a:pt x="284" y="499"/>
                    </a:moveTo>
                    <a:cubicBezTo>
                      <a:pt x="280" y="499"/>
                      <a:pt x="277" y="498"/>
                      <a:pt x="273" y="498"/>
                    </a:cubicBezTo>
                    <a:cubicBezTo>
                      <a:pt x="272" y="498"/>
                      <a:pt x="271" y="498"/>
                      <a:pt x="270" y="498"/>
                    </a:cubicBezTo>
                    <a:cubicBezTo>
                      <a:pt x="268" y="498"/>
                      <a:pt x="266" y="498"/>
                      <a:pt x="263" y="498"/>
                    </a:cubicBezTo>
                    <a:cubicBezTo>
                      <a:pt x="262" y="497"/>
                      <a:pt x="261" y="497"/>
                      <a:pt x="259" y="497"/>
                    </a:cubicBezTo>
                    <a:cubicBezTo>
                      <a:pt x="257" y="497"/>
                      <a:pt x="255" y="497"/>
                      <a:pt x="253" y="496"/>
                    </a:cubicBezTo>
                    <a:cubicBezTo>
                      <a:pt x="252" y="496"/>
                      <a:pt x="251" y="496"/>
                      <a:pt x="249" y="496"/>
                    </a:cubicBezTo>
                    <a:cubicBezTo>
                      <a:pt x="247" y="495"/>
                      <a:pt x="245" y="495"/>
                      <a:pt x="243" y="495"/>
                    </a:cubicBezTo>
                    <a:cubicBezTo>
                      <a:pt x="242" y="494"/>
                      <a:pt x="241" y="494"/>
                      <a:pt x="239" y="494"/>
                    </a:cubicBezTo>
                    <a:cubicBezTo>
                      <a:pt x="237" y="493"/>
                      <a:pt x="234" y="493"/>
                      <a:pt x="232" y="492"/>
                    </a:cubicBezTo>
                    <a:cubicBezTo>
                      <a:pt x="231" y="492"/>
                      <a:pt x="230" y="492"/>
                      <a:pt x="230" y="492"/>
                    </a:cubicBezTo>
                    <a:cubicBezTo>
                      <a:pt x="227" y="491"/>
                      <a:pt x="223" y="490"/>
                      <a:pt x="220" y="489"/>
                    </a:cubicBezTo>
                    <a:cubicBezTo>
                      <a:pt x="219" y="489"/>
                      <a:pt x="218" y="488"/>
                      <a:pt x="217" y="488"/>
                    </a:cubicBezTo>
                    <a:cubicBezTo>
                      <a:pt x="215" y="487"/>
                      <a:pt x="213" y="487"/>
                      <a:pt x="211" y="486"/>
                    </a:cubicBezTo>
                    <a:cubicBezTo>
                      <a:pt x="210" y="486"/>
                      <a:pt x="209" y="485"/>
                      <a:pt x="207" y="485"/>
                    </a:cubicBezTo>
                    <a:cubicBezTo>
                      <a:pt x="206" y="484"/>
                      <a:pt x="204" y="483"/>
                      <a:pt x="202" y="482"/>
                    </a:cubicBezTo>
                    <a:cubicBezTo>
                      <a:pt x="201" y="482"/>
                      <a:pt x="199" y="481"/>
                      <a:pt x="198" y="481"/>
                    </a:cubicBezTo>
                    <a:cubicBezTo>
                      <a:pt x="196" y="480"/>
                      <a:pt x="194" y="479"/>
                      <a:pt x="193" y="478"/>
                    </a:cubicBezTo>
                    <a:cubicBezTo>
                      <a:pt x="192" y="478"/>
                      <a:pt x="190" y="477"/>
                      <a:pt x="189" y="477"/>
                    </a:cubicBezTo>
                    <a:cubicBezTo>
                      <a:pt x="187" y="476"/>
                      <a:pt x="185" y="474"/>
                      <a:pt x="182" y="473"/>
                    </a:cubicBezTo>
                    <a:cubicBezTo>
                      <a:pt x="182" y="473"/>
                      <a:pt x="181" y="473"/>
                      <a:pt x="181" y="472"/>
                    </a:cubicBezTo>
                    <a:cubicBezTo>
                      <a:pt x="178" y="471"/>
                      <a:pt x="175" y="469"/>
                      <a:pt x="172" y="468"/>
                    </a:cubicBezTo>
                    <a:cubicBezTo>
                      <a:pt x="172" y="467"/>
                      <a:pt x="171" y="467"/>
                      <a:pt x="171" y="467"/>
                    </a:cubicBezTo>
                    <a:cubicBezTo>
                      <a:pt x="169" y="465"/>
                      <a:pt x="166" y="464"/>
                      <a:pt x="164" y="462"/>
                    </a:cubicBezTo>
                    <a:cubicBezTo>
                      <a:pt x="163" y="462"/>
                      <a:pt x="163" y="461"/>
                      <a:pt x="162" y="461"/>
                    </a:cubicBezTo>
                    <a:cubicBezTo>
                      <a:pt x="160" y="459"/>
                      <a:pt x="158" y="458"/>
                      <a:pt x="156" y="456"/>
                    </a:cubicBezTo>
                    <a:cubicBezTo>
                      <a:pt x="155" y="456"/>
                      <a:pt x="155" y="456"/>
                      <a:pt x="154" y="455"/>
                    </a:cubicBezTo>
                    <a:cubicBezTo>
                      <a:pt x="102" y="416"/>
                      <a:pt x="68" y="353"/>
                      <a:pt x="68" y="283"/>
                    </a:cubicBezTo>
                    <a:cubicBezTo>
                      <a:pt x="68" y="225"/>
                      <a:pt x="91" y="173"/>
                      <a:pt x="129" y="134"/>
                    </a:cubicBezTo>
                    <a:cubicBezTo>
                      <a:pt x="130" y="132"/>
                      <a:pt x="132" y="131"/>
                      <a:pt x="133" y="129"/>
                    </a:cubicBezTo>
                    <a:cubicBezTo>
                      <a:pt x="134" y="128"/>
                      <a:pt x="135" y="127"/>
                      <a:pt x="136" y="126"/>
                    </a:cubicBezTo>
                    <a:cubicBezTo>
                      <a:pt x="138" y="125"/>
                      <a:pt x="139" y="123"/>
                      <a:pt x="141" y="122"/>
                    </a:cubicBezTo>
                    <a:cubicBezTo>
                      <a:pt x="142" y="121"/>
                      <a:pt x="143" y="120"/>
                      <a:pt x="144" y="119"/>
                    </a:cubicBezTo>
                    <a:cubicBezTo>
                      <a:pt x="146" y="118"/>
                      <a:pt x="147" y="117"/>
                      <a:pt x="149" y="115"/>
                    </a:cubicBezTo>
                    <a:cubicBezTo>
                      <a:pt x="150" y="114"/>
                      <a:pt x="151" y="113"/>
                      <a:pt x="152" y="112"/>
                    </a:cubicBezTo>
                    <a:cubicBezTo>
                      <a:pt x="154" y="111"/>
                      <a:pt x="156" y="110"/>
                      <a:pt x="157" y="109"/>
                    </a:cubicBezTo>
                    <a:cubicBezTo>
                      <a:pt x="158" y="108"/>
                      <a:pt x="160" y="107"/>
                      <a:pt x="161" y="106"/>
                    </a:cubicBezTo>
                    <a:cubicBezTo>
                      <a:pt x="163" y="105"/>
                      <a:pt x="164" y="104"/>
                      <a:pt x="166" y="103"/>
                    </a:cubicBezTo>
                    <a:cubicBezTo>
                      <a:pt x="167" y="102"/>
                      <a:pt x="169" y="101"/>
                      <a:pt x="170" y="100"/>
                    </a:cubicBezTo>
                    <a:cubicBezTo>
                      <a:pt x="172" y="99"/>
                      <a:pt x="173" y="98"/>
                      <a:pt x="175" y="97"/>
                    </a:cubicBezTo>
                    <a:cubicBezTo>
                      <a:pt x="176" y="96"/>
                      <a:pt x="178" y="96"/>
                      <a:pt x="179" y="95"/>
                    </a:cubicBezTo>
                    <a:cubicBezTo>
                      <a:pt x="181" y="94"/>
                      <a:pt x="182" y="93"/>
                      <a:pt x="184" y="92"/>
                    </a:cubicBezTo>
                    <a:cubicBezTo>
                      <a:pt x="186" y="91"/>
                      <a:pt x="187" y="91"/>
                      <a:pt x="189" y="90"/>
                    </a:cubicBezTo>
                    <a:cubicBezTo>
                      <a:pt x="190" y="89"/>
                      <a:pt x="192" y="88"/>
                      <a:pt x="194" y="87"/>
                    </a:cubicBezTo>
                    <a:cubicBezTo>
                      <a:pt x="195" y="87"/>
                      <a:pt x="197" y="86"/>
                      <a:pt x="198" y="85"/>
                    </a:cubicBezTo>
                    <a:cubicBezTo>
                      <a:pt x="200" y="85"/>
                      <a:pt x="202" y="84"/>
                      <a:pt x="203" y="83"/>
                    </a:cubicBezTo>
                    <a:cubicBezTo>
                      <a:pt x="205" y="83"/>
                      <a:pt x="207" y="82"/>
                      <a:pt x="208" y="81"/>
                    </a:cubicBezTo>
                    <a:cubicBezTo>
                      <a:pt x="210" y="81"/>
                      <a:pt x="212" y="80"/>
                      <a:pt x="214" y="79"/>
                    </a:cubicBezTo>
                    <a:cubicBezTo>
                      <a:pt x="215" y="79"/>
                      <a:pt x="217" y="78"/>
                      <a:pt x="218" y="78"/>
                    </a:cubicBezTo>
                    <a:cubicBezTo>
                      <a:pt x="220" y="77"/>
                      <a:pt x="222" y="77"/>
                      <a:pt x="224" y="76"/>
                    </a:cubicBezTo>
                    <a:cubicBezTo>
                      <a:pt x="226" y="76"/>
                      <a:pt x="227" y="75"/>
                      <a:pt x="229" y="75"/>
                    </a:cubicBezTo>
                    <a:cubicBezTo>
                      <a:pt x="231" y="74"/>
                      <a:pt x="233" y="74"/>
                      <a:pt x="235" y="73"/>
                    </a:cubicBezTo>
                    <a:cubicBezTo>
                      <a:pt x="236" y="73"/>
                      <a:pt x="238" y="73"/>
                      <a:pt x="239" y="72"/>
                    </a:cubicBezTo>
                    <a:cubicBezTo>
                      <a:pt x="241" y="72"/>
                      <a:pt x="244" y="71"/>
                      <a:pt x="246" y="71"/>
                    </a:cubicBezTo>
                    <a:cubicBezTo>
                      <a:pt x="247" y="71"/>
                      <a:pt x="249" y="71"/>
                      <a:pt x="250" y="70"/>
                    </a:cubicBezTo>
                    <a:cubicBezTo>
                      <a:pt x="252" y="70"/>
                      <a:pt x="255" y="70"/>
                      <a:pt x="257" y="69"/>
                    </a:cubicBezTo>
                    <a:cubicBezTo>
                      <a:pt x="258" y="69"/>
                      <a:pt x="260" y="69"/>
                      <a:pt x="261" y="69"/>
                    </a:cubicBezTo>
                    <a:cubicBezTo>
                      <a:pt x="264" y="69"/>
                      <a:pt x="266" y="68"/>
                      <a:pt x="269" y="68"/>
                    </a:cubicBezTo>
                    <a:cubicBezTo>
                      <a:pt x="270" y="68"/>
                      <a:pt x="271" y="68"/>
                      <a:pt x="272" y="68"/>
                    </a:cubicBezTo>
                    <a:cubicBezTo>
                      <a:pt x="276" y="68"/>
                      <a:pt x="280" y="68"/>
                      <a:pt x="284" y="68"/>
                    </a:cubicBezTo>
                    <a:cubicBezTo>
                      <a:pt x="403" y="68"/>
                      <a:pt x="499" y="164"/>
                      <a:pt x="499" y="283"/>
                    </a:cubicBezTo>
                    <a:cubicBezTo>
                      <a:pt x="499" y="402"/>
                      <a:pt x="403" y="499"/>
                      <a:pt x="284" y="499"/>
                    </a:cubicBezTo>
                    <a:cubicBezTo>
                      <a:pt x="284" y="499"/>
                      <a:pt x="284" y="499"/>
                      <a:pt x="284" y="499"/>
                    </a:cubicBezTo>
                    <a:close/>
                  </a:path>
                </a:pathLst>
              </a:custGeom>
              <a:grp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rgbClr val="ADBECB"/>
                  </a:solidFill>
                  <a:latin typeface="Arial" pitchFamily="34" charset="0"/>
                  <a:ea typeface="ＭＳ Ｐゴシック" charset="-128"/>
                </a:endParaRPr>
              </a:p>
            </p:txBody>
          </p:sp>
        </p:grpSp>
      </p:grpSp>
      <p:grpSp>
        <p:nvGrpSpPr>
          <p:cNvPr id="5" name="Group 4">
            <a:extLst>
              <a:ext uri="{FF2B5EF4-FFF2-40B4-BE49-F238E27FC236}">
                <a16:creationId xmlns:a16="http://schemas.microsoft.com/office/drawing/2014/main" id="{9C909E5E-A1A0-4339-A29A-B497DFF1D0C6}"/>
              </a:ext>
            </a:extLst>
          </p:cNvPr>
          <p:cNvGrpSpPr/>
          <p:nvPr/>
        </p:nvGrpSpPr>
        <p:grpSpPr>
          <a:xfrm>
            <a:off x="2069350" y="3591314"/>
            <a:ext cx="1280160" cy="996696"/>
            <a:chOff x="2042015" y="3545852"/>
            <a:chExt cx="1332806" cy="982806"/>
          </a:xfrm>
        </p:grpSpPr>
        <p:sp>
          <p:nvSpPr>
            <p:cNvPr id="191" name="Rectangle 190">
              <a:extLst>
                <a:ext uri="{FF2B5EF4-FFF2-40B4-BE49-F238E27FC236}">
                  <a16:creationId xmlns:a16="http://schemas.microsoft.com/office/drawing/2014/main" id="{B40B50A0-04EF-4CAA-8A25-AA39C65336CE}"/>
                </a:ext>
              </a:extLst>
            </p:cNvPr>
            <p:cNvSpPr/>
            <p:nvPr/>
          </p:nvSpPr>
          <p:spPr bwMode="auto">
            <a:xfrm>
              <a:off x="2073472" y="3545852"/>
              <a:ext cx="1279494" cy="982806"/>
            </a:xfrm>
            <a:prstGeom prst="rect">
              <a:avLst/>
            </a:prstGeom>
            <a:solidFill>
              <a:srgbClr val="AF235F"/>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92" name="TextBox 191">
              <a:extLst>
                <a:ext uri="{FF2B5EF4-FFF2-40B4-BE49-F238E27FC236}">
                  <a16:creationId xmlns:a16="http://schemas.microsoft.com/office/drawing/2014/main" id="{A995BFF6-8F5C-4020-940B-80DCE31BE623}"/>
                </a:ext>
              </a:extLst>
            </p:cNvPr>
            <p:cNvSpPr txBox="1"/>
            <p:nvPr/>
          </p:nvSpPr>
          <p:spPr>
            <a:xfrm>
              <a:off x="2042015" y="3559940"/>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Blueprint</a:t>
              </a:r>
            </a:p>
          </p:txBody>
        </p:sp>
        <p:sp>
          <p:nvSpPr>
            <p:cNvPr id="193" name="SAGD, Siemens, Location, Karte, Ort, Markierung">
              <a:extLst>
                <a:ext uri="{FF2B5EF4-FFF2-40B4-BE49-F238E27FC236}">
                  <a16:creationId xmlns:a16="http://schemas.microsoft.com/office/drawing/2014/main" id="{DA765009-3F5F-4DA6-AAF4-27274D7DA3DB}"/>
                </a:ext>
              </a:extLst>
            </p:cNvPr>
            <p:cNvSpPr>
              <a:spLocks noChangeAspect="1" noEditPoints="1"/>
            </p:cNvSpPr>
            <p:nvPr/>
          </p:nvSpPr>
          <p:spPr bwMode="gray">
            <a:xfrm>
              <a:off x="2345217" y="3883067"/>
              <a:ext cx="772159" cy="639512"/>
            </a:xfrm>
            <a:custGeom>
              <a:avLst/>
              <a:gdLst>
                <a:gd name="T0" fmla="*/ 402 w 930"/>
                <a:gd name="T1" fmla="*/ 363 h 771"/>
                <a:gd name="T2" fmla="*/ 509 w 930"/>
                <a:gd name="T3" fmla="*/ 189 h 771"/>
                <a:gd name="T4" fmla="*/ 527 w 930"/>
                <a:gd name="T5" fmla="*/ 125 h 771"/>
                <a:gd name="T6" fmla="*/ 402 w 930"/>
                <a:gd name="T7" fmla="*/ 0 h 771"/>
                <a:gd name="T8" fmla="*/ 277 w 930"/>
                <a:gd name="T9" fmla="*/ 125 h 771"/>
                <a:gd name="T10" fmla="*/ 296 w 930"/>
                <a:gd name="T11" fmla="*/ 189 h 771"/>
                <a:gd name="T12" fmla="*/ 402 w 930"/>
                <a:gd name="T13" fmla="*/ 363 h 771"/>
                <a:gd name="T14" fmla="*/ 402 w 930"/>
                <a:gd name="T15" fmla="*/ 68 h 771"/>
                <a:gd name="T16" fmla="*/ 459 w 930"/>
                <a:gd name="T17" fmla="*/ 125 h 771"/>
                <a:gd name="T18" fmla="*/ 402 w 930"/>
                <a:gd name="T19" fmla="*/ 181 h 771"/>
                <a:gd name="T20" fmla="*/ 346 w 930"/>
                <a:gd name="T21" fmla="*/ 125 h 771"/>
                <a:gd name="T22" fmla="*/ 402 w 930"/>
                <a:gd name="T23" fmla="*/ 68 h 771"/>
                <a:gd name="T24" fmla="*/ 157 w 930"/>
                <a:gd name="T25" fmla="*/ 344 h 771"/>
                <a:gd name="T26" fmla="*/ 404 w 930"/>
                <a:gd name="T27" fmla="*/ 640 h 771"/>
                <a:gd name="T28" fmla="*/ 248 w 930"/>
                <a:gd name="T29" fmla="*/ 771 h 771"/>
                <a:gd name="T30" fmla="*/ 0 w 930"/>
                <a:gd name="T31" fmla="*/ 476 h 771"/>
                <a:gd name="T32" fmla="*/ 157 w 930"/>
                <a:gd name="T33" fmla="*/ 344 h 771"/>
                <a:gd name="T34" fmla="*/ 467 w 930"/>
                <a:gd name="T35" fmla="*/ 344 h 771"/>
                <a:gd name="T36" fmla="*/ 715 w 930"/>
                <a:gd name="T37" fmla="*/ 640 h 771"/>
                <a:gd name="T38" fmla="*/ 464 w 930"/>
                <a:gd name="T39" fmla="*/ 640 h 771"/>
                <a:gd name="T40" fmla="*/ 216 w 930"/>
                <a:gd name="T41" fmla="*/ 344 h 771"/>
                <a:gd name="T42" fmla="*/ 338 w 930"/>
                <a:gd name="T43" fmla="*/ 344 h 771"/>
                <a:gd name="T44" fmla="*/ 402 w 930"/>
                <a:gd name="T45" fmla="*/ 449 h 771"/>
                <a:gd name="T46" fmla="*/ 467 w 930"/>
                <a:gd name="T47" fmla="*/ 344 h 771"/>
                <a:gd name="T48" fmla="*/ 930 w 930"/>
                <a:gd name="T49" fmla="*/ 508 h 771"/>
                <a:gd name="T50" fmla="*/ 774 w 930"/>
                <a:gd name="T51" fmla="*/ 640 h 771"/>
                <a:gd name="T52" fmla="*/ 526 w 930"/>
                <a:gd name="T53" fmla="*/ 344 h 771"/>
                <a:gd name="T54" fmla="*/ 682 w 930"/>
                <a:gd name="T55" fmla="*/ 213 h 771"/>
                <a:gd name="T56" fmla="*/ 930 w 930"/>
                <a:gd name="T57" fmla="*/ 508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30" h="771">
                  <a:moveTo>
                    <a:pt x="402" y="363"/>
                  </a:moveTo>
                  <a:cubicBezTo>
                    <a:pt x="509" y="189"/>
                    <a:pt x="509" y="189"/>
                    <a:pt x="509" y="189"/>
                  </a:cubicBezTo>
                  <a:cubicBezTo>
                    <a:pt x="520" y="170"/>
                    <a:pt x="527" y="148"/>
                    <a:pt x="527" y="125"/>
                  </a:cubicBezTo>
                  <a:cubicBezTo>
                    <a:pt x="527" y="56"/>
                    <a:pt x="471" y="0"/>
                    <a:pt x="402" y="0"/>
                  </a:cubicBezTo>
                  <a:cubicBezTo>
                    <a:pt x="333" y="0"/>
                    <a:pt x="277" y="56"/>
                    <a:pt x="277" y="125"/>
                  </a:cubicBezTo>
                  <a:cubicBezTo>
                    <a:pt x="277" y="148"/>
                    <a:pt x="284" y="170"/>
                    <a:pt x="296" y="189"/>
                  </a:cubicBezTo>
                  <a:lnTo>
                    <a:pt x="402" y="363"/>
                  </a:lnTo>
                  <a:close/>
                  <a:moveTo>
                    <a:pt x="402" y="68"/>
                  </a:moveTo>
                  <a:cubicBezTo>
                    <a:pt x="434" y="68"/>
                    <a:pt x="459" y="93"/>
                    <a:pt x="459" y="125"/>
                  </a:cubicBezTo>
                  <a:cubicBezTo>
                    <a:pt x="459" y="156"/>
                    <a:pt x="434" y="181"/>
                    <a:pt x="402" y="181"/>
                  </a:cubicBezTo>
                  <a:cubicBezTo>
                    <a:pt x="371" y="181"/>
                    <a:pt x="346" y="156"/>
                    <a:pt x="346" y="125"/>
                  </a:cubicBezTo>
                  <a:cubicBezTo>
                    <a:pt x="346" y="93"/>
                    <a:pt x="371" y="68"/>
                    <a:pt x="402" y="68"/>
                  </a:cubicBezTo>
                  <a:close/>
                  <a:moveTo>
                    <a:pt x="157" y="344"/>
                  </a:moveTo>
                  <a:cubicBezTo>
                    <a:pt x="404" y="640"/>
                    <a:pt x="404" y="640"/>
                    <a:pt x="404" y="640"/>
                  </a:cubicBezTo>
                  <a:cubicBezTo>
                    <a:pt x="248" y="771"/>
                    <a:pt x="248" y="771"/>
                    <a:pt x="248" y="771"/>
                  </a:cubicBezTo>
                  <a:cubicBezTo>
                    <a:pt x="0" y="476"/>
                    <a:pt x="0" y="476"/>
                    <a:pt x="0" y="476"/>
                  </a:cubicBezTo>
                  <a:lnTo>
                    <a:pt x="157" y="344"/>
                  </a:lnTo>
                  <a:close/>
                  <a:moveTo>
                    <a:pt x="467" y="344"/>
                  </a:moveTo>
                  <a:cubicBezTo>
                    <a:pt x="715" y="640"/>
                    <a:pt x="715" y="640"/>
                    <a:pt x="715" y="640"/>
                  </a:cubicBezTo>
                  <a:cubicBezTo>
                    <a:pt x="464" y="640"/>
                    <a:pt x="464" y="640"/>
                    <a:pt x="464" y="640"/>
                  </a:cubicBezTo>
                  <a:cubicBezTo>
                    <a:pt x="216" y="344"/>
                    <a:pt x="216" y="344"/>
                    <a:pt x="216" y="344"/>
                  </a:cubicBezTo>
                  <a:cubicBezTo>
                    <a:pt x="338" y="344"/>
                    <a:pt x="338" y="344"/>
                    <a:pt x="338" y="344"/>
                  </a:cubicBezTo>
                  <a:cubicBezTo>
                    <a:pt x="402" y="449"/>
                    <a:pt x="402" y="449"/>
                    <a:pt x="402" y="449"/>
                  </a:cubicBezTo>
                  <a:lnTo>
                    <a:pt x="467" y="344"/>
                  </a:lnTo>
                  <a:close/>
                  <a:moveTo>
                    <a:pt x="930" y="508"/>
                  </a:moveTo>
                  <a:cubicBezTo>
                    <a:pt x="774" y="640"/>
                    <a:pt x="774" y="640"/>
                    <a:pt x="774" y="640"/>
                  </a:cubicBezTo>
                  <a:cubicBezTo>
                    <a:pt x="526" y="344"/>
                    <a:pt x="526" y="344"/>
                    <a:pt x="526" y="344"/>
                  </a:cubicBezTo>
                  <a:cubicBezTo>
                    <a:pt x="682" y="213"/>
                    <a:pt x="682" y="213"/>
                    <a:pt x="682" y="213"/>
                  </a:cubicBezTo>
                  <a:lnTo>
                    <a:pt x="930" y="508"/>
                  </a:lnTo>
                  <a:close/>
                </a:path>
              </a:pathLst>
            </a:custGeom>
            <a:solidFill>
              <a:schemeClr val="bg1"/>
            </a:solid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dirty="0">
                <a:solidFill>
                  <a:srgbClr val="ADBECB"/>
                </a:solidFill>
                <a:latin typeface="Arial" pitchFamily="34" charset="0"/>
                <a:ea typeface="ＭＳ Ｐゴシック" charset="-128"/>
              </a:endParaRPr>
            </a:p>
          </p:txBody>
        </p:sp>
      </p:grpSp>
      <p:grpSp>
        <p:nvGrpSpPr>
          <p:cNvPr id="6" name="Group 5">
            <a:extLst>
              <a:ext uri="{FF2B5EF4-FFF2-40B4-BE49-F238E27FC236}">
                <a16:creationId xmlns:a16="http://schemas.microsoft.com/office/drawing/2014/main" id="{1FE827B5-2B63-41C2-8CC0-F82932CFB1A7}"/>
              </a:ext>
            </a:extLst>
          </p:cNvPr>
          <p:cNvGrpSpPr/>
          <p:nvPr/>
        </p:nvGrpSpPr>
        <p:grpSpPr>
          <a:xfrm>
            <a:off x="3398256" y="3591314"/>
            <a:ext cx="1280160" cy="996696"/>
            <a:chOff x="3385676" y="3545852"/>
            <a:chExt cx="1332806" cy="997457"/>
          </a:xfrm>
        </p:grpSpPr>
        <p:sp>
          <p:nvSpPr>
            <p:cNvPr id="197" name="Rectangle 196">
              <a:extLst>
                <a:ext uri="{FF2B5EF4-FFF2-40B4-BE49-F238E27FC236}">
                  <a16:creationId xmlns:a16="http://schemas.microsoft.com/office/drawing/2014/main" id="{7167092E-61F7-46D5-9265-CEB1624B50DF}"/>
                </a:ext>
              </a:extLst>
            </p:cNvPr>
            <p:cNvSpPr/>
            <p:nvPr/>
          </p:nvSpPr>
          <p:spPr bwMode="auto">
            <a:xfrm>
              <a:off x="3431477" y="3545852"/>
              <a:ext cx="1279494" cy="997457"/>
            </a:xfrm>
            <a:prstGeom prst="rect">
              <a:avLst/>
            </a:prstGeom>
            <a:solidFill>
              <a:srgbClr val="0F8287"/>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198" name="TextBox 197">
              <a:extLst>
                <a:ext uri="{FF2B5EF4-FFF2-40B4-BE49-F238E27FC236}">
                  <a16:creationId xmlns:a16="http://schemas.microsoft.com/office/drawing/2014/main" id="{082FD02D-0F5C-45AD-9471-8A5FDCEDAB7D}"/>
                </a:ext>
              </a:extLst>
            </p:cNvPr>
            <p:cNvSpPr txBox="1"/>
            <p:nvPr/>
          </p:nvSpPr>
          <p:spPr>
            <a:xfrm>
              <a:off x="3385676" y="3550801"/>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Impact Analysis</a:t>
              </a:r>
            </a:p>
          </p:txBody>
        </p:sp>
        <p:sp>
          <p:nvSpPr>
            <p:cNvPr id="203" name="Freeform 114">
              <a:extLst>
                <a:ext uri="{FF2B5EF4-FFF2-40B4-BE49-F238E27FC236}">
                  <a16:creationId xmlns:a16="http://schemas.microsoft.com/office/drawing/2014/main" id="{57C63F0C-C99F-485A-BC1B-590760EFA16C}"/>
                </a:ext>
              </a:extLst>
            </p:cNvPr>
            <p:cNvSpPr>
              <a:spLocks noEditPoints="1"/>
            </p:cNvSpPr>
            <p:nvPr/>
          </p:nvSpPr>
          <p:spPr bwMode="auto">
            <a:xfrm>
              <a:off x="3781906" y="3894278"/>
              <a:ext cx="589408" cy="611036"/>
            </a:xfrm>
            <a:custGeom>
              <a:avLst/>
              <a:gdLst>
                <a:gd name="T0" fmla="*/ 0 w 896"/>
                <a:gd name="T1" fmla="*/ 703 h 978"/>
                <a:gd name="T2" fmla="*/ 227 w 896"/>
                <a:gd name="T3" fmla="*/ 363 h 978"/>
                <a:gd name="T4" fmla="*/ 613 w 896"/>
                <a:gd name="T5" fmla="*/ 0 h 978"/>
                <a:gd name="T6" fmla="*/ 817 w 896"/>
                <a:gd name="T7" fmla="*/ 635 h 978"/>
                <a:gd name="T8" fmla="*/ 839 w 896"/>
                <a:gd name="T9" fmla="*/ 703 h 978"/>
                <a:gd name="T10" fmla="*/ 613 w 896"/>
                <a:gd name="T11" fmla="*/ 0 h 978"/>
                <a:gd name="T12" fmla="*/ 567 w 896"/>
                <a:gd name="T13" fmla="*/ 839 h 978"/>
                <a:gd name="T14" fmla="*/ 567 w 896"/>
                <a:gd name="T15" fmla="*/ 431 h 978"/>
                <a:gd name="T16" fmla="*/ 717 w 896"/>
                <a:gd name="T17" fmla="*/ 635 h 978"/>
                <a:gd name="T18" fmla="*/ 417 w 896"/>
                <a:gd name="T19" fmla="*/ 635 h 978"/>
                <a:gd name="T20" fmla="*/ 717 w 896"/>
                <a:gd name="T21" fmla="*/ 635 h 978"/>
                <a:gd name="T22" fmla="*/ 700 w 896"/>
                <a:gd name="T23" fmla="*/ 834 h 978"/>
                <a:gd name="T24" fmla="*/ 896 w 896"/>
                <a:gd name="T25" fmla="*/ 905 h 978"/>
                <a:gd name="T26" fmla="*/ 272 w 896"/>
                <a:gd name="T27" fmla="*/ 544 h 978"/>
                <a:gd name="T28" fmla="*/ 318 w 896"/>
                <a:gd name="T29" fmla="*/ 453 h 978"/>
                <a:gd name="T30" fmla="*/ 272 w 896"/>
                <a:gd name="T31" fmla="*/ 544 h 978"/>
                <a:gd name="T32" fmla="*/ 317 w 896"/>
                <a:gd name="T33" fmla="*/ 181 h 978"/>
                <a:gd name="T34" fmla="*/ 272 w 896"/>
                <a:gd name="T35" fmla="*/ 181 h 978"/>
                <a:gd name="T36" fmla="*/ 272 w 896"/>
                <a:gd name="T37" fmla="*/ 272 h 978"/>
                <a:gd name="T38" fmla="*/ 318 w 896"/>
                <a:gd name="T39" fmla="*/ 227 h 978"/>
                <a:gd name="T40" fmla="*/ 340 w 896"/>
                <a:gd name="T41" fmla="*/ 181 h 978"/>
                <a:gd name="T42" fmla="*/ 318 w 896"/>
                <a:gd name="T43" fmla="*/ 317 h 978"/>
                <a:gd name="T44" fmla="*/ 272 w 896"/>
                <a:gd name="T45" fmla="*/ 408 h 978"/>
                <a:gd name="T46" fmla="*/ 318 w 896"/>
                <a:gd name="T47" fmla="*/ 317 h 978"/>
                <a:gd name="T48" fmla="*/ 318 w 896"/>
                <a:gd name="T49" fmla="*/ 703 h 978"/>
                <a:gd name="T50" fmla="*/ 272 w 896"/>
                <a:gd name="T51" fmla="*/ 589 h 978"/>
                <a:gd name="T52" fmla="*/ 522 w 896"/>
                <a:gd name="T53" fmla="*/ 181 h 978"/>
                <a:gd name="T54" fmla="*/ 567 w 896"/>
                <a:gd name="T55" fmla="*/ 272 h 978"/>
                <a:gd name="T56" fmla="*/ 522 w 896"/>
                <a:gd name="T57" fmla="*/ 181 h 978"/>
                <a:gd name="T58" fmla="*/ 476 w 896"/>
                <a:gd name="T59" fmla="*/ 227 h 978"/>
                <a:gd name="T60" fmla="*/ 386 w 896"/>
                <a:gd name="T61" fmla="*/ 181 h 978"/>
                <a:gd name="T62" fmla="*/ 522 w 896"/>
                <a:gd name="T63" fmla="*/ 385 h 978"/>
                <a:gd name="T64" fmla="*/ 567 w 896"/>
                <a:gd name="T65" fmla="*/ 317 h 978"/>
                <a:gd name="T66" fmla="*/ 522 w 896"/>
                <a:gd name="T67" fmla="*/ 385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6" h="978">
                  <a:moveTo>
                    <a:pt x="227" y="703"/>
                  </a:moveTo>
                  <a:cubicBezTo>
                    <a:pt x="0" y="703"/>
                    <a:pt x="0" y="703"/>
                    <a:pt x="0" y="703"/>
                  </a:cubicBezTo>
                  <a:cubicBezTo>
                    <a:pt x="0" y="363"/>
                    <a:pt x="0" y="363"/>
                    <a:pt x="0" y="363"/>
                  </a:cubicBezTo>
                  <a:cubicBezTo>
                    <a:pt x="227" y="363"/>
                    <a:pt x="227" y="363"/>
                    <a:pt x="227" y="363"/>
                  </a:cubicBezTo>
                  <a:lnTo>
                    <a:pt x="227" y="703"/>
                  </a:lnTo>
                  <a:close/>
                  <a:moveTo>
                    <a:pt x="613" y="0"/>
                  </a:moveTo>
                  <a:cubicBezTo>
                    <a:pt x="613" y="390"/>
                    <a:pt x="613" y="390"/>
                    <a:pt x="613" y="390"/>
                  </a:cubicBezTo>
                  <a:cubicBezTo>
                    <a:pt x="729" y="411"/>
                    <a:pt x="817" y="513"/>
                    <a:pt x="817" y="635"/>
                  </a:cubicBezTo>
                  <a:cubicBezTo>
                    <a:pt x="817" y="658"/>
                    <a:pt x="813" y="681"/>
                    <a:pt x="807" y="703"/>
                  </a:cubicBezTo>
                  <a:cubicBezTo>
                    <a:pt x="839" y="703"/>
                    <a:pt x="839" y="703"/>
                    <a:pt x="839" y="703"/>
                  </a:cubicBezTo>
                  <a:cubicBezTo>
                    <a:pt x="839" y="0"/>
                    <a:pt x="839" y="0"/>
                    <a:pt x="839" y="0"/>
                  </a:cubicBezTo>
                  <a:lnTo>
                    <a:pt x="613" y="0"/>
                  </a:lnTo>
                  <a:close/>
                  <a:moveTo>
                    <a:pt x="771" y="635"/>
                  </a:moveTo>
                  <a:cubicBezTo>
                    <a:pt x="771" y="747"/>
                    <a:pt x="680" y="839"/>
                    <a:pt x="567" y="839"/>
                  </a:cubicBezTo>
                  <a:cubicBezTo>
                    <a:pt x="455" y="839"/>
                    <a:pt x="363" y="747"/>
                    <a:pt x="363" y="635"/>
                  </a:cubicBezTo>
                  <a:cubicBezTo>
                    <a:pt x="363" y="522"/>
                    <a:pt x="455" y="431"/>
                    <a:pt x="567" y="431"/>
                  </a:cubicBezTo>
                  <a:cubicBezTo>
                    <a:pt x="680" y="431"/>
                    <a:pt x="771" y="522"/>
                    <a:pt x="771" y="635"/>
                  </a:cubicBezTo>
                  <a:close/>
                  <a:moveTo>
                    <a:pt x="717" y="635"/>
                  </a:moveTo>
                  <a:cubicBezTo>
                    <a:pt x="717" y="552"/>
                    <a:pt x="650" y="485"/>
                    <a:pt x="567" y="485"/>
                  </a:cubicBezTo>
                  <a:cubicBezTo>
                    <a:pt x="484" y="485"/>
                    <a:pt x="417" y="552"/>
                    <a:pt x="417" y="635"/>
                  </a:cubicBezTo>
                  <a:cubicBezTo>
                    <a:pt x="417" y="718"/>
                    <a:pt x="484" y="785"/>
                    <a:pt x="567" y="785"/>
                  </a:cubicBezTo>
                  <a:cubicBezTo>
                    <a:pt x="650" y="785"/>
                    <a:pt x="717" y="718"/>
                    <a:pt x="717" y="635"/>
                  </a:cubicBezTo>
                  <a:close/>
                  <a:moveTo>
                    <a:pt x="755" y="781"/>
                  </a:moveTo>
                  <a:cubicBezTo>
                    <a:pt x="740" y="802"/>
                    <a:pt x="721" y="819"/>
                    <a:pt x="700" y="834"/>
                  </a:cubicBezTo>
                  <a:cubicBezTo>
                    <a:pt x="824" y="978"/>
                    <a:pt x="824" y="978"/>
                    <a:pt x="824" y="978"/>
                  </a:cubicBezTo>
                  <a:cubicBezTo>
                    <a:pt x="896" y="905"/>
                    <a:pt x="896" y="905"/>
                    <a:pt x="896" y="905"/>
                  </a:cubicBezTo>
                  <a:lnTo>
                    <a:pt x="755" y="781"/>
                  </a:lnTo>
                  <a:close/>
                  <a:moveTo>
                    <a:pt x="272" y="544"/>
                  </a:moveTo>
                  <a:cubicBezTo>
                    <a:pt x="318" y="544"/>
                    <a:pt x="318" y="544"/>
                    <a:pt x="318" y="544"/>
                  </a:cubicBezTo>
                  <a:cubicBezTo>
                    <a:pt x="318" y="453"/>
                    <a:pt x="318" y="453"/>
                    <a:pt x="318" y="453"/>
                  </a:cubicBezTo>
                  <a:cubicBezTo>
                    <a:pt x="272" y="453"/>
                    <a:pt x="272" y="453"/>
                    <a:pt x="272" y="453"/>
                  </a:cubicBezTo>
                  <a:lnTo>
                    <a:pt x="272" y="544"/>
                  </a:lnTo>
                  <a:close/>
                  <a:moveTo>
                    <a:pt x="317" y="181"/>
                  </a:moveTo>
                  <a:cubicBezTo>
                    <a:pt x="317" y="181"/>
                    <a:pt x="317" y="181"/>
                    <a:pt x="317" y="181"/>
                  </a:cubicBezTo>
                  <a:cubicBezTo>
                    <a:pt x="272" y="181"/>
                    <a:pt x="272" y="181"/>
                    <a:pt x="272" y="181"/>
                  </a:cubicBezTo>
                  <a:cubicBezTo>
                    <a:pt x="272" y="181"/>
                    <a:pt x="272" y="181"/>
                    <a:pt x="272" y="181"/>
                  </a:cubicBezTo>
                  <a:cubicBezTo>
                    <a:pt x="272" y="227"/>
                    <a:pt x="272" y="227"/>
                    <a:pt x="272" y="227"/>
                  </a:cubicBezTo>
                  <a:cubicBezTo>
                    <a:pt x="272" y="272"/>
                    <a:pt x="272" y="272"/>
                    <a:pt x="272" y="272"/>
                  </a:cubicBezTo>
                  <a:cubicBezTo>
                    <a:pt x="318" y="272"/>
                    <a:pt x="318" y="272"/>
                    <a:pt x="318" y="272"/>
                  </a:cubicBezTo>
                  <a:cubicBezTo>
                    <a:pt x="318" y="227"/>
                    <a:pt x="318" y="227"/>
                    <a:pt x="318" y="227"/>
                  </a:cubicBezTo>
                  <a:cubicBezTo>
                    <a:pt x="340" y="227"/>
                    <a:pt x="340" y="227"/>
                    <a:pt x="340" y="227"/>
                  </a:cubicBezTo>
                  <a:cubicBezTo>
                    <a:pt x="340" y="181"/>
                    <a:pt x="340" y="181"/>
                    <a:pt x="340" y="181"/>
                  </a:cubicBezTo>
                  <a:lnTo>
                    <a:pt x="317" y="181"/>
                  </a:lnTo>
                  <a:close/>
                  <a:moveTo>
                    <a:pt x="318" y="317"/>
                  </a:moveTo>
                  <a:cubicBezTo>
                    <a:pt x="272" y="317"/>
                    <a:pt x="272" y="317"/>
                    <a:pt x="272" y="317"/>
                  </a:cubicBezTo>
                  <a:cubicBezTo>
                    <a:pt x="272" y="408"/>
                    <a:pt x="272" y="408"/>
                    <a:pt x="272" y="408"/>
                  </a:cubicBezTo>
                  <a:cubicBezTo>
                    <a:pt x="318" y="408"/>
                    <a:pt x="318" y="408"/>
                    <a:pt x="318" y="408"/>
                  </a:cubicBezTo>
                  <a:lnTo>
                    <a:pt x="318" y="317"/>
                  </a:lnTo>
                  <a:close/>
                  <a:moveTo>
                    <a:pt x="272" y="703"/>
                  </a:moveTo>
                  <a:cubicBezTo>
                    <a:pt x="318" y="703"/>
                    <a:pt x="318" y="703"/>
                    <a:pt x="318" y="703"/>
                  </a:cubicBezTo>
                  <a:cubicBezTo>
                    <a:pt x="318" y="589"/>
                    <a:pt x="318" y="589"/>
                    <a:pt x="318" y="589"/>
                  </a:cubicBezTo>
                  <a:cubicBezTo>
                    <a:pt x="272" y="589"/>
                    <a:pt x="272" y="589"/>
                    <a:pt x="272" y="589"/>
                  </a:cubicBezTo>
                  <a:lnTo>
                    <a:pt x="272" y="703"/>
                  </a:lnTo>
                  <a:close/>
                  <a:moveTo>
                    <a:pt x="522" y="181"/>
                  </a:moveTo>
                  <a:cubicBezTo>
                    <a:pt x="522" y="272"/>
                    <a:pt x="522" y="272"/>
                    <a:pt x="522" y="272"/>
                  </a:cubicBezTo>
                  <a:cubicBezTo>
                    <a:pt x="567" y="272"/>
                    <a:pt x="567" y="272"/>
                    <a:pt x="567" y="272"/>
                  </a:cubicBezTo>
                  <a:cubicBezTo>
                    <a:pt x="567" y="181"/>
                    <a:pt x="567" y="181"/>
                    <a:pt x="567" y="181"/>
                  </a:cubicBezTo>
                  <a:lnTo>
                    <a:pt x="522" y="181"/>
                  </a:lnTo>
                  <a:close/>
                  <a:moveTo>
                    <a:pt x="386" y="227"/>
                  </a:moveTo>
                  <a:cubicBezTo>
                    <a:pt x="476" y="227"/>
                    <a:pt x="476" y="227"/>
                    <a:pt x="476" y="227"/>
                  </a:cubicBezTo>
                  <a:cubicBezTo>
                    <a:pt x="476" y="181"/>
                    <a:pt x="476" y="181"/>
                    <a:pt x="476" y="181"/>
                  </a:cubicBezTo>
                  <a:cubicBezTo>
                    <a:pt x="386" y="181"/>
                    <a:pt x="386" y="181"/>
                    <a:pt x="386" y="181"/>
                  </a:cubicBezTo>
                  <a:lnTo>
                    <a:pt x="386" y="227"/>
                  </a:lnTo>
                  <a:close/>
                  <a:moveTo>
                    <a:pt x="522" y="385"/>
                  </a:moveTo>
                  <a:cubicBezTo>
                    <a:pt x="567" y="385"/>
                    <a:pt x="567" y="385"/>
                    <a:pt x="567" y="385"/>
                  </a:cubicBezTo>
                  <a:cubicBezTo>
                    <a:pt x="567" y="317"/>
                    <a:pt x="567" y="317"/>
                    <a:pt x="567" y="317"/>
                  </a:cubicBezTo>
                  <a:cubicBezTo>
                    <a:pt x="522" y="317"/>
                    <a:pt x="522" y="317"/>
                    <a:pt x="522" y="317"/>
                  </a:cubicBezTo>
                  <a:lnTo>
                    <a:pt x="522" y="385"/>
                  </a:lnTo>
                  <a:close/>
                </a:path>
              </a:pathLst>
            </a:custGeom>
            <a:solidFill>
              <a:schemeClr val="bg1"/>
            </a:solid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rgbClr val="ADBECB"/>
                </a:solidFill>
                <a:latin typeface="Arial" pitchFamily="34" charset="0"/>
                <a:ea typeface="ＭＳ Ｐゴシック" charset="-128"/>
              </a:endParaRPr>
            </a:p>
          </p:txBody>
        </p:sp>
      </p:grpSp>
      <p:grpSp>
        <p:nvGrpSpPr>
          <p:cNvPr id="7" name="Group 6">
            <a:extLst>
              <a:ext uri="{FF2B5EF4-FFF2-40B4-BE49-F238E27FC236}">
                <a16:creationId xmlns:a16="http://schemas.microsoft.com/office/drawing/2014/main" id="{569E6733-E68D-4ACB-B5C9-3ED7A10BC1C2}"/>
              </a:ext>
            </a:extLst>
          </p:cNvPr>
          <p:cNvGrpSpPr/>
          <p:nvPr/>
        </p:nvGrpSpPr>
        <p:grpSpPr>
          <a:xfrm>
            <a:off x="4727162" y="3591314"/>
            <a:ext cx="1280160" cy="996696"/>
            <a:chOff x="4719225" y="3519831"/>
            <a:chExt cx="1332806" cy="997457"/>
          </a:xfrm>
        </p:grpSpPr>
        <p:sp>
          <p:nvSpPr>
            <p:cNvPr id="209" name="Rectangle 208">
              <a:extLst>
                <a:ext uri="{FF2B5EF4-FFF2-40B4-BE49-F238E27FC236}">
                  <a16:creationId xmlns:a16="http://schemas.microsoft.com/office/drawing/2014/main" id="{C97EDF59-FF63-42DE-90EC-D88505DD5173}"/>
                </a:ext>
              </a:extLst>
            </p:cNvPr>
            <p:cNvSpPr/>
            <p:nvPr/>
          </p:nvSpPr>
          <p:spPr bwMode="auto">
            <a:xfrm>
              <a:off x="4747655" y="3519831"/>
              <a:ext cx="1279494" cy="997457"/>
            </a:xfrm>
            <a:prstGeom prst="rect">
              <a:avLst/>
            </a:prstGeom>
            <a:solidFill>
              <a:srgbClr val="0F8287"/>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11" name="TextBox 210">
              <a:extLst>
                <a:ext uri="{FF2B5EF4-FFF2-40B4-BE49-F238E27FC236}">
                  <a16:creationId xmlns:a16="http://schemas.microsoft.com/office/drawing/2014/main" id="{7F21CAA8-DAA9-499D-AA68-64BDBC67F0F8}"/>
                </a:ext>
              </a:extLst>
            </p:cNvPr>
            <p:cNvSpPr txBox="1"/>
            <p:nvPr/>
          </p:nvSpPr>
          <p:spPr>
            <a:xfrm>
              <a:off x="4719225" y="3561541"/>
              <a:ext cx="1332806" cy="332059"/>
            </a:xfrm>
            <a:prstGeom prst="rect">
              <a:avLst/>
            </a:prstGeom>
            <a:noFill/>
          </p:spPr>
          <p:txBody>
            <a:bodyPr wrap="square" lIns="0" tIns="0" rIns="0" bIns="0" rtlCol="0">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Arch. Design &amp; Gap analysis</a:t>
              </a:r>
            </a:p>
          </p:txBody>
        </p:sp>
        <p:sp>
          <p:nvSpPr>
            <p:cNvPr id="221" name="Freeform 68">
              <a:extLst>
                <a:ext uri="{FF2B5EF4-FFF2-40B4-BE49-F238E27FC236}">
                  <a16:creationId xmlns:a16="http://schemas.microsoft.com/office/drawing/2014/main" id="{7C1592DD-05BF-4893-B3E8-9D39CB95B51B}"/>
                </a:ext>
              </a:extLst>
            </p:cNvPr>
            <p:cNvSpPr>
              <a:spLocks noEditPoints="1"/>
            </p:cNvSpPr>
            <p:nvPr/>
          </p:nvSpPr>
          <p:spPr bwMode="auto">
            <a:xfrm>
              <a:off x="5172931" y="3989069"/>
              <a:ext cx="398873" cy="421453"/>
            </a:xfrm>
            <a:custGeom>
              <a:avLst/>
              <a:gdLst>
                <a:gd name="T0" fmla="*/ 792 w 794"/>
                <a:gd name="T1" fmla="*/ 792 h 794"/>
                <a:gd name="T2" fmla="*/ 767 w 794"/>
                <a:gd name="T3" fmla="*/ 654 h 794"/>
                <a:gd name="T4" fmla="*/ 622 w 794"/>
                <a:gd name="T5" fmla="*/ 735 h 794"/>
                <a:gd name="T6" fmla="*/ 363 w 794"/>
                <a:gd name="T7" fmla="*/ 249 h 794"/>
                <a:gd name="T8" fmla="*/ 3 w 794"/>
                <a:gd name="T9" fmla="*/ 91 h 794"/>
                <a:gd name="T10" fmla="*/ 211 w 794"/>
                <a:gd name="T11" fmla="*/ 454 h 794"/>
                <a:gd name="T12" fmla="*/ 227 w 794"/>
                <a:gd name="T13" fmla="*/ 503 h 794"/>
                <a:gd name="T14" fmla="*/ 170 w 794"/>
                <a:gd name="T15" fmla="*/ 494 h 794"/>
                <a:gd name="T16" fmla="*/ 187 w 794"/>
                <a:gd name="T17" fmla="*/ 543 h 794"/>
                <a:gd name="T18" fmla="*/ 130 w 794"/>
                <a:gd name="T19" fmla="*/ 535 h 794"/>
                <a:gd name="T20" fmla="*/ 146 w 794"/>
                <a:gd name="T21" fmla="*/ 584 h 794"/>
                <a:gd name="T22" fmla="*/ 89 w 794"/>
                <a:gd name="T23" fmla="*/ 575 h 794"/>
                <a:gd name="T24" fmla="*/ 106 w 794"/>
                <a:gd name="T25" fmla="*/ 624 h 794"/>
                <a:gd name="T26" fmla="*/ 49 w 794"/>
                <a:gd name="T27" fmla="*/ 616 h 794"/>
                <a:gd name="T28" fmla="*/ 65 w 794"/>
                <a:gd name="T29" fmla="*/ 665 h 794"/>
                <a:gd name="T30" fmla="*/ 0 w 794"/>
                <a:gd name="T31" fmla="*/ 665 h 794"/>
                <a:gd name="T32" fmla="*/ 373 w 794"/>
                <a:gd name="T33" fmla="*/ 551 h 794"/>
                <a:gd name="T34" fmla="*/ 211 w 794"/>
                <a:gd name="T35" fmla="*/ 454 h 794"/>
                <a:gd name="T36" fmla="*/ 794 w 794"/>
                <a:gd name="T37" fmla="*/ 130 h 794"/>
                <a:gd name="T38" fmla="*/ 421 w 794"/>
                <a:gd name="T39" fmla="*/ 243 h 794"/>
                <a:gd name="T40" fmla="*/ 486 w 794"/>
                <a:gd name="T41" fmla="*/ 243 h 794"/>
                <a:gd name="T42" fmla="*/ 470 w 794"/>
                <a:gd name="T43" fmla="*/ 195 h 794"/>
                <a:gd name="T44" fmla="*/ 527 w 794"/>
                <a:gd name="T45" fmla="*/ 203 h 794"/>
                <a:gd name="T46" fmla="*/ 511 w 794"/>
                <a:gd name="T47" fmla="*/ 154 h 794"/>
                <a:gd name="T48" fmla="*/ 567 w 794"/>
                <a:gd name="T49" fmla="*/ 162 h 794"/>
                <a:gd name="T50" fmla="*/ 551 w 794"/>
                <a:gd name="T51" fmla="*/ 114 h 794"/>
                <a:gd name="T52" fmla="*/ 608 w 794"/>
                <a:gd name="T53" fmla="*/ 122 h 794"/>
                <a:gd name="T54" fmla="*/ 592 w 794"/>
                <a:gd name="T55" fmla="*/ 73 h 794"/>
                <a:gd name="T56" fmla="*/ 648 w 794"/>
                <a:gd name="T57" fmla="*/ 81 h 794"/>
                <a:gd name="T58" fmla="*/ 632 w 794"/>
                <a:gd name="T59" fmla="*/ 33 h 794"/>
                <a:gd name="T60" fmla="*/ 713 w 794"/>
                <a:gd name="T61" fmla="*/ 114 h 794"/>
                <a:gd name="T62" fmla="*/ 681 w 794"/>
                <a:gd name="T63" fmla="*/ 146 h 794"/>
                <a:gd name="T64" fmla="*/ 713 w 794"/>
                <a:gd name="T65" fmla="*/ 114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4" h="794">
                  <a:moveTo>
                    <a:pt x="767" y="654"/>
                  </a:moveTo>
                  <a:cubicBezTo>
                    <a:pt x="792" y="792"/>
                    <a:pt x="792" y="792"/>
                    <a:pt x="792" y="792"/>
                  </a:cubicBezTo>
                  <a:cubicBezTo>
                    <a:pt x="654" y="768"/>
                    <a:pt x="654" y="768"/>
                    <a:pt x="654" y="768"/>
                  </a:cubicBezTo>
                  <a:lnTo>
                    <a:pt x="767" y="654"/>
                  </a:lnTo>
                  <a:close/>
                  <a:moveTo>
                    <a:pt x="249" y="363"/>
                  </a:moveTo>
                  <a:cubicBezTo>
                    <a:pt x="622" y="735"/>
                    <a:pt x="622" y="735"/>
                    <a:pt x="622" y="735"/>
                  </a:cubicBezTo>
                  <a:cubicBezTo>
                    <a:pt x="735" y="622"/>
                    <a:pt x="735" y="622"/>
                    <a:pt x="735" y="622"/>
                  </a:cubicBezTo>
                  <a:cubicBezTo>
                    <a:pt x="363" y="249"/>
                    <a:pt x="363" y="249"/>
                    <a:pt x="363" y="249"/>
                  </a:cubicBezTo>
                  <a:cubicBezTo>
                    <a:pt x="91" y="3"/>
                    <a:pt x="91" y="3"/>
                    <a:pt x="91" y="3"/>
                  </a:cubicBezTo>
                  <a:cubicBezTo>
                    <a:pt x="3" y="91"/>
                    <a:pt x="3" y="91"/>
                    <a:pt x="3" y="91"/>
                  </a:cubicBezTo>
                  <a:lnTo>
                    <a:pt x="249" y="363"/>
                  </a:lnTo>
                  <a:close/>
                  <a:moveTo>
                    <a:pt x="211" y="454"/>
                  </a:moveTo>
                  <a:cubicBezTo>
                    <a:pt x="243" y="486"/>
                    <a:pt x="243" y="486"/>
                    <a:pt x="243" y="486"/>
                  </a:cubicBezTo>
                  <a:cubicBezTo>
                    <a:pt x="227" y="503"/>
                    <a:pt x="227" y="503"/>
                    <a:pt x="227" y="503"/>
                  </a:cubicBezTo>
                  <a:cubicBezTo>
                    <a:pt x="195" y="470"/>
                    <a:pt x="195" y="470"/>
                    <a:pt x="195" y="470"/>
                  </a:cubicBezTo>
                  <a:cubicBezTo>
                    <a:pt x="170" y="494"/>
                    <a:pt x="170" y="494"/>
                    <a:pt x="170" y="494"/>
                  </a:cubicBezTo>
                  <a:cubicBezTo>
                    <a:pt x="203" y="527"/>
                    <a:pt x="203" y="527"/>
                    <a:pt x="203" y="527"/>
                  </a:cubicBezTo>
                  <a:cubicBezTo>
                    <a:pt x="187" y="543"/>
                    <a:pt x="187" y="543"/>
                    <a:pt x="187" y="543"/>
                  </a:cubicBezTo>
                  <a:cubicBezTo>
                    <a:pt x="154" y="511"/>
                    <a:pt x="154" y="511"/>
                    <a:pt x="154" y="511"/>
                  </a:cubicBezTo>
                  <a:cubicBezTo>
                    <a:pt x="130" y="535"/>
                    <a:pt x="130" y="535"/>
                    <a:pt x="130" y="535"/>
                  </a:cubicBezTo>
                  <a:cubicBezTo>
                    <a:pt x="162" y="567"/>
                    <a:pt x="162" y="567"/>
                    <a:pt x="162" y="567"/>
                  </a:cubicBezTo>
                  <a:cubicBezTo>
                    <a:pt x="146" y="584"/>
                    <a:pt x="146" y="584"/>
                    <a:pt x="146" y="584"/>
                  </a:cubicBezTo>
                  <a:cubicBezTo>
                    <a:pt x="114" y="551"/>
                    <a:pt x="114" y="551"/>
                    <a:pt x="114" y="551"/>
                  </a:cubicBezTo>
                  <a:cubicBezTo>
                    <a:pt x="89" y="575"/>
                    <a:pt x="89" y="575"/>
                    <a:pt x="89" y="575"/>
                  </a:cubicBezTo>
                  <a:cubicBezTo>
                    <a:pt x="122" y="608"/>
                    <a:pt x="122" y="608"/>
                    <a:pt x="122" y="608"/>
                  </a:cubicBezTo>
                  <a:cubicBezTo>
                    <a:pt x="106" y="624"/>
                    <a:pt x="106" y="624"/>
                    <a:pt x="106" y="624"/>
                  </a:cubicBezTo>
                  <a:cubicBezTo>
                    <a:pt x="73" y="592"/>
                    <a:pt x="73" y="592"/>
                    <a:pt x="73" y="592"/>
                  </a:cubicBezTo>
                  <a:cubicBezTo>
                    <a:pt x="49" y="616"/>
                    <a:pt x="49" y="616"/>
                    <a:pt x="49" y="616"/>
                  </a:cubicBezTo>
                  <a:cubicBezTo>
                    <a:pt x="81" y="648"/>
                    <a:pt x="81" y="648"/>
                    <a:pt x="81" y="648"/>
                  </a:cubicBezTo>
                  <a:cubicBezTo>
                    <a:pt x="65" y="665"/>
                    <a:pt x="65" y="665"/>
                    <a:pt x="65" y="665"/>
                  </a:cubicBezTo>
                  <a:cubicBezTo>
                    <a:pt x="33" y="632"/>
                    <a:pt x="33" y="632"/>
                    <a:pt x="33" y="632"/>
                  </a:cubicBezTo>
                  <a:cubicBezTo>
                    <a:pt x="0" y="665"/>
                    <a:pt x="0" y="665"/>
                    <a:pt x="0" y="665"/>
                  </a:cubicBezTo>
                  <a:cubicBezTo>
                    <a:pt x="130" y="794"/>
                    <a:pt x="130" y="794"/>
                    <a:pt x="130" y="794"/>
                  </a:cubicBezTo>
                  <a:cubicBezTo>
                    <a:pt x="373" y="551"/>
                    <a:pt x="373" y="551"/>
                    <a:pt x="373" y="551"/>
                  </a:cubicBezTo>
                  <a:cubicBezTo>
                    <a:pt x="243" y="422"/>
                    <a:pt x="243" y="422"/>
                    <a:pt x="243" y="422"/>
                  </a:cubicBezTo>
                  <a:lnTo>
                    <a:pt x="211" y="454"/>
                  </a:lnTo>
                  <a:close/>
                  <a:moveTo>
                    <a:pt x="664" y="0"/>
                  </a:moveTo>
                  <a:cubicBezTo>
                    <a:pt x="794" y="130"/>
                    <a:pt x="794" y="130"/>
                    <a:pt x="794" y="130"/>
                  </a:cubicBezTo>
                  <a:cubicBezTo>
                    <a:pt x="551" y="373"/>
                    <a:pt x="551" y="373"/>
                    <a:pt x="551" y="373"/>
                  </a:cubicBezTo>
                  <a:cubicBezTo>
                    <a:pt x="421" y="243"/>
                    <a:pt x="421" y="243"/>
                    <a:pt x="421" y="243"/>
                  </a:cubicBezTo>
                  <a:cubicBezTo>
                    <a:pt x="454" y="211"/>
                    <a:pt x="454" y="211"/>
                    <a:pt x="454" y="211"/>
                  </a:cubicBezTo>
                  <a:cubicBezTo>
                    <a:pt x="486" y="243"/>
                    <a:pt x="486" y="243"/>
                    <a:pt x="486" y="243"/>
                  </a:cubicBezTo>
                  <a:cubicBezTo>
                    <a:pt x="502" y="227"/>
                    <a:pt x="502" y="227"/>
                    <a:pt x="502" y="227"/>
                  </a:cubicBezTo>
                  <a:cubicBezTo>
                    <a:pt x="470" y="195"/>
                    <a:pt x="470" y="195"/>
                    <a:pt x="470" y="195"/>
                  </a:cubicBezTo>
                  <a:cubicBezTo>
                    <a:pt x="494" y="170"/>
                    <a:pt x="494" y="170"/>
                    <a:pt x="494" y="170"/>
                  </a:cubicBezTo>
                  <a:cubicBezTo>
                    <a:pt x="527" y="203"/>
                    <a:pt x="527" y="203"/>
                    <a:pt x="527" y="203"/>
                  </a:cubicBezTo>
                  <a:cubicBezTo>
                    <a:pt x="543" y="187"/>
                    <a:pt x="543" y="187"/>
                    <a:pt x="543" y="187"/>
                  </a:cubicBezTo>
                  <a:cubicBezTo>
                    <a:pt x="511" y="154"/>
                    <a:pt x="511" y="154"/>
                    <a:pt x="511" y="154"/>
                  </a:cubicBezTo>
                  <a:cubicBezTo>
                    <a:pt x="535" y="130"/>
                    <a:pt x="535" y="130"/>
                    <a:pt x="535" y="130"/>
                  </a:cubicBezTo>
                  <a:cubicBezTo>
                    <a:pt x="567" y="162"/>
                    <a:pt x="567" y="162"/>
                    <a:pt x="567" y="162"/>
                  </a:cubicBezTo>
                  <a:cubicBezTo>
                    <a:pt x="583" y="146"/>
                    <a:pt x="583" y="146"/>
                    <a:pt x="583" y="146"/>
                  </a:cubicBezTo>
                  <a:cubicBezTo>
                    <a:pt x="551" y="114"/>
                    <a:pt x="551" y="114"/>
                    <a:pt x="551" y="114"/>
                  </a:cubicBezTo>
                  <a:cubicBezTo>
                    <a:pt x="575" y="89"/>
                    <a:pt x="575" y="89"/>
                    <a:pt x="575" y="89"/>
                  </a:cubicBezTo>
                  <a:cubicBezTo>
                    <a:pt x="608" y="122"/>
                    <a:pt x="608" y="122"/>
                    <a:pt x="608" y="122"/>
                  </a:cubicBezTo>
                  <a:cubicBezTo>
                    <a:pt x="624" y="106"/>
                    <a:pt x="624" y="106"/>
                    <a:pt x="624" y="106"/>
                  </a:cubicBezTo>
                  <a:cubicBezTo>
                    <a:pt x="592" y="73"/>
                    <a:pt x="592" y="73"/>
                    <a:pt x="592" y="73"/>
                  </a:cubicBezTo>
                  <a:cubicBezTo>
                    <a:pt x="616" y="49"/>
                    <a:pt x="616" y="49"/>
                    <a:pt x="616" y="49"/>
                  </a:cubicBezTo>
                  <a:cubicBezTo>
                    <a:pt x="648" y="81"/>
                    <a:pt x="648" y="81"/>
                    <a:pt x="648" y="81"/>
                  </a:cubicBezTo>
                  <a:cubicBezTo>
                    <a:pt x="664" y="65"/>
                    <a:pt x="664" y="65"/>
                    <a:pt x="664" y="65"/>
                  </a:cubicBezTo>
                  <a:cubicBezTo>
                    <a:pt x="632" y="33"/>
                    <a:pt x="632" y="33"/>
                    <a:pt x="632" y="33"/>
                  </a:cubicBezTo>
                  <a:lnTo>
                    <a:pt x="664" y="0"/>
                  </a:lnTo>
                  <a:close/>
                  <a:moveTo>
                    <a:pt x="713" y="114"/>
                  </a:moveTo>
                  <a:cubicBezTo>
                    <a:pt x="704" y="105"/>
                    <a:pt x="690" y="105"/>
                    <a:pt x="681" y="114"/>
                  </a:cubicBezTo>
                  <a:cubicBezTo>
                    <a:pt x="672" y="123"/>
                    <a:pt x="672" y="137"/>
                    <a:pt x="681" y="146"/>
                  </a:cubicBezTo>
                  <a:cubicBezTo>
                    <a:pt x="690" y="155"/>
                    <a:pt x="704" y="155"/>
                    <a:pt x="713" y="146"/>
                  </a:cubicBezTo>
                  <a:cubicBezTo>
                    <a:pt x="722" y="137"/>
                    <a:pt x="722" y="123"/>
                    <a:pt x="713" y="114"/>
                  </a:cubicBezTo>
                  <a:close/>
                </a:path>
              </a:pathLst>
            </a:custGeom>
            <a:solidFill>
              <a:schemeClr val="bg1"/>
            </a:solidFill>
            <a:ln>
              <a:noFill/>
            </a:ln>
          </p:spPr>
          <p:txBody>
            <a:bodyPr vert="horz" wrap="square" lIns="91392" tIns="45696" rIns="91392" bIns="45696" numCol="1" anchor="t" anchorCtr="0" compatLnSpc="1">
              <a:prstTxWarp prst="textNoShape">
                <a:avLst/>
              </a:prstTxWarp>
            </a:bodyPr>
            <a:lstStyle/>
            <a:p>
              <a:pPr defTabSz="913943" fontAlgn="base">
                <a:lnSpc>
                  <a:spcPct val="110000"/>
                </a:lnSpc>
                <a:spcBef>
                  <a:spcPct val="0"/>
                </a:spcBef>
                <a:spcAft>
                  <a:spcPct val="0"/>
                </a:spcAft>
                <a:defRPr/>
              </a:pPr>
              <a:endParaRPr lang="en-US" sz="1399" kern="1400">
                <a:solidFill>
                  <a:srgbClr val="000000"/>
                </a:solidFill>
                <a:latin typeface="Arial" charset="0"/>
                <a:ea typeface="ＭＳ Ｐゴシック" pitchFamily="34" charset="-128"/>
              </a:endParaRPr>
            </a:p>
          </p:txBody>
        </p:sp>
      </p:grpSp>
      <p:grpSp>
        <p:nvGrpSpPr>
          <p:cNvPr id="10" name="Group 9">
            <a:extLst>
              <a:ext uri="{FF2B5EF4-FFF2-40B4-BE49-F238E27FC236}">
                <a16:creationId xmlns:a16="http://schemas.microsoft.com/office/drawing/2014/main" id="{1C239B39-2E11-4AA3-A0DF-74927E0CBCFE}"/>
              </a:ext>
            </a:extLst>
          </p:cNvPr>
          <p:cNvGrpSpPr/>
          <p:nvPr/>
        </p:nvGrpSpPr>
        <p:grpSpPr>
          <a:xfrm>
            <a:off x="8713880" y="3591314"/>
            <a:ext cx="1280160" cy="996696"/>
            <a:chOff x="8704030" y="3545852"/>
            <a:chExt cx="1332806" cy="997457"/>
          </a:xfrm>
        </p:grpSpPr>
        <p:sp>
          <p:nvSpPr>
            <p:cNvPr id="204" name="Rectangle 203">
              <a:extLst>
                <a:ext uri="{FF2B5EF4-FFF2-40B4-BE49-F238E27FC236}">
                  <a16:creationId xmlns:a16="http://schemas.microsoft.com/office/drawing/2014/main" id="{B4239F72-3B58-465C-B042-65C01A62110E}"/>
                </a:ext>
              </a:extLst>
            </p:cNvPr>
            <p:cNvSpPr/>
            <p:nvPr/>
          </p:nvSpPr>
          <p:spPr bwMode="auto">
            <a:xfrm>
              <a:off x="8738612" y="3545852"/>
              <a:ext cx="1279494" cy="997457"/>
            </a:xfrm>
            <a:prstGeom prst="rect">
              <a:avLst/>
            </a:prstGeom>
            <a:solidFill>
              <a:srgbClr val="647D2D"/>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05" name="TextBox 204">
              <a:extLst>
                <a:ext uri="{FF2B5EF4-FFF2-40B4-BE49-F238E27FC236}">
                  <a16:creationId xmlns:a16="http://schemas.microsoft.com/office/drawing/2014/main" id="{81160BC8-7900-4244-AD47-DB3480298A24}"/>
                </a:ext>
              </a:extLst>
            </p:cNvPr>
            <p:cNvSpPr txBox="1"/>
            <p:nvPr/>
          </p:nvSpPr>
          <p:spPr>
            <a:xfrm>
              <a:off x="8704030" y="3583078"/>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Governance structure</a:t>
              </a:r>
            </a:p>
          </p:txBody>
        </p:sp>
        <p:pic>
          <p:nvPicPr>
            <p:cNvPr id="242" name="Picture 241">
              <a:extLst>
                <a:ext uri="{FF2B5EF4-FFF2-40B4-BE49-F238E27FC236}">
                  <a16:creationId xmlns:a16="http://schemas.microsoft.com/office/drawing/2014/main" id="{0F71B258-2BFB-4971-A623-D6D438D4E64D}"/>
                </a:ext>
              </a:extLst>
            </p:cNvPr>
            <p:cNvPicPr>
              <a:picLocks noChangeAspect="1"/>
            </p:cNvPicPr>
            <p:nvPr/>
          </p:nvPicPr>
          <p:blipFill>
            <a:blip r:embed="rId6"/>
            <a:stretch>
              <a:fillRect/>
            </a:stretch>
          </p:blipFill>
          <p:spPr>
            <a:xfrm>
              <a:off x="8960922" y="3956210"/>
              <a:ext cx="806835" cy="567809"/>
            </a:xfrm>
            <a:prstGeom prst="rect">
              <a:avLst/>
            </a:prstGeom>
          </p:spPr>
        </p:pic>
      </p:grpSp>
      <p:grpSp>
        <p:nvGrpSpPr>
          <p:cNvPr id="11" name="Group 10">
            <a:extLst>
              <a:ext uri="{FF2B5EF4-FFF2-40B4-BE49-F238E27FC236}">
                <a16:creationId xmlns:a16="http://schemas.microsoft.com/office/drawing/2014/main" id="{309C0921-961D-450D-B1A5-EC6311B6149C}"/>
              </a:ext>
            </a:extLst>
          </p:cNvPr>
          <p:cNvGrpSpPr/>
          <p:nvPr/>
        </p:nvGrpSpPr>
        <p:grpSpPr>
          <a:xfrm>
            <a:off x="10042788" y="3591314"/>
            <a:ext cx="1280160" cy="996696"/>
            <a:chOff x="10042788" y="3545852"/>
            <a:chExt cx="1332806" cy="982806"/>
          </a:xfrm>
        </p:grpSpPr>
        <p:sp>
          <p:nvSpPr>
            <p:cNvPr id="206" name="Rectangle 205">
              <a:extLst>
                <a:ext uri="{FF2B5EF4-FFF2-40B4-BE49-F238E27FC236}">
                  <a16:creationId xmlns:a16="http://schemas.microsoft.com/office/drawing/2014/main" id="{1BF1880A-D3B8-4AF8-AA28-AD8D9D253768}"/>
                </a:ext>
              </a:extLst>
            </p:cNvPr>
            <p:cNvSpPr/>
            <p:nvPr/>
          </p:nvSpPr>
          <p:spPr bwMode="auto">
            <a:xfrm>
              <a:off x="10071639" y="3545852"/>
              <a:ext cx="1279494" cy="982806"/>
            </a:xfrm>
            <a:prstGeom prst="rect">
              <a:avLst/>
            </a:prstGeom>
            <a:solidFill>
              <a:srgbClr val="647D2D"/>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07" name="TextBox 206">
              <a:extLst>
                <a:ext uri="{FF2B5EF4-FFF2-40B4-BE49-F238E27FC236}">
                  <a16:creationId xmlns:a16="http://schemas.microsoft.com/office/drawing/2014/main" id="{B62C6200-05E0-45CA-B78D-808FD0A25F69}"/>
                </a:ext>
              </a:extLst>
            </p:cNvPr>
            <p:cNvSpPr txBox="1"/>
            <p:nvPr/>
          </p:nvSpPr>
          <p:spPr>
            <a:xfrm>
              <a:off x="10042788" y="3559940"/>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Analytics</a:t>
              </a:r>
            </a:p>
          </p:txBody>
        </p:sp>
        <p:pic>
          <p:nvPicPr>
            <p:cNvPr id="243" name="Picture 242">
              <a:extLst>
                <a:ext uri="{FF2B5EF4-FFF2-40B4-BE49-F238E27FC236}">
                  <a16:creationId xmlns:a16="http://schemas.microsoft.com/office/drawing/2014/main" id="{35C59696-134E-4D47-AC85-FE7A904825A1}"/>
                </a:ext>
              </a:extLst>
            </p:cNvPr>
            <p:cNvPicPr>
              <a:picLocks noChangeAspect="1"/>
            </p:cNvPicPr>
            <p:nvPr/>
          </p:nvPicPr>
          <p:blipFill>
            <a:blip r:embed="rId7">
              <a:clrChange>
                <a:clrFrom>
                  <a:srgbClr val="000000">
                    <a:alpha val="47059"/>
                  </a:srgbClr>
                </a:clrFrom>
                <a:clrTo>
                  <a:srgbClr val="000000">
                    <a:alpha val="0"/>
                  </a:srgbClr>
                </a:clrTo>
              </a:clrChange>
              <a:extLst>
                <a:ext uri="{BEBA8EAE-BF5A-486C-A8C5-ECC9F3942E4B}">
                  <a14:imgProps xmlns:a14="http://schemas.microsoft.com/office/drawing/2010/main">
                    <a14:imgLayer r:embed="rId8">
                      <a14:imgEffect>
                        <a14:backgroundRemoval t="1493" b="96716" l="10000" r="90000">
                          <a14:foregroundMark x1="32090" y1="8955" x2="32090" y2="8955"/>
                          <a14:foregroundMark x1="32090" y1="1493" x2="32090" y2="1493"/>
                          <a14:foregroundMark x1="18657" y1="93731" x2="18657" y2="93731"/>
                          <a14:foregroundMark x1="38358" y1="96716" x2="38358" y2="96716"/>
                          <a14:foregroundMark x1="55672" y1="91045" x2="55672" y2="91045"/>
                          <a14:foregroundMark x1="73134" y1="85373" x2="73134" y2="85373"/>
                          <a14:foregroundMark x1="84776" y1="79701" x2="84776" y2="79701"/>
                          <a14:foregroundMark x1="16269" y1="96119" x2="16269" y2="96119"/>
                        </a14:backgroundRemoval>
                      </a14:imgEffect>
                    </a14:imgLayer>
                  </a14:imgProps>
                </a:ext>
              </a:extLst>
            </a:blip>
            <a:stretch>
              <a:fillRect/>
            </a:stretch>
          </p:blipFill>
          <p:spPr>
            <a:xfrm>
              <a:off x="10185080" y="3959228"/>
              <a:ext cx="997191" cy="498595"/>
            </a:xfrm>
            <a:prstGeom prst="rect">
              <a:avLst/>
            </a:prstGeom>
          </p:spPr>
        </p:pic>
      </p:grpSp>
      <p:sp>
        <p:nvSpPr>
          <p:cNvPr id="245" name="Arrow: Left-Right 244">
            <a:extLst>
              <a:ext uri="{FF2B5EF4-FFF2-40B4-BE49-F238E27FC236}">
                <a16:creationId xmlns:a16="http://schemas.microsoft.com/office/drawing/2014/main" id="{B39E0829-E7CA-4212-A23D-2578CDEE7B64}"/>
              </a:ext>
            </a:extLst>
          </p:cNvPr>
          <p:cNvSpPr/>
          <p:nvPr/>
        </p:nvSpPr>
        <p:spPr bwMode="auto">
          <a:xfrm>
            <a:off x="890339" y="2448183"/>
            <a:ext cx="3041156" cy="397636"/>
          </a:xfrm>
          <a:prstGeom prst="leftRightArrow">
            <a:avLst>
              <a:gd name="adj1" fmla="val 50000"/>
              <a:gd name="adj2" fmla="val 22517"/>
            </a:avLst>
          </a:prstGeom>
          <a:gradFill>
            <a:gsLst>
              <a:gs pos="0">
                <a:srgbClr val="AF235F"/>
              </a:gs>
              <a:gs pos="50000">
                <a:srgbClr val="32A0A0"/>
              </a:gs>
            </a:gsLst>
            <a:lin ang="0" scaled="0"/>
          </a:gradFill>
          <a:ln w="38100">
            <a:noFill/>
            <a:miter lim="800000"/>
            <a:headEnd/>
            <a:tailEnd/>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pPr>
            <a:endParaRPr lang="en-US" sz="1799" dirty="0">
              <a:ea typeface="Arial Unicode MS" panose="020B0604020202020204" pitchFamily="34" charset="-128"/>
              <a:cs typeface="Arial Unicode MS" panose="020B0604020202020204" pitchFamily="34" charset="-128"/>
            </a:endParaRPr>
          </a:p>
        </p:txBody>
      </p:sp>
      <p:sp>
        <p:nvSpPr>
          <p:cNvPr id="246" name="Arrow: Left-Right 245">
            <a:extLst>
              <a:ext uri="{FF2B5EF4-FFF2-40B4-BE49-F238E27FC236}">
                <a16:creationId xmlns:a16="http://schemas.microsoft.com/office/drawing/2014/main" id="{EF6C9367-119D-4D1C-AA78-D2F2B5428AC8}"/>
              </a:ext>
            </a:extLst>
          </p:cNvPr>
          <p:cNvSpPr/>
          <p:nvPr/>
        </p:nvSpPr>
        <p:spPr bwMode="auto">
          <a:xfrm>
            <a:off x="8334438" y="2469196"/>
            <a:ext cx="3041156" cy="397636"/>
          </a:xfrm>
          <a:prstGeom prst="leftRightArrow">
            <a:avLst>
              <a:gd name="adj1" fmla="val 50000"/>
              <a:gd name="adj2" fmla="val 22517"/>
            </a:avLst>
          </a:prstGeom>
          <a:gradFill>
            <a:gsLst>
              <a:gs pos="50000">
                <a:srgbClr val="32A0A0"/>
              </a:gs>
              <a:gs pos="100000">
                <a:srgbClr val="647D2D"/>
              </a:gs>
            </a:gsLst>
            <a:lin ang="0" scaled="0"/>
          </a:gradFill>
          <a:ln w="38100">
            <a:noFill/>
            <a:miter lim="800000"/>
            <a:headEnd/>
            <a:tailEnd/>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pPr>
            <a:endParaRPr lang="en-US" sz="1799" dirty="0">
              <a:ea typeface="Arial Unicode MS" panose="020B0604020202020204" pitchFamily="34" charset="-128"/>
              <a:cs typeface="Arial Unicode MS" panose="020B0604020202020204" pitchFamily="34" charset="-128"/>
            </a:endParaRPr>
          </a:p>
        </p:txBody>
      </p:sp>
      <p:sp>
        <p:nvSpPr>
          <p:cNvPr id="247" name="TextBox 246">
            <a:extLst>
              <a:ext uri="{FF2B5EF4-FFF2-40B4-BE49-F238E27FC236}">
                <a16:creationId xmlns:a16="http://schemas.microsoft.com/office/drawing/2014/main" id="{E9FC45C2-6DAA-4A95-B9F1-751DC0079042}"/>
              </a:ext>
            </a:extLst>
          </p:cNvPr>
          <p:cNvSpPr txBox="1"/>
          <p:nvPr/>
        </p:nvSpPr>
        <p:spPr>
          <a:xfrm>
            <a:off x="1207338" y="2318922"/>
            <a:ext cx="2524377" cy="224272"/>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Management Consultants</a:t>
            </a:r>
          </a:p>
        </p:txBody>
      </p:sp>
      <p:sp>
        <p:nvSpPr>
          <p:cNvPr id="248" name="TextBox 247">
            <a:extLst>
              <a:ext uri="{FF2B5EF4-FFF2-40B4-BE49-F238E27FC236}">
                <a16:creationId xmlns:a16="http://schemas.microsoft.com/office/drawing/2014/main" id="{CCDFFA59-C2EF-4153-BA5C-07078D8B7CED}"/>
              </a:ext>
            </a:extLst>
          </p:cNvPr>
          <p:cNvSpPr txBox="1"/>
          <p:nvPr/>
        </p:nvSpPr>
        <p:spPr>
          <a:xfrm>
            <a:off x="8463860" y="2318922"/>
            <a:ext cx="2524377" cy="224272"/>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System Integrators</a:t>
            </a:r>
          </a:p>
        </p:txBody>
      </p:sp>
      <p:sp>
        <p:nvSpPr>
          <p:cNvPr id="249" name="Arrow: Left-Right 248">
            <a:extLst>
              <a:ext uri="{FF2B5EF4-FFF2-40B4-BE49-F238E27FC236}">
                <a16:creationId xmlns:a16="http://schemas.microsoft.com/office/drawing/2014/main" id="{A03A727A-855F-44A3-8F51-3E032BD82E03}"/>
              </a:ext>
            </a:extLst>
          </p:cNvPr>
          <p:cNvSpPr/>
          <p:nvPr/>
        </p:nvSpPr>
        <p:spPr bwMode="auto">
          <a:xfrm>
            <a:off x="872115" y="1965918"/>
            <a:ext cx="10503479" cy="448131"/>
          </a:xfrm>
          <a:prstGeom prst="leftRightArrow">
            <a:avLst>
              <a:gd name="adj1" fmla="val 50000"/>
              <a:gd name="adj2" fmla="val 22517"/>
            </a:avLst>
          </a:prstGeom>
          <a:gradFill>
            <a:gsLst>
              <a:gs pos="0">
                <a:srgbClr val="AF235F"/>
              </a:gs>
              <a:gs pos="50000">
                <a:srgbClr val="32A0A0"/>
              </a:gs>
              <a:gs pos="100000">
                <a:srgbClr val="647D2D"/>
              </a:gs>
            </a:gsLst>
            <a:lin ang="0" scaled="0"/>
          </a:gradFill>
          <a:ln w="38100">
            <a:noFill/>
            <a:miter lim="800000"/>
            <a:headEnd/>
            <a:tailEnd/>
          </a:ln>
          <a:effectLst/>
        </p:spPr>
        <p:txBody>
          <a:bodyPr wrap="square" lIns="107944" tIns="53972" rIns="107944" bIns="53972" numCol="1" spcCol="72000" rtlCol="0" anchor="ctr">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250" name="TextBox 249">
            <a:extLst>
              <a:ext uri="{FF2B5EF4-FFF2-40B4-BE49-F238E27FC236}">
                <a16:creationId xmlns:a16="http://schemas.microsoft.com/office/drawing/2014/main" id="{36CECDED-966A-49EA-8E9F-8F73F019288F}"/>
              </a:ext>
            </a:extLst>
          </p:cNvPr>
          <p:cNvSpPr txBox="1"/>
          <p:nvPr/>
        </p:nvSpPr>
        <p:spPr>
          <a:xfrm>
            <a:off x="4781715" y="1801338"/>
            <a:ext cx="3110117" cy="187638"/>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399" b="1" dirty="0">
                <a:latin typeface="Arial"/>
                <a:ea typeface="Arial Unicode MS" panose="020B0604020202020204" pitchFamily="34" charset="-128"/>
                <a:cs typeface="Arial Unicode MS" panose="020B0604020202020204" pitchFamily="34" charset="-128"/>
              </a:rPr>
              <a:t>Holistic transformation approach</a:t>
            </a:r>
          </a:p>
        </p:txBody>
      </p:sp>
      <p:grpSp>
        <p:nvGrpSpPr>
          <p:cNvPr id="8" name="Group 7">
            <a:extLst>
              <a:ext uri="{FF2B5EF4-FFF2-40B4-BE49-F238E27FC236}">
                <a16:creationId xmlns:a16="http://schemas.microsoft.com/office/drawing/2014/main" id="{1E0D7B67-5C73-4259-B8C3-685709296DF4}"/>
              </a:ext>
            </a:extLst>
          </p:cNvPr>
          <p:cNvGrpSpPr/>
          <p:nvPr/>
        </p:nvGrpSpPr>
        <p:grpSpPr>
          <a:xfrm>
            <a:off x="6056068" y="3591314"/>
            <a:ext cx="1280160" cy="996696"/>
            <a:chOff x="6082654" y="3486808"/>
            <a:chExt cx="1332806" cy="1023824"/>
          </a:xfrm>
        </p:grpSpPr>
        <p:sp>
          <p:nvSpPr>
            <p:cNvPr id="252" name="Rectangle 251">
              <a:extLst>
                <a:ext uri="{FF2B5EF4-FFF2-40B4-BE49-F238E27FC236}">
                  <a16:creationId xmlns:a16="http://schemas.microsoft.com/office/drawing/2014/main" id="{C719D5F6-4EB1-47CB-B5B0-6CB63B3B790D}"/>
                </a:ext>
              </a:extLst>
            </p:cNvPr>
            <p:cNvSpPr/>
            <p:nvPr/>
          </p:nvSpPr>
          <p:spPr bwMode="auto">
            <a:xfrm>
              <a:off x="6091225" y="3486808"/>
              <a:ext cx="1279494" cy="1023824"/>
            </a:xfrm>
            <a:prstGeom prst="rect">
              <a:avLst/>
            </a:prstGeom>
            <a:solidFill>
              <a:srgbClr val="0F8287"/>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grpSp>
          <p:nvGrpSpPr>
            <p:cNvPr id="258" name="Group 257">
              <a:extLst>
                <a:ext uri="{FF2B5EF4-FFF2-40B4-BE49-F238E27FC236}">
                  <a16:creationId xmlns:a16="http://schemas.microsoft.com/office/drawing/2014/main" id="{1C96FBE6-E3D9-488F-BD79-FCDA8237F1B0}"/>
                </a:ext>
              </a:extLst>
            </p:cNvPr>
            <p:cNvGrpSpPr/>
            <p:nvPr/>
          </p:nvGrpSpPr>
          <p:grpSpPr>
            <a:xfrm>
              <a:off x="6328468" y="3863213"/>
              <a:ext cx="822532" cy="456962"/>
              <a:chOff x="6081246" y="3109680"/>
              <a:chExt cx="1006207" cy="597044"/>
            </a:xfrm>
          </p:grpSpPr>
          <p:sp>
            <p:nvSpPr>
              <p:cNvPr id="259" name="Freeform 104">
                <a:extLst>
                  <a:ext uri="{FF2B5EF4-FFF2-40B4-BE49-F238E27FC236}">
                    <a16:creationId xmlns:a16="http://schemas.microsoft.com/office/drawing/2014/main" id="{170EFBFD-6F11-490D-9316-8FD0610AB237}"/>
                  </a:ext>
                </a:extLst>
              </p:cNvPr>
              <p:cNvSpPr>
                <a:spLocks noEditPoints="1"/>
              </p:cNvSpPr>
              <p:nvPr/>
            </p:nvSpPr>
            <p:spPr bwMode="auto">
              <a:xfrm>
                <a:off x="6295365" y="3109680"/>
                <a:ext cx="597044" cy="597044"/>
              </a:xfrm>
              <a:custGeom>
                <a:avLst/>
                <a:gdLst>
                  <a:gd name="T0" fmla="*/ 374 w 748"/>
                  <a:gd name="T1" fmla="*/ 0 h 748"/>
                  <a:gd name="T2" fmla="*/ 0 w 748"/>
                  <a:gd name="T3" fmla="*/ 374 h 748"/>
                  <a:gd name="T4" fmla="*/ 374 w 748"/>
                  <a:gd name="T5" fmla="*/ 748 h 748"/>
                  <a:gd name="T6" fmla="*/ 748 w 748"/>
                  <a:gd name="T7" fmla="*/ 374 h 748"/>
                  <a:gd name="T8" fmla="*/ 374 w 748"/>
                  <a:gd name="T9" fmla="*/ 0 h 748"/>
                  <a:gd name="T10" fmla="*/ 374 w 748"/>
                  <a:gd name="T11" fmla="*/ 678 h 748"/>
                  <a:gd name="T12" fmla="*/ 70 w 748"/>
                  <a:gd name="T13" fmla="*/ 374 h 748"/>
                  <a:gd name="T14" fmla="*/ 374 w 748"/>
                  <a:gd name="T15" fmla="*/ 70 h 748"/>
                  <a:gd name="T16" fmla="*/ 678 w 748"/>
                  <a:gd name="T17" fmla="*/ 374 h 748"/>
                  <a:gd name="T18" fmla="*/ 678 w 748"/>
                  <a:gd name="T19" fmla="*/ 374 h 748"/>
                  <a:gd name="T20" fmla="*/ 374 w 748"/>
                  <a:gd name="T21" fmla="*/ 678 h 748"/>
                  <a:gd name="T22" fmla="*/ 374 w 748"/>
                  <a:gd name="T23" fmla="*/ 678 h 748"/>
                  <a:gd name="T24" fmla="*/ 179 w 748"/>
                  <a:gd name="T25" fmla="*/ 570 h 748"/>
                  <a:gd name="T26" fmla="*/ 449 w 748"/>
                  <a:gd name="T27" fmla="*/ 449 h 748"/>
                  <a:gd name="T28" fmla="*/ 570 w 748"/>
                  <a:gd name="T29" fmla="*/ 179 h 748"/>
                  <a:gd name="T30" fmla="*/ 300 w 748"/>
                  <a:gd name="T31" fmla="*/ 300 h 748"/>
                  <a:gd name="T32" fmla="*/ 179 w 748"/>
                  <a:gd name="T33" fmla="*/ 570 h 748"/>
                  <a:gd name="T34" fmla="*/ 374 w 748"/>
                  <a:gd name="T35" fmla="*/ 326 h 748"/>
                  <a:gd name="T36" fmla="*/ 423 w 748"/>
                  <a:gd name="T37" fmla="*/ 375 h 748"/>
                  <a:gd name="T38" fmla="*/ 374 w 748"/>
                  <a:gd name="T39" fmla="*/ 423 h 748"/>
                  <a:gd name="T40" fmla="*/ 326 w 748"/>
                  <a:gd name="T41" fmla="*/ 375 h 748"/>
                  <a:gd name="T42" fmla="*/ 374 w 748"/>
                  <a:gd name="T43" fmla="*/ 326 h 748"/>
                  <a:gd name="T44" fmla="*/ 374 w 748"/>
                  <a:gd name="T45" fmla="*/ 326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8" h="748">
                    <a:moveTo>
                      <a:pt x="374" y="0"/>
                    </a:moveTo>
                    <a:cubicBezTo>
                      <a:pt x="167" y="0"/>
                      <a:pt x="0" y="168"/>
                      <a:pt x="0" y="374"/>
                    </a:cubicBezTo>
                    <a:cubicBezTo>
                      <a:pt x="0" y="581"/>
                      <a:pt x="167" y="748"/>
                      <a:pt x="374" y="748"/>
                    </a:cubicBezTo>
                    <a:cubicBezTo>
                      <a:pt x="581" y="748"/>
                      <a:pt x="748" y="581"/>
                      <a:pt x="748" y="374"/>
                    </a:cubicBezTo>
                    <a:cubicBezTo>
                      <a:pt x="748" y="168"/>
                      <a:pt x="581" y="0"/>
                      <a:pt x="374" y="0"/>
                    </a:cubicBezTo>
                    <a:close/>
                    <a:moveTo>
                      <a:pt x="374" y="678"/>
                    </a:moveTo>
                    <a:cubicBezTo>
                      <a:pt x="206" y="678"/>
                      <a:pt x="70" y="542"/>
                      <a:pt x="70" y="374"/>
                    </a:cubicBezTo>
                    <a:cubicBezTo>
                      <a:pt x="70" y="206"/>
                      <a:pt x="206" y="70"/>
                      <a:pt x="374" y="70"/>
                    </a:cubicBezTo>
                    <a:cubicBezTo>
                      <a:pt x="542" y="70"/>
                      <a:pt x="678" y="206"/>
                      <a:pt x="678" y="374"/>
                    </a:cubicBezTo>
                    <a:cubicBezTo>
                      <a:pt x="678" y="374"/>
                      <a:pt x="678" y="374"/>
                      <a:pt x="678" y="374"/>
                    </a:cubicBezTo>
                    <a:cubicBezTo>
                      <a:pt x="678" y="542"/>
                      <a:pt x="542" y="678"/>
                      <a:pt x="374" y="678"/>
                    </a:cubicBezTo>
                    <a:cubicBezTo>
                      <a:pt x="374" y="678"/>
                      <a:pt x="374" y="678"/>
                      <a:pt x="374" y="678"/>
                    </a:cubicBezTo>
                    <a:close/>
                    <a:moveTo>
                      <a:pt x="179" y="570"/>
                    </a:moveTo>
                    <a:cubicBezTo>
                      <a:pt x="449" y="449"/>
                      <a:pt x="449" y="449"/>
                      <a:pt x="449" y="449"/>
                    </a:cubicBezTo>
                    <a:cubicBezTo>
                      <a:pt x="570" y="179"/>
                      <a:pt x="570" y="179"/>
                      <a:pt x="570" y="179"/>
                    </a:cubicBezTo>
                    <a:cubicBezTo>
                      <a:pt x="300" y="300"/>
                      <a:pt x="300" y="300"/>
                      <a:pt x="300" y="300"/>
                    </a:cubicBezTo>
                    <a:lnTo>
                      <a:pt x="179" y="570"/>
                    </a:lnTo>
                    <a:close/>
                    <a:moveTo>
                      <a:pt x="374" y="326"/>
                    </a:moveTo>
                    <a:cubicBezTo>
                      <a:pt x="401" y="326"/>
                      <a:pt x="423" y="348"/>
                      <a:pt x="423" y="375"/>
                    </a:cubicBezTo>
                    <a:cubicBezTo>
                      <a:pt x="423" y="401"/>
                      <a:pt x="401" y="423"/>
                      <a:pt x="374" y="423"/>
                    </a:cubicBezTo>
                    <a:cubicBezTo>
                      <a:pt x="348" y="423"/>
                      <a:pt x="326" y="402"/>
                      <a:pt x="326" y="375"/>
                    </a:cubicBezTo>
                    <a:cubicBezTo>
                      <a:pt x="326" y="348"/>
                      <a:pt x="348" y="326"/>
                      <a:pt x="374" y="326"/>
                    </a:cubicBezTo>
                    <a:cubicBezTo>
                      <a:pt x="374" y="326"/>
                      <a:pt x="374" y="326"/>
                      <a:pt x="374" y="326"/>
                    </a:cubicBezTo>
                    <a:close/>
                  </a:path>
                </a:pathLst>
              </a:custGeom>
              <a:solidFill>
                <a:schemeClr val="bg1"/>
              </a:solidFill>
              <a:ln>
                <a:noFill/>
              </a:ln>
            </p:spPr>
            <p:txBody>
              <a:bodyPr vert="horz" wrap="square" lIns="91392" tIns="45696" rIns="91392" bIns="45696" numCol="1" anchor="t" anchorCtr="0" compatLnSpc="1">
                <a:prstTxWarp prst="textNoShape">
                  <a:avLst/>
                </a:prstTxWarp>
              </a:bodyPr>
              <a:lstStyle/>
              <a:p>
                <a:pPr defTabSz="913943" fontAlgn="base">
                  <a:spcBef>
                    <a:spcPct val="50000"/>
                  </a:spcBef>
                  <a:spcAft>
                    <a:spcPct val="0"/>
                  </a:spcAft>
                  <a:defRPr/>
                </a:pPr>
                <a:endParaRPr lang="en-US" sz="1799">
                  <a:solidFill>
                    <a:srgbClr val="ADBECB"/>
                  </a:solidFill>
                  <a:latin typeface="Arial" pitchFamily="34" charset="0"/>
                  <a:ea typeface="ＭＳ Ｐゴシック" charset="-128"/>
                </a:endParaRPr>
              </a:p>
            </p:txBody>
          </p:sp>
          <p:sp>
            <p:nvSpPr>
              <p:cNvPr id="260" name="TextBox 259">
                <a:extLst>
                  <a:ext uri="{FF2B5EF4-FFF2-40B4-BE49-F238E27FC236}">
                    <a16:creationId xmlns:a16="http://schemas.microsoft.com/office/drawing/2014/main" id="{C6D82794-C25C-4ED3-AB2F-50F0E7381B02}"/>
                  </a:ext>
                </a:extLst>
              </p:cNvPr>
              <p:cNvSpPr txBox="1"/>
              <p:nvPr/>
            </p:nvSpPr>
            <p:spPr>
              <a:xfrm>
                <a:off x="6162647"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1" name="TextBox 260">
                <a:extLst>
                  <a:ext uri="{FF2B5EF4-FFF2-40B4-BE49-F238E27FC236}">
                    <a16:creationId xmlns:a16="http://schemas.microsoft.com/office/drawing/2014/main" id="{37423C48-357A-4F68-9E6F-9948F0D5F35B}"/>
                  </a:ext>
                </a:extLst>
              </p:cNvPr>
              <p:cNvSpPr txBox="1"/>
              <p:nvPr/>
            </p:nvSpPr>
            <p:spPr>
              <a:xfrm>
                <a:off x="6252337"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2" name="TextBox 261">
                <a:extLst>
                  <a:ext uri="{FF2B5EF4-FFF2-40B4-BE49-F238E27FC236}">
                    <a16:creationId xmlns:a16="http://schemas.microsoft.com/office/drawing/2014/main" id="{0986EC14-2476-4F25-BE2E-EDDA1D03841A}"/>
                  </a:ext>
                </a:extLst>
              </p:cNvPr>
              <p:cNvSpPr txBox="1"/>
              <p:nvPr/>
            </p:nvSpPr>
            <p:spPr>
              <a:xfrm>
                <a:off x="6843458"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3" name="TextBox 262">
                <a:extLst>
                  <a:ext uri="{FF2B5EF4-FFF2-40B4-BE49-F238E27FC236}">
                    <a16:creationId xmlns:a16="http://schemas.microsoft.com/office/drawing/2014/main" id="{AB1F61C8-7101-4393-9F12-218E66B08472}"/>
                  </a:ext>
                </a:extLst>
              </p:cNvPr>
              <p:cNvSpPr txBox="1"/>
              <p:nvPr/>
            </p:nvSpPr>
            <p:spPr>
              <a:xfrm>
                <a:off x="6297182"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4" name="TextBox 263">
                <a:extLst>
                  <a:ext uri="{FF2B5EF4-FFF2-40B4-BE49-F238E27FC236}">
                    <a16:creationId xmlns:a16="http://schemas.microsoft.com/office/drawing/2014/main" id="{2EFA6914-0246-4E50-9DC3-43B4E39FCFBD}"/>
                  </a:ext>
                </a:extLst>
              </p:cNvPr>
              <p:cNvSpPr txBox="1"/>
              <p:nvPr/>
            </p:nvSpPr>
            <p:spPr>
              <a:xfrm>
                <a:off x="6887495"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5" name="TextBox 264">
                <a:extLst>
                  <a:ext uri="{FF2B5EF4-FFF2-40B4-BE49-F238E27FC236}">
                    <a16:creationId xmlns:a16="http://schemas.microsoft.com/office/drawing/2014/main" id="{98A279B1-0330-4DB9-8EC8-AE3D66685A8D}"/>
                  </a:ext>
                </a:extLst>
              </p:cNvPr>
              <p:cNvSpPr txBox="1"/>
              <p:nvPr/>
            </p:nvSpPr>
            <p:spPr>
              <a:xfrm>
                <a:off x="6207492"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6" name="TextBox 265">
                <a:extLst>
                  <a:ext uri="{FF2B5EF4-FFF2-40B4-BE49-F238E27FC236}">
                    <a16:creationId xmlns:a16="http://schemas.microsoft.com/office/drawing/2014/main" id="{AC15C3C0-5675-4A27-B463-B649584ED240}"/>
                  </a:ext>
                </a:extLst>
              </p:cNvPr>
              <p:cNvSpPr txBox="1"/>
              <p:nvPr/>
            </p:nvSpPr>
            <p:spPr>
              <a:xfrm>
                <a:off x="6931532"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7" name="TextBox 266">
                <a:extLst>
                  <a:ext uri="{FF2B5EF4-FFF2-40B4-BE49-F238E27FC236}">
                    <a16:creationId xmlns:a16="http://schemas.microsoft.com/office/drawing/2014/main" id="{2A432B64-6189-4FE9-B3F9-7E1546C2D6AB}"/>
                  </a:ext>
                </a:extLst>
              </p:cNvPr>
              <p:cNvSpPr txBox="1"/>
              <p:nvPr/>
            </p:nvSpPr>
            <p:spPr>
              <a:xfrm>
                <a:off x="6799421"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8" name="TextBox 267">
                <a:extLst>
                  <a:ext uri="{FF2B5EF4-FFF2-40B4-BE49-F238E27FC236}">
                    <a16:creationId xmlns:a16="http://schemas.microsoft.com/office/drawing/2014/main" id="{A363257E-2B49-4F5F-A7EF-DB281C41F1F3}"/>
                  </a:ext>
                </a:extLst>
              </p:cNvPr>
              <p:cNvSpPr txBox="1"/>
              <p:nvPr/>
            </p:nvSpPr>
            <p:spPr>
              <a:xfrm>
                <a:off x="6342026" y="3139857"/>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69" name="TextBox 268">
                <a:extLst>
                  <a:ext uri="{FF2B5EF4-FFF2-40B4-BE49-F238E27FC236}">
                    <a16:creationId xmlns:a16="http://schemas.microsoft.com/office/drawing/2014/main" id="{A0B1FC77-DAD5-43C4-BE6C-690F48E7130C}"/>
                  </a:ext>
                </a:extLst>
              </p:cNvPr>
              <p:cNvSpPr txBox="1"/>
              <p:nvPr/>
            </p:nvSpPr>
            <p:spPr>
              <a:xfrm>
                <a:off x="6975569" y="3139857"/>
                <a:ext cx="51113" cy="94300"/>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0" name="TextBox 269">
                <a:extLst>
                  <a:ext uri="{FF2B5EF4-FFF2-40B4-BE49-F238E27FC236}">
                    <a16:creationId xmlns:a16="http://schemas.microsoft.com/office/drawing/2014/main" id="{CFE0D908-5129-4106-B4D6-C007152AAE7D}"/>
                  </a:ext>
                </a:extLst>
              </p:cNvPr>
              <p:cNvSpPr txBox="1"/>
              <p:nvPr/>
            </p:nvSpPr>
            <p:spPr>
              <a:xfrm>
                <a:off x="6904229" y="3214098"/>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1" name="TextBox 270">
                <a:extLst>
                  <a:ext uri="{FF2B5EF4-FFF2-40B4-BE49-F238E27FC236}">
                    <a16:creationId xmlns:a16="http://schemas.microsoft.com/office/drawing/2014/main" id="{ED0CFA8E-DB98-41C7-AC58-9C27F7B0F3A4}"/>
                  </a:ext>
                </a:extLst>
              </p:cNvPr>
              <p:cNvSpPr txBox="1"/>
              <p:nvPr/>
            </p:nvSpPr>
            <p:spPr>
              <a:xfrm>
                <a:off x="6948266" y="3214098"/>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2" name="TextBox 271">
                <a:extLst>
                  <a:ext uri="{FF2B5EF4-FFF2-40B4-BE49-F238E27FC236}">
                    <a16:creationId xmlns:a16="http://schemas.microsoft.com/office/drawing/2014/main" id="{C037AF63-6A3D-4E21-B359-6AB1AA8EF81C}"/>
                  </a:ext>
                </a:extLst>
              </p:cNvPr>
              <p:cNvSpPr txBox="1"/>
              <p:nvPr/>
            </p:nvSpPr>
            <p:spPr>
              <a:xfrm>
                <a:off x="6992303" y="3214098"/>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3" name="TextBox 272">
                <a:extLst>
                  <a:ext uri="{FF2B5EF4-FFF2-40B4-BE49-F238E27FC236}">
                    <a16:creationId xmlns:a16="http://schemas.microsoft.com/office/drawing/2014/main" id="{B4686325-C302-425C-B621-E3874B7CAD53}"/>
                  </a:ext>
                </a:extLst>
              </p:cNvPr>
              <p:cNvSpPr txBox="1"/>
              <p:nvPr/>
            </p:nvSpPr>
            <p:spPr>
              <a:xfrm>
                <a:off x="6860192" y="3214098"/>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4" name="TextBox 273">
                <a:extLst>
                  <a:ext uri="{FF2B5EF4-FFF2-40B4-BE49-F238E27FC236}">
                    <a16:creationId xmlns:a16="http://schemas.microsoft.com/office/drawing/2014/main" id="{2C18F167-BCFB-4B16-9065-37687F3C4D8F}"/>
                  </a:ext>
                </a:extLst>
              </p:cNvPr>
              <p:cNvSpPr txBox="1"/>
              <p:nvPr/>
            </p:nvSpPr>
            <p:spPr>
              <a:xfrm>
                <a:off x="7036340" y="3214098"/>
                <a:ext cx="51113" cy="94300"/>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5" name="TextBox 274">
                <a:extLst>
                  <a:ext uri="{FF2B5EF4-FFF2-40B4-BE49-F238E27FC236}">
                    <a16:creationId xmlns:a16="http://schemas.microsoft.com/office/drawing/2014/main" id="{D99632D8-51E8-4F2E-B1FF-AFF6C43607C4}"/>
                  </a:ext>
                </a:extLst>
              </p:cNvPr>
              <p:cNvSpPr txBox="1"/>
              <p:nvPr/>
            </p:nvSpPr>
            <p:spPr>
              <a:xfrm>
                <a:off x="6096840" y="322346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6" name="TextBox 275">
                <a:extLst>
                  <a:ext uri="{FF2B5EF4-FFF2-40B4-BE49-F238E27FC236}">
                    <a16:creationId xmlns:a16="http://schemas.microsoft.com/office/drawing/2014/main" id="{61FD5D65-824B-4AAB-9056-D3EDF8521477}"/>
                  </a:ext>
                </a:extLst>
              </p:cNvPr>
              <p:cNvSpPr txBox="1"/>
              <p:nvPr/>
            </p:nvSpPr>
            <p:spPr>
              <a:xfrm>
                <a:off x="6140877" y="322346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7" name="TextBox 276">
                <a:extLst>
                  <a:ext uri="{FF2B5EF4-FFF2-40B4-BE49-F238E27FC236}">
                    <a16:creationId xmlns:a16="http://schemas.microsoft.com/office/drawing/2014/main" id="{1476C569-50AD-4B42-90B3-6F524AAA1EFC}"/>
                  </a:ext>
                </a:extLst>
              </p:cNvPr>
              <p:cNvSpPr txBox="1"/>
              <p:nvPr/>
            </p:nvSpPr>
            <p:spPr>
              <a:xfrm>
                <a:off x="6184914" y="322346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8" name="TextBox 277">
                <a:extLst>
                  <a:ext uri="{FF2B5EF4-FFF2-40B4-BE49-F238E27FC236}">
                    <a16:creationId xmlns:a16="http://schemas.microsoft.com/office/drawing/2014/main" id="{30E9F537-33DB-44EF-958F-A1804B579530}"/>
                  </a:ext>
                </a:extLst>
              </p:cNvPr>
              <p:cNvSpPr txBox="1"/>
              <p:nvPr/>
            </p:nvSpPr>
            <p:spPr>
              <a:xfrm>
                <a:off x="6228951" y="3223464"/>
                <a:ext cx="51113" cy="94300"/>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79" name="TextBox 278">
                <a:extLst>
                  <a:ext uri="{FF2B5EF4-FFF2-40B4-BE49-F238E27FC236}">
                    <a16:creationId xmlns:a16="http://schemas.microsoft.com/office/drawing/2014/main" id="{83DE7E49-1F4A-4102-99E2-C95A797DCF46}"/>
                  </a:ext>
                </a:extLst>
              </p:cNvPr>
              <p:cNvSpPr txBox="1"/>
              <p:nvPr/>
            </p:nvSpPr>
            <p:spPr>
              <a:xfrm>
                <a:off x="6081246"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0" name="TextBox 279">
                <a:extLst>
                  <a:ext uri="{FF2B5EF4-FFF2-40B4-BE49-F238E27FC236}">
                    <a16:creationId xmlns:a16="http://schemas.microsoft.com/office/drawing/2014/main" id="{2AE9212F-9CCA-4858-807F-8628EBA184A6}"/>
                  </a:ext>
                </a:extLst>
              </p:cNvPr>
              <p:cNvSpPr txBox="1"/>
              <p:nvPr/>
            </p:nvSpPr>
            <p:spPr>
              <a:xfrm>
                <a:off x="6170936"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1" name="TextBox 280">
                <a:extLst>
                  <a:ext uri="{FF2B5EF4-FFF2-40B4-BE49-F238E27FC236}">
                    <a16:creationId xmlns:a16="http://schemas.microsoft.com/office/drawing/2014/main" id="{1F386814-BF65-4157-9225-267A1F3E32A6}"/>
                  </a:ext>
                </a:extLst>
              </p:cNvPr>
              <p:cNvSpPr txBox="1"/>
              <p:nvPr/>
            </p:nvSpPr>
            <p:spPr>
              <a:xfrm>
                <a:off x="6215781"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2" name="TextBox 281">
                <a:extLst>
                  <a:ext uri="{FF2B5EF4-FFF2-40B4-BE49-F238E27FC236}">
                    <a16:creationId xmlns:a16="http://schemas.microsoft.com/office/drawing/2014/main" id="{03E6EF5C-28F1-425C-9939-8826AA825287}"/>
                  </a:ext>
                </a:extLst>
              </p:cNvPr>
              <p:cNvSpPr txBox="1"/>
              <p:nvPr/>
            </p:nvSpPr>
            <p:spPr>
              <a:xfrm>
                <a:off x="6126091"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3" name="TextBox 282">
                <a:extLst>
                  <a:ext uri="{FF2B5EF4-FFF2-40B4-BE49-F238E27FC236}">
                    <a16:creationId xmlns:a16="http://schemas.microsoft.com/office/drawing/2014/main" id="{C8730F57-39B2-4E89-82D5-4F2B98EA3953}"/>
                  </a:ext>
                </a:extLst>
              </p:cNvPr>
              <p:cNvSpPr txBox="1"/>
              <p:nvPr/>
            </p:nvSpPr>
            <p:spPr>
              <a:xfrm>
                <a:off x="6260625"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4" name="TextBox 283">
                <a:extLst>
                  <a:ext uri="{FF2B5EF4-FFF2-40B4-BE49-F238E27FC236}">
                    <a16:creationId xmlns:a16="http://schemas.microsoft.com/office/drawing/2014/main" id="{CCD3EC7D-4429-402B-B983-5150A5B18A0C}"/>
                  </a:ext>
                </a:extLst>
              </p:cNvPr>
              <p:cNvSpPr txBox="1"/>
              <p:nvPr/>
            </p:nvSpPr>
            <p:spPr>
              <a:xfrm>
                <a:off x="6187353"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5" name="TextBox 284">
                <a:extLst>
                  <a:ext uri="{FF2B5EF4-FFF2-40B4-BE49-F238E27FC236}">
                    <a16:creationId xmlns:a16="http://schemas.microsoft.com/office/drawing/2014/main" id="{54E7A710-5539-477C-9012-FB3FD29AA69E}"/>
                  </a:ext>
                </a:extLst>
              </p:cNvPr>
              <p:cNvSpPr txBox="1"/>
              <p:nvPr/>
            </p:nvSpPr>
            <p:spPr>
              <a:xfrm>
                <a:off x="6231390"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6" name="TextBox 285">
                <a:extLst>
                  <a:ext uri="{FF2B5EF4-FFF2-40B4-BE49-F238E27FC236}">
                    <a16:creationId xmlns:a16="http://schemas.microsoft.com/office/drawing/2014/main" id="{436242A6-9868-4C86-A1AF-9172079D8204}"/>
                  </a:ext>
                </a:extLst>
              </p:cNvPr>
              <p:cNvSpPr txBox="1"/>
              <p:nvPr/>
            </p:nvSpPr>
            <p:spPr>
              <a:xfrm>
                <a:off x="6275427"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7" name="TextBox 286">
                <a:extLst>
                  <a:ext uri="{FF2B5EF4-FFF2-40B4-BE49-F238E27FC236}">
                    <a16:creationId xmlns:a16="http://schemas.microsoft.com/office/drawing/2014/main" id="{0C42D945-3B51-49FC-B1B0-5A54B430104B}"/>
                  </a:ext>
                </a:extLst>
              </p:cNvPr>
              <p:cNvSpPr txBox="1"/>
              <p:nvPr/>
            </p:nvSpPr>
            <p:spPr>
              <a:xfrm>
                <a:off x="6319464" y="3526873"/>
                <a:ext cx="51113" cy="94300"/>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8" name="TextBox 287">
                <a:extLst>
                  <a:ext uri="{FF2B5EF4-FFF2-40B4-BE49-F238E27FC236}">
                    <a16:creationId xmlns:a16="http://schemas.microsoft.com/office/drawing/2014/main" id="{ADFF2BD9-BFAC-4010-9EC5-F167387D032B}"/>
                  </a:ext>
                </a:extLst>
              </p:cNvPr>
              <p:cNvSpPr txBox="1"/>
              <p:nvPr/>
            </p:nvSpPr>
            <p:spPr>
              <a:xfrm>
                <a:off x="6272087" y="3226688"/>
                <a:ext cx="51380" cy="76365"/>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89" name="TextBox 288">
                <a:extLst>
                  <a:ext uri="{FF2B5EF4-FFF2-40B4-BE49-F238E27FC236}">
                    <a16:creationId xmlns:a16="http://schemas.microsoft.com/office/drawing/2014/main" id="{645B079B-2DBB-4C91-8FC9-D651D23B4480}"/>
                  </a:ext>
                </a:extLst>
              </p:cNvPr>
              <p:cNvSpPr txBox="1"/>
              <p:nvPr/>
            </p:nvSpPr>
            <p:spPr>
              <a:xfrm>
                <a:off x="6834126"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0" name="TextBox 289">
                <a:extLst>
                  <a:ext uri="{FF2B5EF4-FFF2-40B4-BE49-F238E27FC236}">
                    <a16:creationId xmlns:a16="http://schemas.microsoft.com/office/drawing/2014/main" id="{1B3694EF-9092-41D4-92C6-6546ADA3ED36}"/>
                  </a:ext>
                </a:extLst>
              </p:cNvPr>
              <p:cNvSpPr txBox="1"/>
              <p:nvPr/>
            </p:nvSpPr>
            <p:spPr>
              <a:xfrm>
                <a:off x="6923816"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1" name="TextBox 290">
                <a:extLst>
                  <a:ext uri="{FF2B5EF4-FFF2-40B4-BE49-F238E27FC236}">
                    <a16:creationId xmlns:a16="http://schemas.microsoft.com/office/drawing/2014/main" id="{F03709A2-A2B3-401C-94A4-E23E63BB610A}"/>
                  </a:ext>
                </a:extLst>
              </p:cNvPr>
              <p:cNvSpPr txBox="1"/>
              <p:nvPr/>
            </p:nvSpPr>
            <p:spPr>
              <a:xfrm>
                <a:off x="6968661"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2" name="TextBox 291">
                <a:extLst>
                  <a:ext uri="{FF2B5EF4-FFF2-40B4-BE49-F238E27FC236}">
                    <a16:creationId xmlns:a16="http://schemas.microsoft.com/office/drawing/2014/main" id="{64E4BCE3-D18C-4488-A4E9-C3D13E8C7AB0}"/>
                  </a:ext>
                </a:extLst>
              </p:cNvPr>
              <p:cNvSpPr txBox="1"/>
              <p:nvPr/>
            </p:nvSpPr>
            <p:spPr>
              <a:xfrm>
                <a:off x="6878971"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3" name="TextBox 292">
                <a:extLst>
                  <a:ext uri="{FF2B5EF4-FFF2-40B4-BE49-F238E27FC236}">
                    <a16:creationId xmlns:a16="http://schemas.microsoft.com/office/drawing/2014/main" id="{29B011EF-02CB-4018-8EE0-200EA509F0CF}"/>
                  </a:ext>
                </a:extLst>
              </p:cNvPr>
              <p:cNvSpPr txBox="1"/>
              <p:nvPr/>
            </p:nvSpPr>
            <p:spPr>
              <a:xfrm>
                <a:off x="7013505" y="3447684"/>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4" name="TextBox 293">
                <a:extLst>
                  <a:ext uri="{FF2B5EF4-FFF2-40B4-BE49-F238E27FC236}">
                    <a16:creationId xmlns:a16="http://schemas.microsoft.com/office/drawing/2014/main" id="{6C0AF2B2-FDB2-4931-813D-64837C01F704}"/>
                  </a:ext>
                </a:extLst>
              </p:cNvPr>
              <p:cNvSpPr txBox="1"/>
              <p:nvPr/>
            </p:nvSpPr>
            <p:spPr>
              <a:xfrm>
                <a:off x="6796217"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5" name="TextBox 294">
                <a:extLst>
                  <a:ext uri="{FF2B5EF4-FFF2-40B4-BE49-F238E27FC236}">
                    <a16:creationId xmlns:a16="http://schemas.microsoft.com/office/drawing/2014/main" id="{A3A4D525-0E8C-407D-99FF-AE108AA9C49D}"/>
                  </a:ext>
                </a:extLst>
              </p:cNvPr>
              <p:cNvSpPr txBox="1"/>
              <p:nvPr/>
            </p:nvSpPr>
            <p:spPr>
              <a:xfrm>
                <a:off x="6840254"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6" name="TextBox 295">
                <a:extLst>
                  <a:ext uri="{FF2B5EF4-FFF2-40B4-BE49-F238E27FC236}">
                    <a16:creationId xmlns:a16="http://schemas.microsoft.com/office/drawing/2014/main" id="{8147C2C3-B968-4F97-B0F0-4DAEF9BA3133}"/>
                  </a:ext>
                </a:extLst>
              </p:cNvPr>
              <p:cNvSpPr txBox="1"/>
              <p:nvPr/>
            </p:nvSpPr>
            <p:spPr>
              <a:xfrm>
                <a:off x="6884291" y="3526873"/>
                <a:ext cx="56518" cy="84001"/>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1</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sp>
            <p:nvSpPr>
              <p:cNvPr id="297" name="TextBox 296">
                <a:extLst>
                  <a:ext uri="{FF2B5EF4-FFF2-40B4-BE49-F238E27FC236}">
                    <a16:creationId xmlns:a16="http://schemas.microsoft.com/office/drawing/2014/main" id="{E35F6274-0C23-421F-8415-C125556DA13E}"/>
                  </a:ext>
                </a:extLst>
              </p:cNvPr>
              <p:cNvSpPr txBox="1"/>
              <p:nvPr/>
            </p:nvSpPr>
            <p:spPr>
              <a:xfrm>
                <a:off x="6928328" y="3526873"/>
                <a:ext cx="51113" cy="94300"/>
              </a:xfrm>
              <a:prstGeom prst="rect">
                <a:avLst/>
              </a:prstGeom>
              <a:noFill/>
            </p:spPr>
            <p:txBody>
              <a:bodyPr wrap="none" lIns="0" tIns="0" rIns="0" bIns="0" rtlCol="0">
                <a:noAutofit/>
              </a:bodyPr>
              <a:lstStyle/>
              <a:p>
                <a:pPr algn="ctr" defTabSz="913943" fontAlgn="base">
                  <a:lnSpc>
                    <a:spcPct val="110000"/>
                  </a:lnSpc>
                  <a:spcAft>
                    <a:spcPct val="0"/>
                  </a:spcAft>
                  <a:defRPr/>
                </a:pPr>
                <a:r>
                  <a:rPr lang="en-US" sz="700" dirty="0">
                    <a:solidFill>
                      <a:srgbClr val="FFFFFF"/>
                    </a:solidFill>
                    <a:latin typeface="Arial"/>
                    <a:ea typeface="Arial Unicode MS" panose="020B0604020202020204" pitchFamily="34" charset="-128"/>
                    <a:cs typeface="Arial Unicode MS" panose="020B0604020202020204" pitchFamily="34" charset="-128"/>
                  </a:rPr>
                  <a:t>0</a:t>
                </a:r>
                <a:endParaRPr lang="en-US" sz="1399" dirty="0">
                  <a:solidFill>
                    <a:srgbClr val="FFFFFF"/>
                  </a:solidFill>
                  <a:latin typeface="Arial"/>
                  <a:ea typeface="Arial Unicode MS" panose="020B0604020202020204" pitchFamily="34" charset="-128"/>
                  <a:cs typeface="Arial Unicode MS" panose="020B0604020202020204" pitchFamily="34" charset="-128"/>
                </a:endParaRPr>
              </a:p>
            </p:txBody>
          </p:sp>
        </p:grpSp>
        <p:sp>
          <p:nvSpPr>
            <p:cNvPr id="299" name="TextBox 298">
              <a:extLst>
                <a:ext uri="{FF2B5EF4-FFF2-40B4-BE49-F238E27FC236}">
                  <a16:creationId xmlns:a16="http://schemas.microsoft.com/office/drawing/2014/main" id="{C2886A60-5C97-410A-9046-730D1B6217A4}"/>
                </a:ext>
              </a:extLst>
            </p:cNvPr>
            <p:cNvSpPr txBox="1"/>
            <p:nvPr/>
          </p:nvSpPr>
          <p:spPr>
            <a:xfrm>
              <a:off x="6082654" y="3486808"/>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Roadmap</a:t>
              </a:r>
            </a:p>
          </p:txBody>
        </p:sp>
      </p:grpSp>
      <p:grpSp>
        <p:nvGrpSpPr>
          <p:cNvPr id="9" name="Group 8">
            <a:extLst>
              <a:ext uri="{FF2B5EF4-FFF2-40B4-BE49-F238E27FC236}">
                <a16:creationId xmlns:a16="http://schemas.microsoft.com/office/drawing/2014/main" id="{4021F949-4352-4C90-9664-E9302064B298}"/>
              </a:ext>
            </a:extLst>
          </p:cNvPr>
          <p:cNvGrpSpPr/>
          <p:nvPr/>
        </p:nvGrpSpPr>
        <p:grpSpPr>
          <a:xfrm>
            <a:off x="7384974" y="3591314"/>
            <a:ext cx="1280160" cy="996696"/>
            <a:chOff x="7472897" y="3486808"/>
            <a:chExt cx="1333449" cy="1021092"/>
          </a:xfrm>
        </p:grpSpPr>
        <p:sp>
          <p:nvSpPr>
            <p:cNvPr id="253" name="Rectangle 252">
              <a:extLst>
                <a:ext uri="{FF2B5EF4-FFF2-40B4-BE49-F238E27FC236}">
                  <a16:creationId xmlns:a16="http://schemas.microsoft.com/office/drawing/2014/main" id="{8D020D57-A336-4B03-965C-B01FA78C11B6}"/>
                </a:ext>
              </a:extLst>
            </p:cNvPr>
            <p:cNvSpPr/>
            <p:nvPr/>
          </p:nvSpPr>
          <p:spPr bwMode="auto">
            <a:xfrm>
              <a:off x="7472897" y="3486808"/>
              <a:ext cx="1279494" cy="1021092"/>
            </a:xfrm>
            <a:prstGeom prst="rect">
              <a:avLst/>
            </a:prstGeom>
            <a:solidFill>
              <a:srgbClr val="0F8287"/>
            </a:solidFill>
            <a:ln>
              <a:noFill/>
            </a:ln>
            <a:effectLst>
              <a:outerShdw blurRad="63500" dist="50800" dir="2700000" algn="tl" rotWithShape="0">
                <a:prstClr val="black">
                  <a:alpha val="40000"/>
                </a:prstClr>
              </a:outerShdw>
            </a:effectLst>
          </p:spPr>
          <p:txBody>
            <a:bodyPr wrap="square" lIns="107944" tIns="53972" rIns="107944" bIns="53972" numCol="1" spcCol="72000" rtlCol="0" anchor="ctr">
              <a:noAutofit/>
            </a:bodyPr>
            <a:lstStyle/>
            <a:p>
              <a:pPr algn="ctr" defTabSz="913943" fontAlgn="base">
                <a:lnSpc>
                  <a:spcPct val="110000"/>
                </a:lnSpc>
                <a:spcBef>
                  <a:spcPct val="0"/>
                </a:spcBef>
                <a:spcAft>
                  <a:spcPct val="0"/>
                </a:spcAft>
                <a:defRPr/>
              </a:pPr>
              <a:endParaRPr lang="en-US" sz="1799" dirty="0">
                <a:solidFill>
                  <a:srgbClr val="000000"/>
                </a:solidFill>
                <a:latin typeface="Arial"/>
                <a:ea typeface="Arial Unicode MS" panose="020B0604020202020204" pitchFamily="34" charset="-128"/>
                <a:cs typeface="Arial Unicode MS" panose="020B0604020202020204" pitchFamily="34" charset="-128"/>
              </a:endParaRPr>
            </a:p>
          </p:txBody>
        </p:sp>
        <p:sp>
          <p:nvSpPr>
            <p:cNvPr id="298" name="TextBox 297">
              <a:extLst>
                <a:ext uri="{FF2B5EF4-FFF2-40B4-BE49-F238E27FC236}">
                  <a16:creationId xmlns:a16="http://schemas.microsoft.com/office/drawing/2014/main" id="{9AA93259-536F-4649-A262-8851343B1C40}"/>
                </a:ext>
              </a:extLst>
            </p:cNvPr>
            <p:cNvSpPr txBox="1"/>
            <p:nvPr/>
          </p:nvSpPr>
          <p:spPr>
            <a:xfrm>
              <a:off x="7473540" y="3486808"/>
              <a:ext cx="1332806" cy="332059"/>
            </a:xfrm>
            <a:prstGeom prst="rect">
              <a:avLst/>
            </a:prstGeom>
            <a:noFill/>
          </p:spPr>
          <p:txBody>
            <a:bodyPr wrap="square" lIns="0" tIns="0" rIns="0" bIns="0" rtlCol="0" anchor="ctr">
              <a:noAutofit/>
            </a:bodyPr>
            <a:lstStyle/>
            <a:p>
              <a:pPr algn="ctr" defTabSz="913943" fontAlgn="base">
                <a:lnSpc>
                  <a:spcPct val="110000"/>
                </a:lnSpc>
                <a:spcAft>
                  <a:spcPct val="0"/>
                </a:spcAft>
                <a:defRPr/>
              </a:pPr>
              <a:r>
                <a:rPr lang="en-US" sz="1199" b="1" dirty="0">
                  <a:solidFill>
                    <a:srgbClr val="FFFFFF"/>
                  </a:solidFill>
                  <a:latin typeface="Arial"/>
                  <a:ea typeface="Arial Unicode MS" panose="020B0604020202020204" pitchFamily="34" charset="-128"/>
                  <a:cs typeface="Arial Unicode MS" panose="020B0604020202020204" pitchFamily="34" charset="-128"/>
                </a:rPr>
                <a:t>ROI</a:t>
              </a:r>
            </a:p>
          </p:txBody>
        </p:sp>
        <p:pic>
          <p:nvPicPr>
            <p:cNvPr id="301" name="Picture 16" descr="Image result for roi icon">
              <a:extLst>
                <a:ext uri="{FF2B5EF4-FFF2-40B4-BE49-F238E27FC236}">
                  <a16:creationId xmlns:a16="http://schemas.microsoft.com/office/drawing/2014/main" id="{1F845939-89FA-4886-83B7-1D7BCB97878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7932438" y="3848182"/>
              <a:ext cx="436175" cy="436175"/>
            </a:xfrm>
            <a:prstGeom prst="rect">
              <a:avLst/>
            </a:prstGeom>
            <a:noFill/>
            <a:extLst>
              <a:ext uri="{909E8E84-426E-40DD-AFC4-6F175D3DCCD1}">
                <a14:hiddenFill xmlns:a14="http://schemas.microsoft.com/office/drawing/2010/main">
                  <a:solidFill>
                    <a:srgbClr val="FFFFFF"/>
                  </a:solidFill>
                </a14:hiddenFill>
              </a:ext>
            </a:extLst>
          </p:spPr>
        </p:pic>
      </p:grpSp>
      <p:sp>
        <p:nvSpPr>
          <p:cNvPr id="143" name="Footer Placeholder 1">
            <a:extLst>
              <a:ext uri="{FF2B5EF4-FFF2-40B4-BE49-F238E27FC236}">
                <a16:creationId xmlns:a16="http://schemas.microsoft.com/office/drawing/2014/main" id="{88621D0C-E0D9-4416-AD2A-AE61AFC983EB}"/>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422003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5"/>
                                        </p:tgtEl>
                                        <p:attrNameLst>
                                          <p:attrName>style.visibility</p:attrName>
                                        </p:attrNameLst>
                                      </p:cBhvr>
                                      <p:to>
                                        <p:strVal val="visible"/>
                                      </p:to>
                                    </p:set>
                                    <p:animEffect transition="in" filter="barn(inVertical)">
                                      <p:cBhvr>
                                        <p:cTn id="7" dur="500"/>
                                        <p:tgtEl>
                                          <p:spTgt spid="2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barn(inVertical)">
                                      <p:cBhvr>
                                        <p:cTn id="10" dur="500"/>
                                        <p:tgtEl>
                                          <p:spTgt spid="24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8"/>
                                        </p:tgtEl>
                                        <p:attrNameLst>
                                          <p:attrName>style.visibility</p:attrName>
                                        </p:attrNameLst>
                                      </p:cBhvr>
                                      <p:to>
                                        <p:strVal val="visible"/>
                                      </p:to>
                                    </p:set>
                                    <p:animEffect transition="in" filter="barn(inVertical)">
                                      <p:cBhvr>
                                        <p:cTn id="13" dur="500"/>
                                        <p:tgtEl>
                                          <p:spTgt spid="24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7"/>
                                        </p:tgtEl>
                                        <p:attrNameLst>
                                          <p:attrName>style.visibility</p:attrName>
                                        </p:attrNameLst>
                                      </p:cBhvr>
                                      <p:to>
                                        <p:strVal val="visible"/>
                                      </p:to>
                                    </p:set>
                                    <p:animEffect transition="in" filter="barn(inVertical)">
                                      <p:cBhvr>
                                        <p:cTn id="16" dur="500"/>
                                        <p:tgtEl>
                                          <p:spTgt spid="24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2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p:bldP spid="246" grpId="0" animBg="1"/>
      <p:bldP spid="247" grpId="0"/>
      <p:bldP spid="248" grpId="0"/>
      <p:bldP spid="249" grpId="0" animBg="1"/>
      <p:bldP spid="2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EF40EDC1-37F5-4183-B76F-9E088E381D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622" imgH="623" progId="TCLayout.ActiveDocument.1">
                  <p:embed/>
                </p:oleObj>
              </mc:Choice>
              <mc:Fallback>
                <p:oleObj name="think-cell Folie" r:id="rId5" imgW="622" imgH="623" progId="TCLayout.ActiveDocument.1">
                  <p:embed/>
                  <p:pic>
                    <p:nvPicPr>
                      <p:cNvPr id="6" name="Objekt 5" hidden="1">
                        <a:extLst>
                          <a:ext uri="{FF2B5EF4-FFF2-40B4-BE49-F238E27FC236}">
                            <a16:creationId xmlns:a16="http://schemas.microsoft.com/office/drawing/2014/main" id="{EF40EDC1-37F5-4183-B76F-9E088E381D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hteck 6" hidden="1">
            <a:extLst>
              <a:ext uri="{FF2B5EF4-FFF2-40B4-BE49-F238E27FC236}">
                <a16:creationId xmlns:a16="http://schemas.microsoft.com/office/drawing/2014/main" id="{FC4AFB39-4F82-4A9F-9B9D-D8A745D2DBBD}"/>
              </a:ext>
            </a:extLst>
          </p:cNvPr>
          <p:cNvSpPr/>
          <p:nvPr>
            <p:custDataLst>
              <p:tags r:id="rId2"/>
            </p:custDataLst>
          </p:nvPr>
        </p:nvSpPr>
        <p:spPr>
          <a:xfrm>
            <a:off x="0" y="0"/>
            <a:ext cx="158750" cy="158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8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2" name="Footer Placeholder">
            <a:extLst>
              <a:ext uri="{FF2B5EF4-FFF2-40B4-BE49-F238E27FC236}">
                <a16:creationId xmlns:a16="http://schemas.microsoft.com/office/drawing/2014/main" id="{4379687B-2A2C-4669-A24A-E19C0FA46BC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0" i="0" u="none" strike="noStrike" kern="1200" cap="none" spc="0" normalizeH="0" baseline="0" noProof="0" dirty="0">
                <a:ln>
                  <a:noFill/>
                </a:ln>
                <a:solidFill>
                  <a:prstClr val="white"/>
                </a:solidFill>
                <a:effectLst/>
                <a:uLnTx/>
                <a:uFillTx/>
                <a:latin typeface="Arial"/>
                <a:ea typeface="+mn-ea"/>
                <a:cs typeface="+mn-cs"/>
              </a:rPr>
              <a:t> </a:t>
            </a:r>
            <a:endParaRPr kumimoji="0" lang="en-US"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Slide Number Placeholder">
            <a:extLst>
              <a:ext uri="{FF2B5EF4-FFF2-40B4-BE49-F238E27FC236}">
                <a16:creationId xmlns:a16="http://schemas.microsoft.com/office/drawing/2014/main" id="{ED5D36C5-10B8-48FF-8B7B-A1C25B9FB505}"/>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900" b="1" i="0" u="none" strike="noStrike" kern="1200" cap="none" spc="0" normalizeH="0" baseline="0" noProof="0" dirty="0">
                <a:ln>
                  <a:noFill/>
                </a:ln>
                <a:solidFill>
                  <a:prstClr val="white"/>
                </a:solidFill>
                <a:effectLst/>
                <a:uLnTx/>
                <a:uFillTx/>
                <a:latin typeface="Arial"/>
                <a:ea typeface="+mn-ea"/>
                <a:cs typeface="+mn-cs"/>
              </a:rPr>
              <a:t>Page </a:t>
            </a:r>
            <a:fld id="{15EBE321-CBB1-4E91-BD14-37C8D44326FB}" type="slidenum">
              <a:rPr kumimoji="0" lang="de-DE"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de-DE" sz="900" b="1" i="0" u="none" strike="noStrike" kern="1200" cap="none" spc="0" normalizeH="0" baseline="0" noProof="0" dirty="0">
              <a:ln>
                <a:noFill/>
              </a:ln>
              <a:solidFill>
                <a:prstClr val="white"/>
              </a:solidFill>
              <a:effectLst/>
              <a:uLnTx/>
              <a:uFillTx/>
              <a:latin typeface="Arial"/>
              <a:ea typeface="+mn-ea"/>
              <a:cs typeface="+mn-cs"/>
            </a:endParaRPr>
          </a:p>
        </p:txBody>
      </p:sp>
      <p:sp>
        <p:nvSpPr>
          <p:cNvPr id="22" name="Titel 1">
            <a:extLst>
              <a:ext uri="{FF2B5EF4-FFF2-40B4-BE49-F238E27FC236}">
                <a16:creationId xmlns:a16="http://schemas.microsoft.com/office/drawing/2014/main" id="{99AF8765-5ADA-4C78-A2C6-62F0D9EA9CCF}"/>
              </a:ext>
            </a:extLst>
          </p:cNvPr>
          <p:cNvSpPr>
            <a:spLocks noGrp="1"/>
          </p:cNvSpPr>
          <p:nvPr>
            <p:ph type="title"/>
          </p:nvPr>
        </p:nvSpPr>
        <p:spPr>
          <a:xfrm>
            <a:off x="410400" y="478800"/>
            <a:ext cx="11445066" cy="576000"/>
          </a:xfrm>
        </p:spPr>
        <p:txBody>
          <a:bodyPr vert="horz"/>
          <a:lstStyle/>
          <a:p>
            <a:r>
              <a:rPr lang="en-US" sz="2000" dirty="0">
                <a:solidFill>
                  <a:schemeClr val="tx1"/>
                </a:solidFill>
              </a:rPr>
              <a:t>16 dimensions to be ranked using a bandwidth from 0 (non-existent) to 5 (very mature) to get a current status of your “digital readiness”</a:t>
            </a:r>
          </a:p>
        </p:txBody>
      </p:sp>
      <p:sp>
        <p:nvSpPr>
          <p:cNvPr id="17" name="Textfeld 16">
            <a:extLst>
              <a:ext uri="{FF2B5EF4-FFF2-40B4-BE49-F238E27FC236}">
                <a16:creationId xmlns:a16="http://schemas.microsoft.com/office/drawing/2014/main" id="{45E09689-7735-4007-B8E7-3D66BAD7A67F}"/>
              </a:ext>
            </a:extLst>
          </p:cNvPr>
          <p:cNvSpPr txBox="1"/>
          <p:nvPr/>
        </p:nvSpPr>
        <p:spPr>
          <a:xfrm>
            <a:off x="582782" y="1588168"/>
            <a:ext cx="2900647" cy="179536"/>
          </a:xfrm>
          <a:prstGeom prst="rect">
            <a:avLst/>
          </a:prstGeom>
          <a:noFill/>
        </p:spPr>
        <p:txBody>
          <a:bodyPr wrap="square" lIns="0" tIns="0" rIns="0" bIns="0" rtlCol="0">
            <a:spAutoFit/>
          </a:bodyPr>
          <a:lstStyle/>
          <a:p>
            <a:pPr>
              <a:lnSpc>
                <a:spcPts val="1400"/>
              </a:lnSpc>
            </a:pPr>
            <a:r>
              <a:rPr lang="en-US" sz="1400" b="1" dirty="0"/>
              <a:t>Step 1/3: </a:t>
            </a:r>
            <a:r>
              <a:rPr lang="en-US" sz="1400" dirty="0"/>
              <a:t>Rate your dimensions</a:t>
            </a:r>
          </a:p>
        </p:txBody>
      </p:sp>
      <p:graphicFrame>
        <p:nvGraphicFramePr>
          <p:cNvPr id="9" name="Chart 8">
            <a:extLst>
              <a:ext uri="{FF2B5EF4-FFF2-40B4-BE49-F238E27FC236}">
                <a16:creationId xmlns:a16="http://schemas.microsoft.com/office/drawing/2014/main" id="{87389280-ED89-43CE-8156-4FB59116AA7C}"/>
              </a:ext>
            </a:extLst>
          </p:cNvPr>
          <p:cNvGraphicFramePr>
            <a:graphicFrameLocks/>
          </p:cNvGraphicFramePr>
          <p:nvPr/>
        </p:nvGraphicFramePr>
        <p:xfrm>
          <a:off x="6903323" y="1650566"/>
          <a:ext cx="5411023" cy="4268418"/>
        </p:xfrm>
        <a:graphic>
          <a:graphicData uri="http://schemas.openxmlformats.org/drawingml/2006/chart">
            <c:chart xmlns:c="http://schemas.openxmlformats.org/drawingml/2006/chart" xmlns:r="http://schemas.openxmlformats.org/officeDocument/2006/relationships" r:id="rId7"/>
          </a:graphicData>
        </a:graphic>
      </p:graphicFrame>
      <p:grpSp>
        <p:nvGrpSpPr>
          <p:cNvPr id="204" name="Group 203">
            <a:extLst>
              <a:ext uri="{FF2B5EF4-FFF2-40B4-BE49-F238E27FC236}">
                <a16:creationId xmlns:a16="http://schemas.microsoft.com/office/drawing/2014/main" id="{D3C032E5-EF57-4F9E-8BD2-36014081E189}"/>
              </a:ext>
            </a:extLst>
          </p:cNvPr>
          <p:cNvGrpSpPr/>
          <p:nvPr/>
        </p:nvGrpSpPr>
        <p:grpSpPr>
          <a:xfrm>
            <a:off x="480068" y="1950208"/>
            <a:ext cx="6414405" cy="2626003"/>
            <a:chOff x="392447" y="2092734"/>
            <a:chExt cx="6414405" cy="2626003"/>
          </a:xfrm>
        </p:grpSpPr>
        <p:sp>
          <p:nvSpPr>
            <p:cNvPr id="29" name="Rectangle 28">
              <a:extLst>
                <a:ext uri="{FF2B5EF4-FFF2-40B4-BE49-F238E27FC236}">
                  <a16:creationId xmlns:a16="http://schemas.microsoft.com/office/drawing/2014/main" id="{3823B2A3-D781-450B-9A88-B139475EDB41}"/>
                </a:ext>
              </a:extLst>
            </p:cNvPr>
            <p:cNvSpPr/>
            <p:nvPr/>
          </p:nvSpPr>
          <p:spPr>
            <a:xfrm>
              <a:off x="410400" y="3250575"/>
              <a:ext cx="648760" cy="1468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1" name="Rectangle 30">
              <a:extLst>
                <a:ext uri="{FF2B5EF4-FFF2-40B4-BE49-F238E27FC236}">
                  <a16:creationId xmlns:a16="http://schemas.microsoft.com/office/drawing/2014/main" id="{08154EE3-4396-4B20-BC2D-896F1819AAE3}"/>
                </a:ext>
              </a:extLst>
            </p:cNvPr>
            <p:cNvSpPr/>
            <p:nvPr/>
          </p:nvSpPr>
          <p:spPr>
            <a:xfrm>
              <a:off x="1135212" y="3250575"/>
              <a:ext cx="648760" cy="1468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2" name="Rectangle 31">
              <a:extLst>
                <a:ext uri="{FF2B5EF4-FFF2-40B4-BE49-F238E27FC236}">
                  <a16:creationId xmlns:a16="http://schemas.microsoft.com/office/drawing/2014/main" id="{821CC691-4E10-4BAB-86A5-528E4EDF1AA7}"/>
                </a:ext>
              </a:extLst>
            </p:cNvPr>
            <p:cNvSpPr/>
            <p:nvPr/>
          </p:nvSpPr>
          <p:spPr>
            <a:xfrm>
              <a:off x="1850063" y="3250575"/>
              <a:ext cx="648760" cy="14681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33" name="Rectangle 32">
              <a:extLst>
                <a:ext uri="{FF2B5EF4-FFF2-40B4-BE49-F238E27FC236}">
                  <a16:creationId xmlns:a16="http://schemas.microsoft.com/office/drawing/2014/main" id="{03C33427-76FB-4814-A8ED-1FAD5292A2B8}"/>
                </a:ext>
              </a:extLst>
            </p:cNvPr>
            <p:cNvSpPr/>
            <p:nvPr/>
          </p:nvSpPr>
          <p:spPr>
            <a:xfrm>
              <a:off x="2566973" y="3250575"/>
              <a:ext cx="2076507" cy="455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2" name="Rectangle 41">
              <a:extLst>
                <a:ext uri="{FF2B5EF4-FFF2-40B4-BE49-F238E27FC236}">
                  <a16:creationId xmlns:a16="http://schemas.microsoft.com/office/drawing/2014/main" id="{EFE08506-7FA1-4012-84B9-40F554ED9267}"/>
                </a:ext>
              </a:extLst>
            </p:cNvPr>
            <p:cNvSpPr/>
            <p:nvPr/>
          </p:nvSpPr>
          <p:spPr>
            <a:xfrm>
              <a:off x="4717711" y="3250575"/>
              <a:ext cx="1010494" cy="7151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6" name="Rectangle 45">
              <a:extLst>
                <a:ext uri="{FF2B5EF4-FFF2-40B4-BE49-F238E27FC236}">
                  <a16:creationId xmlns:a16="http://schemas.microsoft.com/office/drawing/2014/main" id="{160651BA-5006-4F4B-B9A7-5E02636549CB}"/>
                </a:ext>
              </a:extLst>
            </p:cNvPr>
            <p:cNvSpPr/>
            <p:nvPr/>
          </p:nvSpPr>
          <p:spPr>
            <a:xfrm>
              <a:off x="4717711" y="4003554"/>
              <a:ext cx="1010494" cy="7151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7" name="Rectangle 46">
              <a:extLst>
                <a:ext uri="{FF2B5EF4-FFF2-40B4-BE49-F238E27FC236}">
                  <a16:creationId xmlns:a16="http://schemas.microsoft.com/office/drawing/2014/main" id="{F756CFBD-50C8-4040-9BC9-0AF609AF0AE7}"/>
                </a:ext>
              </a:extLst>
            </p:cNvPr>
            <p:cNvSpPr/>
            <p:nvPr/>
          </p:nvSpPr>
          <p:spPr>
            <a:xfrm>
              <a:off x="5796358" y="3250575"/>
              <a:ext cx="1010494" cy="7151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8" name="Rectangle 47">
              <a:extLst>
                <a:ext uri="{FF2B5EF4-FFF2-40B4-BE49-F238E27FC236}">
                  <a16:creationId xmlns:a16="http://schemas.microsoft.com/office/drawing/2014/main" id="{17E46B19-9573-4BCA-8D3A-43DB607210CF}"/>
                </a:ext>
              </a:extLst>
            </p:cNvPr>
            <p:cNvSpPr/>
            <p:nvPr/>
          </p:nvSpPr>
          <p:spPr>
            <a:xfrm>
              <a:off x="5793508" y="4003554"/>
              <a:ext cx="1010494" cy="7151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grpSp>
          <p:nvGrpSpPr>
            <p:cNvPr id="52" name="Group 51">
              <a:extLst>
                <a:ext uri="{FF2B5EF4-FFF2-40B4-BE49-F238E27FC236}">
                  <a16:creationId xmlns:a16="http://schemas.microsoft.com/office/drawing/2014/main" id="{E9F26DA6-2C1B-4456-B191-4F6266649C75}"/>
                </a:ext>
              </a:extLst>
            </p:cNvPr>
            <p:cNvGrpSpPr/>
            <p:nvPr/>
          </p:nvGrpSpPr>
          <p:grpSpPr>
            <a:xfrm>
              <a:off x="416239" y="2092734"/>
              <a:ext cx="2089934" cy="434730"/>
              <a:chOff x="410400" y="2257195"/>
              <a:chExt cx="2089934" cy="434730"/>
            </a:xfrm>
          </p:grpSpPr>
          <p:sp>
            <p:nvSpPr>
              <p:cNvPr id="3" name="Rectangle 2">
                <a:extLst>
                  <a:ext uri="{FF2B5EF4-FFF2-40B4-BE49-F238E27FC236}">
                    <a16:creationId xmlns:a16="http://schemas.microsoft.com/office/drawing/2014/main" id="{760CDC3F-94D9-41C4-992F-94A7153C5E2F}"/>
                  </a:ext>
                </a:extLst>
              </p:cNvPr>
              <p:cNvSpPr/>
              <p:nvPr/>
            </p:nvSpPr>
            <p:spPr>
              <a:xfrm>
                <a:off x="410400" y="2257195"/>
                <a:ext cx="2089934" cy="434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8" name="TextBox 7">
                <a:extLst>
                  <a:ext uri="{FF2B5EF4-FFF2-40B4-BE49-F238E27FC236}">
                    <a16:creationId xmlns:a16="http://schemas.microsoft.com/office/drawing/2014/main" id="{228F9C87-D606-4FA5-B817-0F19E6805D5A}"/>
                  </a:ext>
                </a:extLst>
              </p:cNvPr>
              <p:cNvSpPr txBox="1"/>
              <p:nvPr/>
            </p:nvSpPr>
            <p:spPr>
              <a:xfrm>
                <a:off x="1131561" y="2366838"/>
                <a:ext cx="647613" cy="215444"/>
              </a:xfrm>
              <a:prstGeom prst="rect">
                <a:avLst/>
              </a:prstGeom>
              <a:noFill/>
            </p:spPr>
            <p:txBody>
              <a:bodyPr wrap="none" lIns="0" tIns="0" rIns="0" bIns="0" rtlCol="0">
                <a:spAutoFit/>
              </a:bodyPr>
              <a:lstStyle/>
              <a:p>
                <a:pPr algn="l"/>
                <a:r>
                  <a:rPr lang="en-US" sz="1400" dirty="0"/>
                  <a:t>Process</a:t>
                </a:r>
              </a:p>
            </p:txBody>
          </p:sp>
        </p:grpSp>
        <p:grpSp>
          <p:nvGrpSpPr>
            <p:cNvPr id="51" name="Group 50">
              <a:extLst>
                <a:ext uri="{FF2B5EF4-FFF2-40B4-BE49-F238E27FC236}">
                  <a16:creationId xmlns:a16="http://schemas.microsoft.com/office/drawing/2014/main" id="{19FFD1DF-7022-4E9B-BE7F-BF01D5B761B3}"/>
                </a:ext>
              </a:extLst>
            </p:cNvPr>
            <p:cNvGrpSpPr/>
            <p:nvPr/>
          </p:nvGrpSpPr>
          <p:grpSpPr>
            <a:xfrm>
              <a:off x="2578000" y="2092734"/>
              <a:ext cx="2076978" cy="434730"/>
              <a:chOff x="2572161" y="2257195"/>
              <a:chExt cx="2076978" cy="434730"/>
            </a:xfrm>
          </p:grpSpPr>
          <p:sp>
            <p:nvSpPr>
              <p:cNvPr id="18" name="Rectangle 17">
                <a:extLst>
                  <a:ext uri="{FF2B5EF4-FFF2-40B4-BE49-F238E27FC236}">
                    <a16:creationId xmlns:a16="http://schemas.microsoft.com/office/drawing/2014/main" id="{C1C9340D-93A1-41E3-A357-A8960AF171B0}"/>
                  </a:ext>
                </a:extLst>
              </p:cNvPr>
              <p:cNvSpPr/>
              <p:nvPr/>
            </p:nvSpPr>
            <p:spPr>
              <a:xfrm>
                <a:off x="2572161" y="2257195"/>
                <a:ext cx="2076978" cy="434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49" name="TextBox 48">
                <a:extLst>
                  <a:ext uri="{FF2B5EF4-FFF2-40B4-BE49-F238E27FC236}">
                    <a16:creationId xmlns:a16="http://schemas.microsoft.com/office/drawing/2014/main" id="{2D92745D-926B-4A54-896D-714F43DD6605}"/>
                  </a:ext>
                </a:extLst>
              </p:cNvPr>
              <p:cNvSpPr txBox="1"/>
              <p:nvPr/>
            </p:nvSpPr>
            <p:spPr>
              <a:xfrm>
                <a:off x="3158122" y="2366838"/>
                <a:ext cx="905056" cy="215444"/>
              </a:xfrm>
              <a:prstGeom prst="rect">
                <a:avLst/>
              </a:prstGeom>
              <a:noFill/>
            </p:spPr>
            <p:txBody>
              <a:bodyPr wrap="none" lIns="0" tIns="0" rIns="0" bIns="0" rtlCol="0">
                <a:spAutoFit/>
              </a:bodyPr>
              <a:lstStyle/>
              <a:p>
                <a:pPr algn="l"/>
                <a:r>
                  <a:rPr lang="en-US" sz="1400" dirty="0"/>
                  <a:t>Technology</a:t>
                </a:r>
              </a:p>
            </p:txBody>
          </p:sp>
        </p:grpSp>
        <p:grpSp>
          <p:nvGrpSpPr>
            <p:cNvPr id="14" name="Group 13">
              <a:extLst>
                <a:ext uri="{FF2B5EF4-FFF2-40B4-BE49-F238E27FC236}">
                  <a16:creationId xmlns:a16="http://schemas.microsoft.com/office/drawing/2014/main" id="{8B07B2E0-FAFC-4914-B342-6E2213659F6A}"/>
                </a:ext>
              </a:extLst>
            </p:cNvPr>
            <p:cNvGrpSpPr/>
            <p:nvPr/>
          </p:nvGrpSpPr>
          <p:grpSpPr>
            <a:xfrm>
              <a:off x="4717711" y="2092734"/>
              <a:ext cx="2080047" cy="434730"/>
              <a:chOff x="4720966" y="2257195"/>
              <a:chExt cx="2080047" cy="434730"/>
            </a:xfrm>
          </p:grpSpPr>
          <p:sp>
            <p:nvSpPr>
              <p:cNvPr id="19" name="Rectangle 18">
                <a:extLst>
                  <a:ext uri="{FF2B5EF4-FFF2-40B4-BE49-F238E27FC236}">
                    <a16:creationId xmlns:a16="http://schemas.microsoft.com/office/drawing/2014/main" id="{03CE868B-AFA6-4881-A739-BA8042D93FAE}"/>
                  </a:ext>
                </a:extLst>
              </p:cNvPr>
              <p:cNvSpPr/>
              <p:nvPr/>
            </p:nvSpPr>
            <p:spPr>
              <a:xfrm>
                <a:off x="4720966" y="2257195"/>
                <a:ext cx="2080047" cy="4347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0" name="TextBox 49">
                <a:extLst>
                  <a:ext uri="{FF2B5EF4-FFF2-40B4-BE49-F238E27FC236}">
                    <a16:creationId xmlns:a16="http://schemas.microsoft.com/office/drawing/2014/main" id="{3AD0E1B5-D3DB-49C4-921B-8A6D4BA71479}"/>
                  </a:ext>
                </a:extLst>
              </p:cNvPr>
              <p:cNvSpPr txBox="1"/>
              <p:nvPr/>
            </p:nvSpPr>
            <p:spPr>
              <a:xfrm>
                <a:off x="5253639" y="2366838"/>
                <a:ext cx="1014701" cy="215444"/>
              </a:xfrm>
              <a:prstGeom prst="rect">
                <a:avLst/>
              </a:prstGeom>
              <a:noFill/>
            </p:spPr>
            <p:txBody>
              <a:bodyPr wrap="none" lIns="0" tIns="0" rIns="0" bIns="0" rtlCol="0">
                <a:spAutoFit/>
              </a:bodyPr>
              <a:lstStyle/>
              <a:p>
                <a:pPr algn="l"/>
                <a:r>
                  <a:rPr lang="en-US" sz="1400" dirty="0"/>
                  <a:t>Organization</a:t>
                </a:r>
              </a:p>
            </p:txBody>
          </p:sp>
        </p:grpSp>
        <p:grpSp>
          <p:nvGrpSpPr>
            <p:cNvPr id="62" name="Group 61">
              <a:extLst>
                <a:ext uri="{FF2B5EF4-FFF2-40B4-BE49-F238E27FC236}">
                  <a16:creationId xmlns:a16="http://schemas.microsoft.com/office/drawing/2014/main" id="{75330CAE-E629-46CE-BDBE-AD9AA267251C}"/>
                </a:ext>
              </a:extLst>
            </p:cNvPr>
            <p:cNvGrpSpPr/>
            <p:nvPr/>
          </p:nvGrpSpPr>
          <p:grpSpPr>
            <a:xfrm>
              <a:off x="420886" y="2608222"/>
              <a:ext cx="660437" cy="395332"/>
              <a:chOff x="415047" y="2772683"/>
              <a:chExt cx="660437" cy="395332"/>
            </a:xfrm>
          </p:grpSpPr>
          <p:sp>
            <p:nvSpPr>
              <p:cNvPr id="20" name="Rectangle 19">
                <a:extLst>
                  <a:ext uri="{FF2B5EF4-FFF2-40B4-BE49-F238E27FC236}">
                    <a16:creationId xmlns:a16="http://schemas.microsoft.com/office/drawing/2014/main" id="{A44FD5AA-131D-454B-895F-114B1F5F6E55}"/>
                  </a:ext>
                </a:extLst>
              </p:cNvPr>
              <p:cNvSpPr/>
              <p:nvPr/>
            </p:nvSpPr>
            <p:spPr>
              <a:xfrm>
                <a:off x="420885" y="2772683"/>
                <a:ext cx="648760"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3" name="TextBox 52">
                <a:extLst>
                  <a:ext uri="{FF2B5EF4-FFF2-40B4-BE49-F238E27FC236}">
                    <a16:creationId xmlns:a16="http://schemas.microsoft.com/office/drawing/2014/main" id="{E7A5DF71-4E89-4E26-ABFE-A79733799205}"/>
                  </a:ext>
                </a:extLst>
              </p:cNvPr>
              <p:cNvSpPr txBox="1"/>
              <p:nvPr/>
            </p:nvSpPr>
            <p:spPr>
              <a:xfrm>
                <a:off x="415047" y="2889558"/>
                <a:ext cx="660437" cy="161583"/>
              </a:xfrm>
              <a:prstGeom prst="rect">
                <a:avLst/>
              </a:prstGeom>
              <a:noFill/>
            </p:spPr>
            <p:txBody>
              <a:bodyPr wrap="none" lIns="0" tIns="0" rIns="0" bIns="0" rtlCol="0">
                <a:spAutoFit/>
              </a:bodyPr>
              <a:lstStyle/>
              <a:p>
                <a:pPr algn="ctr"/>
                <a:r>
                  <a:rPr lang="en-US" sz="1050" dirty="0"/>
                  <a:t>Operations</a:t>
                </a:r>
              </a:p>
            </p:txBody>
          </p:sp>
        </p:grpSp>
        <p:grpSp>
          <p:nvGrpSpPr>
            <p:cNvPr id="61" name="Group 60">
              <a:extLst>
                <a:ext uri="{FF2B5EF4-FFF2-40B4-BE49-F238E27FC236}">
                  <a16:creationId xmlns:a16="http://schemas.microsoft.com/office/drawing/2014/main" id="{45099C53-166D-4559-B637-C1AA36DF8AA4}"/>
                </a:ext>
              </a:extLst>
            </p:cNvPr>
            <p:cNvGrpSpPr/>
            <p:nvPr/>
          </p:nvGrpSpPr>
          <p:grpSpPr>
            <a:xfrm>
              <a:off x="1133151" y="2608222"/>
              <a:ext cx="648760" cy="395332"/>
              <a:chOff x="1127312" y="2792488"/>
              <a:chExt cx="648760" cy="395332"/>
            </a:xfrm>
          </p:grpSpPr>
          <p:sp>
            <p:nvSpPr>
              <p:cNvPr id="21" name="Rectangle 20">
                <a:extLst>
                  <a:ext uri="{FF2B5EF4-FFF2-40B4-BE49-F238E27FC236}">
                    <a16:creationId xmlns:a16="http://schemas.microsoft.com/office/drawing/2014/main" id="{B7B9725B-7B5F-48F7-BD44-17703193A4F9}"/>
                  </a:ext>
                </a:extLst>
              </p:cNvPr>
              <p:cNvSpPr/>
              <p:nvPr/>
            </p:nvSpPr>
            <p:spPr>
              <a:xfrm>
                <a:off x="1127312" y="2792488"/>
                <a:ext cx="648760"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4" name="TextBox 53">
                <a:extLst>
                  <a:ext uri="{FF2B5EF4-FFF2-40B4-BE49-F238E27FC236}">
                    <a16:creationId xmlns:a16="http://schemas.microsoft.com/office/drawing/2014/main" id="{F538B5C6-EB8B-451E-9FF7-10B3738F92B0}"/>
                  </a:ext>
                </a:extLst>
              </p:cNvPr>
              <p:cNvSpPr txBox="1"/>
              <p:nvPr/>
            </p:nvSpPr>
            <p:spPr>
              <a:xfrm>
                <a:off x="1226470" y="2828572"/>
                <a:ext cx="450444" cy="323165"/>
              </a:xfrm>
              <a:prstGeom prst="rect">
                <a:avLst/>
              </a:prstGeom>
              <a:noFill/>
            </p:spPr>
            <p:txBody>
              <a:bodyPr wrap="none" lIns="0" tIns="0" rIns="0" bIns="0" rtlCol="0">
                <a:spAutoFit/>
              </a:bodyPr>
              <a:lstStyle/>
              <a:p>
                <a:pPr algn="ctr"/>
                <a:r>
                  <a:rPr lang="en-US" sz="1050" dirty="0"/>
                  <a:t>Supply </a:t>
                </a:r>
              </a:p>
              <a:p>
                <a:pPr algn="ctr"/>
                <a:r>
                  <a:rPr lang="en-US" sz="1050" dirty="0"/>
                  <a:t>Chain </a:t>
                </a:r>
              </a:p>
            </p:txBody>
          </p:sp>
        </p:grpSp>
        <p:grpSp>
          <p:nvGrpSpPr>
            <p:cNvPr id="63" name="Group 62">
              <a:extLst>
                <a:ext uri="{FF2B5EF4-FFF2-40B4-BE49-F238E27FC236}">
                  <a16:creationId xmlns:a16="http://schemas.microsoft.com/office/drawing/2014/main" id="{19D0AF1B-8E25-460E-8F07-32ED8FED6B3A}"/>
                </a:ext>
              </a:extLst>
            </p:cNvPr>
            <p:cNvGrpSpPr/>
            <p:nvPr/>
          </p:nvGrpSpPr>
          <p:grpSpPr>
            <a:xfrm>
              <a:off x="1850063" y="2608222"/>
              <a:ext cx="648760" cy="395332"/>
              <a:chOff x="1844224" y="2772683"/>
              <a:chExt cx="648760" cy="395332"/>
            </a:xfrm>
          </p:grpSpPr>
          <p:sp>
            <p:nvSpPr>
              <p:cNvPr id="23" name="Rectangle 22">
                <a:extLst>
                  <a:ext uri="{FF2B5EF4-FFF2-40B4-BE49-F238E27FC236}">
                    <a16:creationId xmlns:a16="http://schemas.microsoft.com/office/drawing/2014/main" id="{88AB5838-0F36-47AC-B221-19ECE4C27E75}"/>
                  </a:ext>
                </a:extLst>
              </p:cNvPr>
              <p:cNvSpPr/>
              <p:nvPr/>
            </p:nvSpPr>
            <p:spPr>
              <a:xfrm>
                <a:off x="1844224" y="2772683"/>
                <a:ext cx="648760"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5" name="TextBox 54">
                <a:extLst>
                  <a:ext uri="{FF2B5EF4-FFF2-40B4-BE49-F238E27FC236}">
                    <a16:creationId xmlns:a16="http://schemas.microsoft.com/office/drawing/2014/main" id="{47F4EE32-3352-484A-89E3-B8CB8ABDC66D}"/>
                  </a:ext>
                </a:extLst>
              </p:cNvPr>
              <p:cNvSpPr txBox="1"/>
              <p:nvPr/>
            </p:nvSpPr>
            <p:spPr>
              <a:xfrm>
                <a:off x="1905712" y="2808767"/>
                <a:ext cx="525785" cy="323165"/>
              </a:xfrm>
              <a:prstGeom prst="rect">
                <a:avLst/>
              </a:prstGeom>
              <a:noFill/>
            </p:spPr>
            <p:txBody>
              <a:bodyPr wrap="none" lIns="0" tIns="0" rIns="0" bIns="0" rtlCol="0">
                <a:spAutoFit/>
              </a:bodyPr>
              <a:lstStyle/>
              <a:p>
                <a:pPr algn="ctr"/>
                <a:r>
                  <a:rPr lang="en-US" sz="1050" dirty="0"/>
                  <a:t>Product </a:t>
                </a:r>
              </a:p>
              <a:p>
                <a:pPr algn="ctr"/>
                <a:r>
                  <a:rPr lang="en-US" sz="1050" dirty="0"/>
                  <a:t>Lifecycle</a:t>
                </a:r>
              </a:p>
            </p:txBody>
          </p:sp>
        </p:grpSp>
        <p:grpSp>
          <p:nvGrpSpPr>
            <p:cNvPr id="64" name="Group 63">
              <a:extLst>
                <a:ext uri="{FF2B5EF4-FFF2-40B4-BE49-F238E27FC236}">
                  <a16:creationId xmlns:a16="http://schemas.microsoft.com/office/drawing/2014/main" id="{6E8937D2-41F7-42E8-AE0C-DD5381732A29}"/>
                </a:ext>
              </a:extLst>
            </p:cNvPr>
            <p:cNvGrpSpPr/>
            <p:nvPr/>
          </p:nvGrpSpPr>
          <p:grpSpPr>
            <a:xfrm>
              <a:off x="2578000" y="2608222"/>
              <a:ext cx="649572" cy="395332"/>
              <a:chOff x="2561136" y="2772683"/>
              <a:chExt cx="649572" cy="395332"/>
            </a:xfrm>
          </p:grpSpPr>
          <p:sp>
            <p:nvSpPr>
              <p:cNvPr id="24" name="Rectangle 23">
                <a:extLst>
                  <a:ext uri="{FF2B5EF4-FFF2-40B4-BE49-F238E27FC236}">
                    <a16:creationId xmlns:a16="http://schemas.microsoft.com/office/drawing/2014/main" id="{190CCB6C-7E92-49B6-A044-F04D0441078E}"/>
                  </a:ext>
                </a:extLst>
              </p:cNvPr>
              <p:cNvSpPr/>
              <p:nvPr/>
            </p:nvSpPr>
            <p:spPr>
              <a:xfrm>
                <a:off x="2561136" y="2772683"/>
                <a:ext cx="648760"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6" name="TextBox 55">
                <a:extLst>
                  <a:ext uri="{FF2B5EF4-FFF2-40B4-BE49-F238E27FC236}">
                    <a16:creationId xmlns:a16="http://schemas.microsoft.com/office/drawing/2014/main" id="{05F24566-9ED2-442B-AF00-10B2BE137BC2}"/>
                  </a:ext>
                </a:extLst>
              </p:cNvPr>
              <p:cNvSpPr txBox="1"/>
              <p:nvPr/>
            </p:nvSpPr>
            <p:spPr>
              <a:xfrm>
                <a:off x="2566301" y="2894901"/>
                <a:ext cx="644407" cy="153888"/>
              </a:xfrm>
              <a:prstGeom prst="rect">
                <a:avLst/>
              </a:prstGeom>
              <a:noFill/>
            </p:spPr>
            <p:txBody>
              <a:bodyPr wrap="none" lIns="0" tIns="0" rIns="0" bIns="0" rtlCol="0">
                <a:spAutoFit/>
              </a:bodyPr>
              <a:lstStyle/>
              <a:p>
                <a:pPr algn="ctr"/>
                <a:r>
                  <a:rPr lang="en-US" sz="1000" dirty="0"/>
                  <a:t>Automation</a:t>
                </a:r>
              </a:p>
            </p:txBody>
          </p:sp>
        </p:grpSp>
        <p:grpSp>
          <p:nvGrpSpPr>
            <p:cNvPr id="65" name="Group 64">
              <a:extLst>
                <a:ext uri="{FF2B5EF4-FFF2-40B4-BE49-F238E27FC236}">
                  <a16:creationId xmlns:a16="http://schemas.microsoft.com/office/drawing/2014/main" id="{633A029B-52B6-4ECA-AEB1-381C10294994}"/>
                </a:ext>
              </a:extLst>
            </p:cNvPr>
            <p:cNvGrpSpPr/>
            <p:nvPr/>
          </p:nvGrpSpPr>
          <p:grpSpPr>
            <a:xfrm>
              <a:off x="3265863" y="2608222"/>
              <a:ext cx="695703" cy="395332"/>
              <a:chOff x="3272624" y="2772683"/>
              <a:chExt cx="695703" cy="395332"/>
            </a:xfrm>
          </p:grpSpPr>
          <p:sp>
            <p:nvSpPr>
              <p:cNvPr id="25" name="Rectangle 24">
                <a:extLst>
                  <a:ext uri="{FF2B5EF4-FFF2-40B4-BE49-F238E27FC236}">
                    <a16:creationId xmlns:a16="http://schemas.microsoft.com/office/drawing/2014/main" id="{9CA4C979-D183-456F-A944-EB381EFCE0CD}"/>
                  </a:ext>
                </a:extLst>
              </p:cNvPr>
              <p:cNvSpPr/>
              <p:nvPr/>
            </p:nvSpPr>
            <p:spPr>
              <a:xfrm>
                <a:off x="3278047" y="2772683"/>
                <a:ext cx="690279"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7" name="TextBox 56">
                <a:extLst>
                  <a:ext uri="{FF2B5EF4-FFF2-40B4-BE49-F238E27FC236}">
                    <a16:creationId xmlns:a16="http://schemas.microsoft.com/office/drawing/2014/main" id="{6467D647-A6CF-410C-AA1F-A5C3D49A4D26}"/>
                  </a:ext>
                </a:extLst>
              </p:cNvPr>
              <p:cNvSpPr txBox="1"/>
              <p:nvPr/>
            </p:nvSpPr>
            <p:spPr>
              <a:xfrm>
                <a:off x="3272624" y="2884461"/>
                <a:ext cx="695703" cy="153888"/>
              </a:xfrm>
              <a:prstGeom prst="rect">
                <a:avLst/>
              </a:prstGeom>
              <a:noFill/>
            </p:spPr>
            <p:txBody>
              <a:bodyPr wrap="none" lIns="0" tIns="0" rIns="0" bIns="0" rtlCol="0">
                <a:spAutoFit/>
              </a:bodyPr>
              <a:lstStyle/>
              <a:p>
                <a:pPr algn="ctr"/>
                <a:r>
                  <a:rPr lang="en-US" sz="1000" dirty="0"/>
                  <a:t>Connectivity</a:t>
                </a:r>
              </a:p>
            </p:txBody>
          </p:sp>
        </p:grpSp>
        <p:grpSp>
          <p:nvGrpSpPr>
            <p:cNvPr id="66" name="Group 65">
              <a:extLst>
                <a:ext uri="{FF2B5EF4-FFF2-40B4-BE49-F238E27FC236}">
                  <a16:creationId xmlns:a16="http://schemas.microsoft.com/office/drawing/2014/main" id="{465A22D9-D76F-4205-8EA5-9605D2EE6CDD}"/>
                </a:ext>
              </a:extLst>
            </p:cNvPr>
            <p:cNvGrpSpPr/>
            <p:nvPr/>
          </p:nvGrpSpPr>
          <p:grpSpPr>
            <a:xfrm>
              <a:off x="3999857" y="2608222"/>
              <a:ext cx="655121" cy="395332"/>
              <a:chOff x="3982522" y="2772683"/>
              <a:chExt cx="655121" cy="395332"/>
            </a:xfrm>
          </p:grpSpPr>
          <p:sp>
            <p:nvSpPr>
              <p:cNvPr id="26" name="Rectangle 25">
                <a:extLst>
                  <a:ext uri="{FF2B5EF4-FFF2-40B4-BE49-F238E27FC236}">
                    <a16:creationId xmlns:a16="http://schemas.microsoft.com/office/drawing/2014/main" id="{66EA31F8-6DFA-47DB-9D9E-6C6630A606B2}"/>
                  </a:ext>
                </a:extLst>
              </p:cNvPr>
              <p:cNvSpPr/>
              <p:nvPr/>
            </p:nvSpPr>
            <p:spPr>
              <a:xfrm>
                <a:off x="3982522" y="2772683"/>
                <a:ext cx="648760"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8" name="TextBox 57">
                <a:extLst>
                  <a:ext uri="{FF2B5EF4-FFF2-40B4-BE49-F238E27FC236}">
                    <a16:creationId xmlns:a16="http://schemas.microsoft.com/office/drawing/2014/main" id="{6A4CBCD4-6672-466C-98BA-DE2FE420F04F}"/>
                  </a:ext>
                </a:extLst>
              </p:cNvPr>
              <p:cNvSpPr txBox="1"/>
              <p:nvPr/>
            </p:nvSpPr>
            <p:spPr>
              <a:xfrm>
                <a:off x="3993236" y="2889558"/>
                <a:ext cx="644407" cy="153888"/>
              </a:xfrm>
              <a:prstGeom prst="rect">
                <a:avLst/>
              </a:prstGeom>
              <a:noFill/>
            </p:spPr>
            <p:txBody>
              <a:bodyPr wrap="none" lIns="0" tIns="0" rIns="0" bIns="0" rtlCol="0">
                <a:spAutoFit/>
              </a:bodyPr>
              <a:lstStyle/>
              <a:p>
                <a:pPr algn="ctr"/>
                <a:r>
                  <a:rPr lang="en-US" sz="1000" dirty="0"/>
                  <a:t>Intelligence</a:t>
                </a:r>
              </a:p>
            </p:txBody>
          </p:sp>
        </p:grpSp>
        <p:grpSp>
          <p:nvGrpSpPr>
            <p:cNvPr id="67" name="Group 66">
              <a:extLst>
                <a:ext uri="{FF2B5EF4-FFF2-40B4-BE49-F238E27FC236}">
                  <a16:creationId xmlns:a16="http://schemas.microsoft.com/office/drawing/2014/main" id="{BB9B0074-B5A7-4148-B750-A6C9F85F0776}"/>
                </a:ext>
              </a:extLst>
            </p:cNvPr>
            <p:cNvGrpSpPr/>
            <p:nvPr/>
          </p:nvGrpSpPr>
          <p:grpSpPr>
            <a:xfrm>
              <a:off x="4717711" y="2608222"/>
              <a:ext cx="1010494" cy="395332"/>
              <a:chOff x="4711872" y="2772683"/>
              <a:chExt cx="1010494" cy="395332"/>
            </a:xfrm>
          </p:grpSpPr>
          <p:sp>
            <p:nvSpPr>
              <p:cNvPr id="41" name="Rectangle 40">
                <a:extLst>
                  <a:ext uri="{FF2B5EF4-FFF2-40B4-BE49-F238E27FC236}">
                    <a16:creationId xmlns:a16="http://schemas.microsoft.com/office/drawing/2014/main" id="{72D22EE4-394D-4391-B29E-898F5AF730C7}"/>
                  </a:ext>
                </a:extLst>
              </p:cNvPr>
              <p:cNvSpPr/>
              <p:nvPr/>
            </p:nvSpPr>
            <p:spPr>
              <a:xfrm>
                <a:off x="4711872" y="2772683"/>
                <a:ext cx="1010494"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59" name="TextBox 58">
                <a:extLst>
                  <a:ext uri="{FF2B5EF4-FFF2-40B4-BE49-F238E27FC236}">
                    <a16:creationId xmlns:a16="http://schemas.microsoft.com/office/drawing/2014/main" id="{1F4B5D16-AC3C-459E-88EC-385EAC02E57B}"/>
                  </a:ext>
                </a:extLst>
              </p:cNvPr>
              <p:cNvSpPr txBox="1"/>
              <p:nvPr/>
            </p:nvSpPr>
            <p:spPr>
              <a:xfrm>
                <a:off x="4897320" y="2808767"/>
                <a:ext cx="639599" cy="323165"/>
              </a:xfrm>
              <a:prstGeom prst="rect">
                <a:avLst/>
              </a:prstGeom>
              <a:noFill/>
            </p:spPr>
            <p:txBody>
              <a:bodyPr wrap="none" lIns="0" tIns="0" rIns="0" bIns="0" rtlCol="0">
                <a:spAutoFit/>
              </a:bodyPr>
              <a:lstStyle/>
              <a:p>
                <a:pPr algn="ctr"/>
                <a:r>
                  <a:rPr lang="en-US" sz="1050" dirty="0"/>
                  <a:t>Talent </a:t>
                </a:r>
              </a:p>
              <a:p>
                <a:pPr algn="ctr"/>
                <a:r>
                  <a:rPr lang="en-US" sz="1050" dirty="0"/>
                  <a:t>Readiness</a:t>
                </a:r>
              </a:p>
            </p:txBody>
          </p:sp>
        </p:grpSp>
        <p:grpSp>
          <p:nvGrpSpPr>
            <p:cNvPr id="68" name="Group 67">
              <a:extLst>
                <a:ext uri="{FF2B5EF4-FFF2-40B4-BE49-F238E27FC236}">
                  <a16:creationId xmlns:a16="http://schemas.microsoft.com/office/drawing/2014/main" id="{2177498C-1A93-4924-A48F-7E290D4C27AE}"/>
                </a:ext>
              </a:extLst>
            </p:cNvPr>
            <p:cNvGrpSpPr/>
            <p:nvPr/>
          </p:nvGrpSpPr>
          <p:grpSpPr>
            <a:xfrm>
              <a:off x="5796358" y="2608222"/>
              <a:ext cx="1010494" cy="395332"/>
              <a:chOff x="5790519" y="2772683"/>
              <a:chExt cx="1010494" cy="395332"/>
            </a:xfrm>
          </p:grpSpPr>
          <p:sp>
            <p:nvSpPr>
              <p:cNvPr id="28" name="Rectangle 27">
                <a:extLst>
                  <a:ext uri="{FF2B5EF4-FFF2-40B4-BE49-F238E27FC236}">
                    <a16:creationId xmlns:a16="http://schemas.microsoft.com/office/drawing/2014/main" id="{0BE9454A-FBCE-4A8F-8E66-FB4B63AC098B}"/>
                  </a:ext>
                </a:extLst>
              </p:cNvPr>
              <p:cNvSpPr/>
              <p:nvPr/>
            </p:nvSpPr>
            <p:spPr>
              <a:xfrm>
                <a:off x="5790519" y="2772683"/>
                <a:ext cx="1010494" cy="395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60" name="TextBox 59">
                <a:extLst>
                  <a:ext uri="{FF2B5EF4-FFF2-40B4-BE49-F238E27FC236}">
                    <a16:creationId xmlns:a16="http://schemas.microsoft.com/office/drawing/2014/main" id="{310E3819-3263-4E91-903E-796CE02D36EA}"/>
                  </a:ext>
                </a:extLst>
              </p:cNvPr>
              <p:cNvSpPr txBox="1"/>
              <p:nvPr/>
            </p:nvSpPr>
            <p:spPr>
              <a:xfrm>
                <a:off x="5901428" y="2808767"/>
                <a:ext cx="788677" cy="323165"/>
              </a:xfrm>
              <a:prstGeom prst="rect">
                <a:avLst/>
              </a:prstGeom>
              <a:noFill/>
            </p:spPr>
            <p:txBody>
              <a:bodyPr wrap="none" lIns="0" tIns="0" rIns="0" bIns="0" rtlCol="0">
                <a:spAutoFit/>
              </a:bodyPr>
              <a:lstStyle/>
              <a:p>
                <a:pPr algn="ctr"/>
                <a:r>
                  <a:rPr lang="en-US" sz="1050" dirty="0"/>
                  <a:t>Structure &amp; </a:t>
                </a:r>
              </a:p>
              <a:p>
                <a:pPr algn="ctr"/>
                <a:r>
                  <a:rPr lang="en-US" sz="1050" dirty="0"/>
                  <a:t>Management</a:t>
                </a:r>
              </a:p>
            </p:txBody>
          </p:sp>
        </p:grpSp>
        <p:sp>
          <p:nvSpPr>
            <p:cNvPr id="69" name="Isosceles Triangle 68">
              <a:extLst>
                <a:ext uri="{FF2B5EF4-FFF2-40B4-BE49-F238E27FC236}">
                  <a16:creationId xmlns:a16="http://schemas.microsoft.com/office/drawing/2014/main" id="{FB46C8E0-B47C-446F-AFCF-EE6FE9396777}"/>
                </a:ext>
              </a:extLst>
            </p:cNvPr>
            <p:cNvSpPr/>
            <p:nvPr/>
          </p:nvSpPr>
          <p:spPr>
            <a:xfrm rot="10800000">
              <a:off x="5066661"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0" name="Isosceles Triangle 69">
              <a:extLst>
                <a:ext uri="{FF2B5EF4-FFF2-40B4-BE49-F238E27FC236}">
                  <a16:creationId xmlns:a16="http://schemas.microsoft.com/office/drawing/2014/main" id="{EA899ADB-CE57-4F5E-8AB2-FA60783B14EF}"/>
                </a:ext>
              </a:extLst>
            </p:cNvPr>
            <p:cNvSpPr/>
            <p:nvPr/>
          </p:nvSpPr>
          <p:spPr>
            <a:xfrm rot="10800000">
              <a:off x="6146622"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1" name="Isosceles Triangle 70">
              <a:extLst>
                <a:ext uri="{FF2B5EF4-FFF2-40B4-BE49-F238E27FC236}">
                  <a16:creationId xmlns:a16="http://schemas.microsoft.com/office/drawing/2014/main" id="{A161A532-5000-41A7-B621-D727A26624E7}"/>
                </a:ext>
              </a:extLst>
            </p:cNvPr>
            <p:cNvSpPr/>
            <p:nvPr/>
          </p:nvSpPr>
          <p:spPr>
            <a:xfrm rot="10800000">
              <a:off x="4164981"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2" name="Isosceles Triangle 71">
              <a:extLst>
                <a:ext uri="{FF2B5EF4-FFF2-40B4-BE49-F238E27FC236}">
                  <a16:creationId xmlns:a16="http://schemas.microsoft.com/office/drawing/2014/main" id="{F26BE2ED-4054-440D-9E14-1CE94E9F638C}"/>
                </a:ext>
              </a:extLst>
            </p:cNvPr>
            <p:cNvSpPr/>
            <p:nvPr/>
          </p:nvSpPr>
          <p:spPr>
            <a:xfrm rot="10800000">
              <a:off x="3451970"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3" name="Isosceles Triangle 72">
              <a:extLst>
                <a:ext uri="{FF2B5EF4-FFF2-40B4-BE49-F238E27FC236}">
                  <a16:creationId xmlns:a16="http://schemas.microsoft.com/office/drawing/2014/main" id="{F838223A-AB1E-4764-9C81-CCA63FCD458D}"/>
                </a:ext>
              </a:extLst>
            </p:cNvPr>
            <p:cNvSpPr/>
            <p:nvPr/>
          </p:nvSpPr>
          <p:spPr>
            <a:xfrm rot="10800000">
              <a:off x="2735058"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4" name="Isosceles Triangle 73">
              <a:extLst>
                <a:ext uri="{FF2B5EF4-FFF2-40B4-BE49-F238E27FC236}">
                  <a16:creationId xmlns:a16="http://schemas.microsoft.com/office/drawing/2014/main" id="{0C86F885-CC26-4B44-AD16-BDF885E64B7E}"/>
                </a:ext>
              </a:extLst>
            </p:cNvPr>
            <p:cNvSpPr/>
            <p:nvPr/>
          </p:nvSpPr>
          <p:spPr>
            <a:xfrm rot="10800000">
              <a:off x="2014891"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5" name="Isosceles Triangle 74">
              <a:extLst>
                <a:ext uri="{FF2B5EF4-FFF2-40B4-BE49-F238E27FC236}">
                  <a16:creationId xmlns:a16="http://schemas.microsoft.com/office/drawing/2014/main" id="{F4E0CAD5-4C03-4E4B-8BE3-9C240F1FDA7A}"/>
                </a:ext>
              </a:extLst>
            </p:cNvPr>
            <p:cNvSpPr/>
            <p:nvPr/>
          </p:nvSpPr>
          <p:spPr>
            <a:xfrm rot="10800000">
              <a:off x="1276662"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6" name="Isosceles Triangle 75">
              <a:extLst>
                <a:ext uri="{FF2B5EF4-FFF2-40B4-BE49-F238E27FC236}">
                  <a16:creationId xmlns:a16="http://schemas.microsoft.com/office/drawing/2014/main" id="{52F26EF3-043E-4992-856B-29C7AB15C366}"/>
                </a:ext>
              </a:extLst>
            </p:cNvPr>
            <p:cNvSpPr/>
            <p:nvPr/>
          </p:nvSpPr>
          <p:spPr>
            <a:xfrm rot="10800000">
              <a:off x="572743" y="3063119"/>
              <a:ext cx="312593" cy="132858"/>
            </a:xfrm>
            <a:prstGeom prst="triangl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77" name="TextBox 76">
              <a:extLst>
                <a:ext uri="{FF2B5EF4-FFF2-40B4-BE49-F238E27FC236}">
                  <a16:creationId xmlns:a16="http://schemas.microsoft.com/office/drawing/2014/main" id="{7A57C9E3-8D82-4B3D-BCC2-68EBD32CE52A}"/>
                </a:ext>
              </a:extLst>
            </p:cNvPr>
            <p:cNvSpPr txBox="1"/>
            <p:nvPr/>
          </p:nvSpPr>
          <p:spPr>
            <a:xfrm>
              <a:off x="415783" y="3823074"/>
              <a:ext cx="637995" cy="323165"/>
            </a:xfrm>
            <a:prstGeom prst="rect">
              <a:avLst/>
            </a:prstGeom>
            <a:noFill/>
          </p:spPr>
          <p:txBody>
            <a:bodyPr wrap="none" lIns="0" tIns="0" rIns="0" bIns="0" rtlCol="0">
              <a:spAutoFit/>
            </a:bodyPr>
            <a:lstStyle/>
            <a:p>
              <a:pPr algn="ctr"/>
              <a:r>
                <a:rPr lang="en-US" sz="1050" dirty="0"/>
                <a:t>Vertical</a:t>
              </a:r>
            </a:p>
            <a:p>
              <a:pPr algn="ctr"/>
              <a:r>
                <a:rPr lang="en-US" sz="1050" dirty="0"/>
                <a:t>Integration</a:t>
              </a:r>
            </a:p>
          </p:txBody>
        </p:sp>
        <p:sp>
          <p:nvSpPr>
            <p:cNvPr id="78" name="TextBox 77">
              <a:extLst>
                <a:ext uri="{FF2B5EF4-FFF2-40B4-BE49-F238E27FC236}">
                  <a16:creationId xmlns:a16="http://schemas.microsoft.com/office/drawing/2014/main" id="{0D2C699D-E010-42BA-BD31-B0A8269E9E28}"/>
                </a:ext>
              </a:extLst>
            </p:cNvPr>
            <p:cNvSpPr txBox="1"/>
            <p:nvPr/>
          </p:nvSpPr>
          <p:spPr>
            <a:xfrm>
              <a:off x="1140595" y="3823074"/>
              <a:ext cx="637995" cy="323165"/>
            </a:xfrm>
            <a:prstGeom prst="rect">
              <a:avLst/>
            </a:prstGeom>
            <a:noFill/>
          </p:spPr>
          <p:txBody>
            <a:bodyPr wrap="none" lIns="0" tIns="0" rIns="0" bIns="0" rtlCol="0">
              <a:spAutoFit/>
            </a:bodyPr>
            <a:lstStyle/>
            <a:p>
              <a:pPr algn="ctr"/>
              <a:r>
                <a:rPr lang="en-US" sz="1050" dirty="0"/>
                <a:t>Horizontal</a:t>
              </a:r>
            </a:p>
            <a:p>
              <a:pPr algn="ctr"/>
              <a:r>
                <a:rPr lang="en-US" sz="1050" dirty="0"/>
                <a:t>Integration</a:t>
              </a:r>
            </a:p>
          </p:txBody>
        </p:sp>
        <p:sp>
          <p:nvSpPr>
            <p:cNvPr id="79" name="TextBox 78">
              <a:extLst>
                <a:ext uri="{FF2B5EF4-FFF2-40B4-BE49-F238E27FC236}">
                  <a16:creationId xmlns:a16="http://schemas.microsoft.com/office/drawing/2014/main" id="{4C15A69F-8852-43E8-AEC9-B4455FB16764}"/>
                </a:ext>
              </a:extLst>
            </p:cNvPr>
            <p:cNvSpPr txBox="1"/>
            <p:nvPr/>
          </p:nvSpPr>
          <p:spPr>
            <a:xfrm>
              <a:off x="1870674" y="3742282"/>
              <a:ext cx="607539" cy="484748"/>
            </a:xfrm>
            <a:prstGeom prst="rect">
              <a:avLst/>
            </a:prstGeom>
            <a:noFill/>
          </p:spPr>
          <p:txBody>
            <a:bodyPr wrap="none" lIns="0" tIns="0" rIns="0" bIns="0" rtlCol="0">
              <a:spAutoFit/>
            </a:bodyPr>
            <a:lstStyle/>
            <a:p>
              <a:pPr algn="ctr"/>
              <a:r>
                <a:rPr lang="en-US" sz="1050" dirty="0"/>
                <a:t>Integrated</a:t>
              </a:r>
            </a:p>
            <a:p>
              <a:pPr algn="ctr"/>
              <a:r>
                <a:rPr lang="en-US" sz="1050" dirty="0"/>
                <a:t>Product</a:t>
              </a:r>
            </a:p>
            <a:p>
              <a:pPr algn="ctr"/>
              <a:r>
                <a:rPr lang="en-US" sz="1050" dirty="0"/>
                <a:t>Lifecycle</a:t>
              </a:r>
            </a:p>
          </p:txBody>
        </p:sp>
        <p:sp>
          <p:nvSpPr>
            <p:cNvPr id="80" name="TextBox 79">
              <a:extLst>
                <a:ext uri="{FF2B5EF4-FFF2-40B4-BE49-F238E27FC236}">
                  <a16:creationId xmlns:a16="http://schemas.microsoft.com/office/drawing/2014/main" id="{8D045615-2D29-4730-BCFB-BDDCDE2DCA90}"/>
                </a:ext>
              </a:extLst>
            </p:cNvPr>
            <p:cNvSpPr txBox="1"/>
            <p:nvPr/>
          </p:nvSpPr>
          <p:spPr>
            <a:xfrm>
              <a:off x="3315884" y="3397698"/>
              <a:ext cx="578685" cy="161583"/>
            </a:xfrm>
            <a:prstGeom prst="rect">
              <a:avLst/>
            </a:prstGeom>
            <a:noFill/>
          </p:spPr>
          <p:txBody>
            <a:bodyPr wrap="none" lIns="0" tIns="0" rIns="0" bIns="0" rtlCol="0">
              <a:spAutoFit/>
            </a:bodyPr>
            <a:lstStyle/>
            <a:p>
              <a:pPr algn="ctr"/>
              <a:r>
                <a:rPr lang="en-US" sz="1050" dirty="0"/>
                <a:t>Shopfloor</a:t>
              </a:r>
            </a:p>
          </p:txBody>
        </p:sp>
        <p:sp>
          <p:nvSpPr>
            <p:cNvPr id="87" name="Rectangle 86">
              <a:extLst>
                <a:ext uri="{FF2B5EF4-FFF2-40B4-BE49-F238E27FC236}">
                  <a16:creationId xmlns:a16="http://schemas.microsoft.com/office/drawing/2014/main" id="{E04AAEAC-1424-428E-8C13-144390F09235}"/>
                </a:ext>
              </a:extLst>
            </p:cNvPr>
            <p:cNvSpPr/>
            <p:nvPr/>
          </p:nvSpPr>
          <p:spPr>
            <a:xfrm>
              <a:off x="2566973" y="3756741"/>
              <a:ext cx="2076507" cy="455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88" name="Rectangle 87">
              <a:extLst>
                <a:ext uri="{FF2B5EF4-FFF2-40B4-BE49-F238E27FC236}">
                  <a16:creationId xmlns:a16="http://schemas.microsoft.com/office/drawing/2014/main" id="{00D936D0-CBED-41BB-B9C1-29D537CC6672}"/>
                </a:ext>
              </a:extLst>
            </p:cNvPr>
            <p:cNvSpPr/>
            <p:nvPr/>
          </p:nvSpPr>
          <p:spPr>
            <a:xfrm>
              <a:off x="2566972" y="4262908"/>
              <a:ext cx="2076507" cy="4558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90" name="TextBox 89">
              <a:extLst>
                <a:ext uri="{FF2B5EF4-FFF2-40B4-BE49-F238E27FC236}">
                  <a16:creationId xmlns:a16="http://schemas.microsoft.com/office/drawing/2014/main" id="{557164B5-BAFC-4179-A3E5-165490FF6C2D}"/>
                </a:ext>
              </a:extLst>
            </p:cNvPr>
            <p:cNvSpPr txBox="1"/>
            <p:nvPr/>
          </p:nvSpPr>
          <p:spPr>
            <a:xfrm>
              <a:off x="3297450" y="3903864"/>
              <a:ext cx="615553" cy="161583"/>
            </a:xfrm>
            <a:prstGeom prst="rect">
              <a:avLst/>
            </a:prstGeom>
            <a:noFill/>
          </p:spPr>
          <p:txBody>
            <a:bodyPr wrap="none" lIns="0" tIns="0" rIns="0" bIns="0" rtlCol="0">
              <a:spAutoFit/>
            </a:bodyPr>
            <a:lstStyle/>
            <a:p>
              <a:pPr algn="ctr"/>
              <a:r>
                <a:rPr lang="en-US" sz="1050" dirty="0"/>
                <a:t>Enterprise</a:t>
              </a:r>
            </a:p>
          </p:txBody>
        </p:sp>
        <p:sp>
          <p:nvSpPr>
            <p:cNvPr id="91" name="TextBox 90">
              <a:extLst>
                <a:ext uri="{FF2B5EF4-FFF2-40B4-BE49-F238E27FC236}">
                  <a16:creationId xmlns:a16="http://schemas.microsoft.com/office/drawing/2014/main" id="{6258C8FD-8CCD-443C-A44B-99070CD6EDBA}"/>
                </a:ext>
              </a:extLst>
            </p:cNvPr>
            <p:cNvSpPr txBox="1"/>
            <p:nvPr/>
          </p:nvSpPr>
          <p:spPr>
            <a:xfrm>
              <a:off x="3395232" y="4410031"/>
              <a:ext cx="419987" cy="161583"/>
            </a:xfrm>
            <a:prstGeom prst="rect">
              <a:avLst/>
            </a:prstGeom>
            <a:noFill/>
          </p:spPr>
          <p:txBody>
            <a:bodyPr wrap="none" lIns="0" tIns="0" rIns="0" bIns="0" rtlCol="0">
              <a:spAutoFit/>
            </a:bodyPr>
            <a:lstStyle/>
            <a:p>
              <a:pPr algn="ctr"/>
              <a:r>
                <a:rPr lang="en-US" sz="1050" dirty="0"/>
                <a:t>Facility</a:t>
              </a:r>
            </a:p>
          </p:txBody>
        </p:sp>
        <p:sp>
          <p:nvSpPr>
            <p:cNvPr id="92" name="TextBox 91">
              <a:extLst>
                <a:ext uri="{FF2B5EF4-FFF2-40B4-BE49-F238E27FC236}">
                  <a16:creationId xmlns:a16="http://schemas.microsoft.com/office/drawing/2014/main" id="{D39C40C7-2A73-4848-A81E-802D8795524A}"/>
                </a:ext>
              </a:extLst>
            </p:cNvPr>
            <p:cNvSpPr txBox="1"/>
            <p:nvPr/>
          </p:nvSpPr>
          <p:spPr>
            <a:xfrm>
              <a:off x="4915983" y="3365792"/>
              <a:ext cx="613951" cy="484748"/>
            </a:xfrm>
            <a:prstGeom prst="rect">
              <a:avLst/>
            </a:prstGeom>
            <a:noFill/>
          </p:spPr>
          <p:txBody>
            <a:bodyPr wrap="none" lIns="0" tIns="0" rIns="0" bIns="0" rtlCol="0">
              <a:spAutoFit/>
            </a:bodyPr>
            <a:lstStyle/>
            <a:p>
              <a:pPr algn="ctr"/>
              <a:r>
                <a:rPr lang="en-US" sz="1050" dirty="0"/>
                <a:t>Workforce</a:t>
              </a:r>
            </a:p>
            <a:p>
              <a:pPr algn="ctr"/>
              <a:r>
                <a:rPr lang="en-US" sz="1050" dirty="0"/>
                <a:t>&amp;</a:t>
              </a:r>
            </a:p>
            <a:p>
              <a:pPr algn="ctr"/>
              <a:r>
                <a:rPr lang="en-US" sz="1050" dirty="0"/>
                <a:t>Learning</a:t>
              </a:r>
            </a:p>
          </p:txBody>
        </p:sp>
        <p:sp>
          <p:nvSpPr>
            <p:cNvPr id="93" name="TextBox 92">
              <a:extLst>
                <a:ext uri="{FF2B5EF4-FFF2-40B4-BE49-F238E27FC236}">
                  <a16:creationId xmlns:a16="http://schemas.microsoft.com/office/drawing/2014/main" id="{B5BAA806-F7F0-4C3C-AB5E-7CF2133F913B}"/>
                </a:ext>
              </a:extLst>
            </p:cNvPr>
            <p:cNvSpPr txBox="1"/>
            <p:nvPr/>
          </p:nvSpPr>
          <p:spPr>
            <a:xfrm>
              <a:off x="5803873" y="3365792"/>
              <a:ext cx="995465" cy="484748"/>
            </a:xfrm>
            <a:prstGeom prst="rect">
              <a:avLst/>
            </a:prstGeom>
            <a:noFill/>
          </p:spPr>
          <p:txBody>
            <a:bodyPr wrap="none" lIns="0" tIns="0" rIns="0" bIns="0" rtlCol="0">
              <a:spAutoFit/>
            </a:bodyPr>
            <a:lstStyle/>
            <a:p>
              <a:pPr algn="ctr"/>
              <a:r>
                <a:rPr lang="en-US" sz="1050" dirty="0"/>
                <a:t>Inter- and – Intra</a:t>
              </a:r>
            </a:p>
            <a:p>
              <a:pPr algn="ctr"/>
              <a:r>
                <a:rPr lang="en-US" sz="1050" dirty="0"/>
                <a:t>Company </a:t>
              </a:r>
            </a:p>
            <a:p>
              <a:pPr algn="ctr"/>
              <a:r>
                <a:rPr lang="en-US" sz="1050" dirty="0"/>
                <a:t>Collaboration</a:t>
              </a:r>
            </a:p>
          </p:txBody>
        </p:sp>
        <p:sp>
          <p:nvSpPr>
            <p:cNvPr id="94" name="TextBox 93">
              <a:extLst>
                <a:ext uri="{FF2B5EF4-FFF2-40B4-BE49-F238E27FC236}">
                  <a16:creationId xmlns:a16="http://schemas.microsoft.com/office/drawing/2014/main" id="{B95A8CE7-42C2-4609-9EB2-77589DC2ED41}"/>
                </a:ext>
              </a:extLst>
            </p:cNvPr>
            <p:cNvSpPr txBox="1"/>
            <p:nvPr/>
          </p:nvSpPr>
          <p:spPr>
            <a:xfrm>
              <a:off x="4839840" y="4199563"/>
              <a:ext cx="766236" cy="323165"/>
            </a:xfrm>
            <a:prstGeom prst="rect">
              <a:avLst/>
            </a:prstGeom>
            <a:noFill/>
          </p:spPr>
          <p:txBody>
            <a:bodyPr wrap="none" lIns="0" tIns="0" rIns="0" bIns="0" rtlCol="0">
              <a:spAutoFit/>
            </a:bodyPr>
            <a:lstStyle/>
            <a:p>
              <a:pPr algn="ctr"/>
              <a:r>
                <a:rPr lang="en-US" sz="1050" dirty="0"/>
                <a:t>Leadership</a:t>
              </a:r>
            </a:p>
            <a:p>
              <a:pPr algn="ctr"/>
              <a:r>
                <a:rPr lang="en-US" sz="1050" dirty="0"/>
                <a:t>Competence</a:t>
              </a:r>
            </a:p>
          </p:txBody>
        </p:sp>
        <p:sp>
          <p:nvSpPr>
            <p:cNvPr id="95" name="TextBox 94">
              <a:extLst>
                <a:ext uri="{FF2B5EF4-FFF2-40B4-BE49-F238E27FC236}">
                  <a16:creationId xmlns:a16="http://schemas.microsoft.com/office/drawing/2014/main" id="{2911B4BB-E089-47EB-9ABA-E7B6F725AB34}"/>
                </a:ext>
              </a:extLst>
            </p:cNvPr>
            <p:cNvSpPr txBox="1"/>
            <p:nvPr/>
          </p:nvSpPr>
          <p:spPr>
            <a:xfrm>
              <a:off x="5930866" y="4199563"/>
              <a:ext cx="735779" cy="323165"/>
            </a:xfrm>
            <a:prstGeom prst="rect">
              <a:avLst/>
            </a:prstGeom>
            <a:noFill/>
          </p:spPr>
          <p:txBody>
            <a:bodyPr wrap="none" lIns="0" tIns="0" rIns="0" bIns="0" rtlCol="0">
              <a:spAutoFit/>
            </a:bodyPr>
            <a:lstStyle/>
            <a:p>
              <a:pPr algn="ctr"/>
              <a:r>
                <a:rPr lang="en-US" sz="1050" dirty="0"/>
                <a:t>Strategy &amp;</a:t>
              </a:r>
            </a:p>
            <a:p>
              <a:pPr algn="ctr"/>
              <a:r>
                <a:rPr lang="en-US" sz="1050" dirty="0"/>
                <a:t>Governance</a:t>
              </a:r>
            </a:p>
          </p:txBody>
        </p:sp>
        <p:cxnSp>
          <p:nvCxnSpPr>
            <p:cNvPr id="97" name="Straight Connector 96">
              <a:extLst>
                <a:ext uri="{FF2B5EF4-FFF2-40B4-BE49-F238E27FC236}">
                  <a16:creationId xmlns:a16="http://schemas.microsoft.com/office/drawing/2014/main" id="{2BFE8A48-7C60-4A7D-84F9-98DC37824F48}"/>
                </a:ext>
              </a:extLst>
            </p:cNvPr>
            <p:cNvCxnSpPr>
              <a:cxnSpLocks/>
            </p:cNvCxnSpPr>
            <p:nvPr/>
          </p:nvCxnSpPr>
          <p:spPr>
            <a:xfrm>
              <a:off x="3232318" y="3250575"/>
              <a:ext cx="0" cy="1457470"/>
            </a:xfrm>
            <a:prstGeom prst="line">
              <a:avLst/>
            </a:prstGeom>
            <a:ln w="9525">
              <a:solidFill>
                <a:schemeClr val="bg2">
                  <a:lumMod val="10000"/>
                  <a:lumOff val="90000"/>
                </a:schemeClr>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857307E-817B-4A34-B431-B70E3BA13498}"/>
                </a:ext>
              </a:extLst>
            </p:cNvPr>
            <p:cNvCxnSpPr>
              <a:cxnSpLocks/>
            </p:cNvCxnSpPr>
            <p:nvPr/>
          </p:nvCxnSpPr>
          <p:spPr>
            <a:xfrm>
              <a:off x="3968107" y="3250575"/>
              <a:ext cx="0" cy="1468162"/>
            </a:xfrm>
            <a:prstGeom prst="line">
              <a:avLst/>
            </a:prstGeom>
            <a:ln w="9525">
              <a:solidFill>
                <a:schemeClr val="bg2">
                  <a:lumMod val="10000"/>
                  <a:lumOff val="90000"/>
                </a:schemeClr>
              </a:solidFill>
              <a:prstDash val="dash"/>
              <a:headEnd w="lg" len="lg"/>
              <a:tailEnd type="none" w="lg" len="lg"/>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1F6522DA-651E-4F63-907D-29264A71AB27}"/>
                </a:ext>
              </a:extLst>
            </p:cNvPr>
            <p:cNvGrpSpPr/>
            <p:nvPr/>
          </p:nvGrpSpPr>
          <p:grpSpPr>
            <a:xfrm>
              <a:off x="392447" y="3233327"/>
              <a:ext cx="175524" cy="91440"/>
              <a:chOff x="2580206" y="5300636"/>
              <a:chExt cx="175524" cy="91440"/>
            </a:xfrm>
          </p:grpSpPr>
          <p:sp>
            <p:nvSpPr>
              <p:cNvPr id="106" name="Oval 105">
                <a:extLst>
                  <a:ext uri="{FF2B5EF4-FFF2-40B4-BE49-F238E27FC236}">
                    <a16:creationId xmlns:a16="http://schemas.microsoft.com/office/drawing/2014/main" id="{9AE79A68-C8D9-46F3-968A-FD50F53135B2}"/>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07" name="TextBox 106">
                <a:extLst>
                  <a:ext uri="{FF2B5EF4-FFF2-40B4-BE49-F238E27FC236}">
                    <a16:creationId xmlns:a16="http://schemas.microsoft.com/office/drawing/2014/main" id="{E396F827-F664-405E-9C1E-096A3BE31C5D}"/>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1</a:t>
                </a:r>
              </a:p>
            </p:txBody>
          </p:sp>
        </p:grpSp>
        <p:grpSp>
          <p:nvGrpSpPr>
            <p:cNvPr id="158" name="Group 157">
              <a:extLst>
                <a:ext uri="{FF2B5EF4-FFF2-40B4-BE49-F238E27FC236}">
                  <a16:creationId xmlns:a16="http://schemas.microsoft.com/office/drawing/2014/main" id="{D7531AA3-BC87-41F5-B1FB-8FA212440F88}"/>
                </a:ext>
              </a:extLst>
            </p:cNvPr>
            <p:cNvGrpSpPr/>
            <p:nvPr/>
          </p:nvGrpSpPr>
          <p:grpSpPr>
            <a:xfrm>
              <a:off x="1118815" y="3233327"/>
              <a:ext cx="175524" cy="91440"/>
              <a:chOff x="2580206" y="5300636"/>
              <a:chExt cx="175524" cy="91440"/>
            </a:xfrm>
          </p:grpSpPr>
          <p:sp>
            <p:nvSpPr>
              <p:cNvPr id="159" name="Oval 158">
                <a:extLst>
                  <a:ext uri="{FF2B5EF4-FFF2-40B4-BE49-F238E27FC236}">
                    <a16:creationId xmlns:a16="http://schemas.microsoft.com/office/drawing/2014/main" id="{948CB5DF-54EB-43B2-8116-BA00021E8692}"/>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60" name="TextBox 159">
                <a:extLst>
                  <a:ext uri="{FF2B5EF4-FFF2-40B4-BE49-F238E27FC236}">
                    <a16:creationId xmlns:a16="http://schemas.microsoft.com/office/drawing/2014/main" id="{E310C10D-79CA-48CF-B5B4-DAEA36091619}"/>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2</a:t>
                </a:r>
              </a:p>
            </p:txBody>
          </p:sp>
        </p:grpSp>
        <p:grpSp>
          <p:nvGrpSpPr>
            <p:cNvPr id="161" name="Group 160">
              <a:extLst>
                <a:ext uri="{FF2B5EF4-FFF2-40B4-BE49-F238E27FC236}">
                  <a16:creationId xmlns:a16="http://schemas.microsoft.com/office/drawing/2014/main" id="{A461E0C6-67A7-4366-BFFB-2A062177D893}"/>
                </a:ext>
              </a:extLst>
            </p:cNvPr>
            <p:cNvGrpSpPr/>
            <p:nvPr/>
          </p:nvGrpSpPr>
          <p:grpSpPr>
            <a:xfrm>
              <a:off x="1825213" y="3233327"/>
              <a:ext cx="175524" cy="91440"/>
              <a:chOff x="2580206" y="5300636"/>
              <a:chExt cx="175524" cy="91440"/>
            </a:xfrm>
          </p:grpSpPr>
          <p:sp>
            <p:nvSpPr>
              <p:cNvPr id="162" name="Oval 161">
                <a:extLst>
                  <a:ext uri="{FF2B5EF4-FFF2-40B4-BE49-F238E27FC236}">
                    <a16:creationId xmlns:a16="http://schemas.microsoft.com/office/drawing/2014/main" id="{6937BCDE-18FB-469B-A236-51F976695D19}"/>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63" name="TextBox 162">
                <a:extLst>
                  <a:ext uri="{FF2B5EF4-FFF2-40B4-BE49-F238E27FC236}">
                    <a16:creationId xmlns:a16="http://schemas.microsoft.com/office/drawing/2014/main" id="{F62B19AD-87BD-4E7E-9758-08D26B439956}"/>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3</a:t>
                </a:r>
              </a:p>
            </p:txBody>
          </p:sp>
        </p:grpSp>
        <p:grpSp>
          <p:nvGrpSpPr>
            <p:cNvPr id="164" name="Group 163">
              <a:extLst>
                <a:ext uri="{FF2B5EF4-FFF2-40B4-BE49-F238E27FC236}">
                  <a16:creationId xmlns:a16="http://schemas.microsoft.com/office/drawing/2014/main" id="{2230B15D-3B3B-4FA2-BDE4-B757D18FADE3}"/>
                </a:ext>
              </a:extLst>
            </p:cNvPr>
            <p:cNvGrpSpPr/>
            <p:nvPr/>
          </p:nvGrpSpPr>
          <p:grpSpPr>
            <a:xfrm>
              <a:off x="2529126" y="3233327"/>
              <a:ext cx="175524" cy="91440"/>
              <a:chOff x="2580206" y="5300636"/>
              <a:chExt cx="175524" cy="91440"/>
            </a:xfrm>
          </p:grpSpPr>
          <p:sp>
            <p:nvSpPr>
              <p:cNvPr id="165" name="Oval 164">
                <a:extLst>
                  <a:ext uri="{FF2B5EF4-FFF2-40B4-BE49-F238E27FC236}">
                    <a16:creationId xmlns:a16="http://schemas.microsoft.com/office/drawing/2014/main" id="{5CD1B85D-ADD6-4EC2-90F3-91611E1C4535}"/>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66" name="TextBox 165">
                <a:extLst>
                  <a:ext uri="{FF2B5EF4-FFF2-40B4-BE49-F238E27FC236}">
                    <a16:creationId xmlns:a16="http://schemas.microsoft.com/office/drawing/2014/main" id="{FA04CDB7-A3B4-4EA8-9BC0-CDC3B6D9AFAE}"/>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4</a:t>
                </a:r>
              </a:p>
            </p:txBody>
          </p:sp>
        </p:grpSp>
        <p:grpSp>
          <p:nvGrpSpPr>
            <p:cNvPr id="167" name="Group 166">
              <a:extLst>
                <a:ext uri="{FF2B5EF4-FFF2-40B4-BE49-F238E27FC236}">
                  <a16:creationId xmlns:a16="http://schemas.microsoft.com/office/drawing/2014/main" id="{8F9258C4-47C7-43FC-945B-1FD3EBA09B86}"/>
                </a:ext>
              </a:extLst>
            </p:cNvPr>
            <p:cNvGrpSpPr/>
            <p:nvPr/>
          </p:nvGrpSpPr>
          <p:grpSpPr>
            <a:xfrm>
              <a:off x="3236529" y="3233327"/>
              <a:ext cx="175524" cy="91440"/>
              <a:chOff x="2580206" y="5300636"/>
              <a:chExt cx="175524" cy="91440"/>
            </a:xfrm>
          </p:grpSpPr>
          <p:sp>
            <p:nvSpPr>
              <p:cNvPr id="168" name="Oval 167">
                <a:extLst>
                  <a:ext uri="{FF2B5EF4-FFF2-40B4-BE49-F238E27FC236}">
                    <a16:creationId xmlns:a16="http://schemas.microsoft.com/office/drawing/2014/main" id="{B791561A-5AC1-47CF-9B85-67EF398822EA}"/>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69" name="TextBox 168">
                <a:extLst>
                  <a:ext uri="{FF2B5EF4-FFF2-40B4-BE49-F238E27FC236}">
                    <a16:creationId xmlns:a16="http://schemas.microsoft.com/office/drawing/2014/main" id="{F263A61B-C771-4F44-B104-9E1592A5D666}"/>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7</a:t>
                </a:r>
              </a:p>
            </p:txBody>
          </p:sp>
        </p:grpSp>
        <p:grpSp>
          <p:nvGrpSpPr>
            <p:cNvPr id="170" name="Group 169">
              <a:extLst>
                <a:ext uri="{FF2B5EF4-FFF2-40B4-BE49-F238E27FC236}">
                  <a16:creationId xmlns:a16="http://schemas.microsoft.com/office/drawing/2014/main" id="{4CAF2CA9-5C3B-4EB5-A7C7-B0CF0FFD68DE}"/>
                </a:ext>
              </a:extLst>
            </p:cNvPr>
            <p:cNvGrpSpPr/>
            <p:nvPr/>
          </p:nvGrpSpPr>
          <p:grpSpPr>
            <a:xfrm>
              <a:off x="3982396" y="3233327"/>
              <a:ext cx="165999" cy="91440"/>
              <a:chOff x="2580206" y="5300636"/>
              <a:chExt cx="165999" cy="91440"/>
            </a:xfrm>
          </p:grpSpPr>
          <p:sp>
            <p:nvSpPr>
              <p:cNvPr id="171" name="Oval 170">
                <a:extLst>
                  <a:ext uri="{FF2B5EF4-FFF2-40B4-BE49-F238E27FC236}">
                    <a16:creationId xmlns:a16="http://schemas.microsoft.com/office/drawing/2014/main" id="{0AF68AA9-D9F9-4D4E-99F5-4F9C5A6017F5}"/>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72" name="TextBox 171">
                <a:extLst>
                  <a:ext uri="{FF2B5EF4-FFF2-40B4-BE49-F238E27FC236}">
                    <a16:creationId xmlns:a16="http://schemas.microsoft.com/office/drawing/2014/main" id="{E3E36C59-08AA-4B68-903D-6E4A0836ED89}"/>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10</a:t>
                </a:r>
              </a:p>
            </p:txBody>
          </p:sp>
        </p:grpSp>
        <p:grpSp>
          <p:nvGrpSpPr>
            <p:cNvPr id="173" name="Group 172">
              <a:extLst>
                <a:ext uri="{FF2B5EF4-FFF2-40B4-BE49-F238E27FC236}">
                  <a16:creationId xmlns:a16="http://schemas.microsoft.com/office/drawing/2014/main" id="{87CA5D3B-1B9A-401C-80F2-140870C79602}"/>
                </a:ext>
              </a:extLst>
            </p:cNvPr>
            <p:cNvGrpSpPr/>
            <p:nvPr/>
          </p:nvGrpSpPr>
          <p:grpSpPr>
            <a:xfrm>
              <a:off x="2529126" y="3733913"/>
              <a:ext cx="175524" cy="91440"/>
              <a:chOff x="2580206" y="5300636"/>
              <a:chExt cx="175524" cy="91440"/>
            </a:xfrm>
          </p:grpSpPr>
          <p:sp>
            <p:nvSpPr>
              <p:cNvPr id="174" name="Oval 173">
                <a:extLst>
                  <a:ext uri="{FF2B5EF4-FFF2-40B4-BE49-F238E27FC236}">
                    <a16:creationId xmlns:a16="http://schemas.microsoft.com/office/drawing/2014/main" id="{A97CFCF7-A2AE-4388-A216-CBBEE1DEADF6}"/>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75" name="TextBox 174">
                <a:extLst>
                  <a:ext uri="{FF2B5EF4-FFF2-40B4-BE49-F238E27FC236}">
                    <a16:creationId xmlns:a16="http://schemas.microsoft.com/office/drawing/2014/main" id="{7BACF002-A729-45B3-A9A6-AAAD7C1099A7}"/>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5</a:t>
                </a:r>
              </a:p>
            </p:txBody>
          </p:sp>
        </p:grpSp>
        <p:grpSp>
          <p:nvGrpSpPr>
            <p:cNvPr id="176" name="Group 175">
              <a:extLst>
                <a:ext uri="{FF2B5EF4-FFF2-40B4-BE49-F238E27FC236}">
                  <a16:creationId xmlns:a16="http://schemas.microsoft.com/office/drawing/2014/main" id="{1DC6F5D2-A163-4B7E-9781-C3207F5D458B}"/>
                </a:ext>
              </a:extLst>
            </p:cNvPr>
            <p:cNvGrpSpPr/>
            <p:nvPr/>
          </p:nvGrpSpPr>
          <p:grpSpPr>
            <a:xfrm>
              <a:off x="3236529" y="3733913"/>
              <a:ext cx="175524" cy="91440"/>
              <a:chOff x="2580206" y="5300636"/>
              <a:chExt cx="175524" cy="91440"/>
            </a:xfrm>
          </p:grpSpPr>
          <p:sp>
            <p:nvSpPr>
              <p:cNvPr id="177" name="Oval 176">
                <a:extLst>
                  <a:ext uri="{FF2B5EF4-FFF2-40B4-BE49-F238E27FC236}">
                    <a16:creationId xmlns:a16="http://schemas.microsoft.com/office/drawing/2014/main" id="{33CBC883-7E48-4908-A2E0-47E327D3D23F}"/>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78" name="TextBox 177">
                <a:extLst>
                  <a:ext uri="{FF2B5EF4-FFF2-40B4-BE49-F238E27FC236}">
                    <a16:creationId xmlns:a16="http://schemas.microsoft.com/office/drawing/2014/main" id="{13663E7B-FED4-436A-8296-F4929AD4E8FE}"/>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8</a:t>
                </a:r>
              </a:p>
            </p:txBody>
          </p:sp>
        </p:grpSp>
        <p:grpSp>
          <p:nvGrpSpPr>
            <p:cNvPr id="179" name="Group 178">
              <a:extLst>
                <a:ext uri="{FF2B5EF4-FFF2-40B4-BE49-F238E27FC236}">
                  <a16:creationId xmlns:a16="http://schemas.microsoft.com/office/drawing/2014/main" id="{65153A1E-AB90-453B-8AF4-942170E11AEC}"/>
                </a:ext>
              </a:extLst>
            </p:cNvPr>
            <p:cNvGrpSpPr/>
            <p:nvPr/>
          </p:nvGrpSpPr>
          <p:grpSpPr>
            <a:xfrm>
              <a:off x="3982396" y="3733913"/>
              <a:ext cx="165999" cy="91440"/>
              <a:chOff x="2580206" y="5300636"/>
              <a:chExt cx="165999" cy="91440"/>
            </a:xfrm>
          </p:grpSpPr>
          <p:sp>
            <p:nvSpPr>
              <p:cNvPr id="180" name="Oval 179">
                <a:extLst>
                  <a:ext uri="{FF2B5EF4-FFF2-40B4-BE49-F238E27FC236}">
                    <a16:creationId xmlns:a16="http://schemas.microsoft.com/office/drawing/2014/main" id="{E4006B39-F4FC-4822-AC42-2DB77AAF3A3D}"/>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81" name="TextBox 180">
                <a:extLst>
                  <a:ext uri="{FF2B5EF4-FFF2-40B4-BE49-F238E27FC236}">
                    <a16:creationId xmlns:a16="http://schemas.microsoft.com/office/drawing/2014/main" id="{42005779-A5A2-4BE2-872E-FEDB66636E41}"/>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11</a:t>
                </a:r>
              </a:p>
            </p:txBody>
          </p:sp>
        </p:grpSp>
        <p:grpSp>
          <p:nvGrpSpPr>
            <p:cNvPr id="182" name="Group 181">
              <a:extLst>
                <a:ext uri="{FF2B5EF4-FFF2-40B4-BE49-F238E27FC236}">
                  <a16:creationId xmlns:a16="http://schemas.microsoft.com/office/drawing/2014/main" id="{61304AC7-2E61-4CE3-82C0-D126EA5DF09C}"/>
                </a:ext>
              </a:extLst>
            </p:cNvPr>
            <p:cNvGrpSpPr/>
            <p:nvPr/>
          </p:nvGrpSpPr>
          <p:grpSpPr>
            <a:xfrm>
              <a:off x="2529126" y="4245193"/>
              <a:ext cx="175524" cy="91440"/>
              <a:chOff x="2580206" y="5300636"/>
              <a:chExt cx="175524" cy="91440"/>
            </a:xfrm>
          </p:grpSpPr>
          <p:sp>
            <p:nvSpPr>
              <p:cNvPr id="183" name="Oval 182">
                <a:extLst>
                  <a:ext uri="{FF2B5EF4-FFF2-40B4-BE49-F238E27FC236}">
                    <a16:creationId xmlns:a16="http://schemas.microsoft.com/office/drawing/2014/main" id="{0DAD11AA-5D55-4740-8807-F0CFB0A2B43C}"/>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84" name="TextBox 183">
                <a:extLst>
                  <a:ext uri="{FF2B5EF4-FFF2-40B4-BE49-F238E27FC236}">
                    <a16:creationId xmlns:a16="http://schemas.microsoft.com/office/drawing/2014/main" id="{7E70CBF4-2B92-430E-94BE-8663065B869C}"/>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6</a:t>
                </a:r>
              </a:p>
            </p:txBody>
          </p:sp>
        </p:grpSp>
        <p:grpSp>
          <p:nvGrpSpPr>
            <p:cNvPr id="185" name="Group 184">
              <a:extLst>
                <a:ext uri="{FF2B5EF4-FFF2-40B4-BE49-F238E27FC236}">
                  <a16:creationId xmlns:a16="http://schemas.microsoft.com/office/drawing/2014/main" id="{5EC8FF7D-A9EB-44C5-9EE7-9BFD59CBA967}"/>
                </a:ext>
              </a:extLst>
            </p:cNvPr>
            <p:cNvGrpSpPr/>
            <p:nvPr/>
          </p:nvGrpSpPr>
          <p:grpSpPr>
            <a:xfrm>
              <a:off x="3236529" y="4245193"/>
              <a:ext cx="175524" cy="91440"/>
              <a:chOff x="2580206" y="5300636"/>
              <a:chExt cx="175524" cy="91440"/>
            </a:xfrm>
          </p:grpSpPr>
          <p:sp>
            <p:nvSpPr>
              <p:cNvPr id="186" name="Oval 185">
                <a:extLst>
                  <a:ext uri="{FF2B5EF4-FFF2-40B4-BE49-F238E27FC236}">
                    <a16:creationId xmlns:a16="http://schemas.microsoft.com/office/drawing/2014/main" id="{A27A9800-C0BC-426D-8DDF-C5D32ABAC06E}"/>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87" name="TextBox 186">
                <a:extLst>
                  <a:ext uri="{FF2B5EF4-FFF2-40B4-BE49-F238E27FC236}">
                    <a16:creationId xmlns:a16="http://schemas.microsoft.com/office/drawing/2014/main" id="{FDCCD6C5-52A7-4C49-857B-E50C21B85381}"/>
                  </a:ext>
                </a:extLst>
              </p:cNvPr>
              <p:cNvSpPr txBox="1"/>
              <p:nvPr/>
            </p:nvSpPr>
            <p:spPr>
              <a:xfrm>
                <a:off x="2603116" y="5307884"/>
                <a:ext cx="152614" cy="76944"/>
              </a:xfrm>
              <a:prstGeom prst="rect">
                <a:avLst/>
              </a:prstGeom>
              <a:noFill/>
            </p:spPr>
            <p:txBody>
              <a:bodyPr wrap="square" lIns="0" tIns="0" rIns="0" bIns="0" rtlCol="0">
                <a:spAutoFit/>
              </a:bodyPr>
              <a:lstStyle/>
              <a:p>
                <a:pPr algn="l"/>
                <a:r>
                  <a:rPr lang="en-US" sz="500" dirty="0">
                    <a:solidFill>
                      <a:schemeClr val="bg1"/>
                    </a:solidFill>
                  </a:rPr>
                  <a:t>9</a:t>
                </a:r>
              </a:p>
            </p:txBody>
          </p:sp>
        </p:grpSp>
        <p:grpSp>
          <p:nvGrpSpPr>
            <p:cNvPr id="188" name="Group 187">
              <a:extLst>
                <a:ext uri="{FF2B5EF4-FFF2-40B4-BE49-F238E27FC236}">
                  <a16:creationId xmlns:a16="http://schemas.microsoft.com/office/drawing/2014/main" id="{7078DC3E-8630-4794-9E0A-46B7983D5586}"/>
                </a:ext>
              </a:extLst>
            </p:cNvPr>
            <p:cNvGrpSpPr/>
            <p:nvPr/>
          </p:nvGrpSpPr>
          <p:grpSpPr>
            <a:xfrm>
              <a:off x="3982396" y="4245193"/>
              <a:ext cx="165999" cy="91440"/>
              <a:chOff x="2580206" y="5300636"/>
              <a:chExt cx="165999" cy="91440"/>
            </a:xfrm>
          </p:grpSpPr>
          <p:sp>
            <p:nvSpPr>
              <p:cNvPr id="189" name="Oval 188">
                <a:extLst>
                  <a:ext uri="{FF2B5EF4-FFF2-40B4-BE49-F238E27FC236}">
                    <a16:creationId xmlns:a16="http://schemas.microsoft.com/office/drawing/2014/main" id="{5701A356-5CBD-442F-9FA9-66011939F9B6}"/>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90" name="TextBox 189">
                <a:extLst>
                  <a:ext uri="{FF2B5EF4-FFF2-40B4-BE49-F238E27FC236}">
                    <a16:creationId xmlns:a16="http://schemas.microsoft.com/office/drawing/2014/main" id="{01100FFF-9614-4E21-B763-DB4C1921A5A3}"/>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12</a:t>
                </a:r>
              </a:p>
            </p:txBody>
          </p:sp>
        </p:grpSp>
        <p:grpSp>
          <p:nvGrpSpPr>
            <p:cNvPr id="191" name="Group 190">
              <a:extLst>
                <a:ext uri="{FF2B5EF4-FFF2-40B4-BE49-F238E27FC236}">
                  <a16:creationId xmlns:a16="http://schemas.microsoft.com/office/drawing/2014/main" id="{EEBE405F-DD3F-4957-9779-AD661CEA324E}"/>
                </a:ext>
              </a:extLst>
            </p:cNvPr>
            <p:cNvGrpSpPr/>
            <p:nvPr/>
          </p:nvGrpSpPr>
          <p:grpSpPr>
            <a:xfrm>
              <a:off x="4695474" y="3233327"/>
              <a:ext cx="165999" cy="91440"/>
              <a:chOff x="2580206" y="5300636"/>
              <a:chExt cx="165999" cy="91440"/>
            </a:xfrm>
          </p:grpSpPr>
          <p:sp>
            <p:nvSpPr>
              <p:cNvPr id="192" name="Oval 191">
                <a:extLst>
                  <a:ext uri="{FF2B5EF4-FFF2-40B4-BE49-F238E27FC236}">
                    <a16:creationId xmlns:a16="http://schemas.microsoft.com/office/drawing/2014/main" id="{FCDA5F82-A72E-40A1-A75E-1FC7C5063235}"/>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93" name="TextBox 192">
                <a:extLst>
                  <a:ext uri="{FF2B5EF4-FFF2-40B4-BE49-F238E27FC236}">
                    <a16:creationId xmlns:a16="http://schemas.microsoft.com/office/drawing/2014/main" id="{F51A5A90-56D2-4576-B6F9-B1EECC3CBA2B}"/>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13</a:t>
                </a:r>
              </a:p>
            </p:txBody>
          </p:sp>
        </p:grpSp>
        <p:grpSp>
          <p:nvGrpSpPr>
            <p:cNvPr id="194" name="Group 193">
              <a:extLst>
                <a:ext uri="{FF2B5EF4-FFF2-40B4-BE49-F238E27FC236}">
                  <a16:creationId xmlns:a16="http://schemas.microsoft.com/office/drawing/2014/main" id="{8950400E-B821-4B7E-84F5-BDE07F1967A0}"/>
                </a:ext>
              </a:extLst>
            </p:cNvPr>
            <p:cNvGrpSpPr/>
            <p:nvPr/>
          </p:nvGrpSpPr>
          <p:grpSpPr>
            <a:xfrm>
              <a:off x="5775045" y="3233327"/>
              <a:ext cx="165999" cy="91440"/>
              <a:chOff x="2580206" y="5300636"/>
              <a:chExt cx="165999" cy="91440"/>
            </a:xfrm>
          </p:grpSpPr>
          <p:sp>
            <p:nvSpPr>
              <p:cNvPr id="195" name="Oval 194">
                <a:extLst>
                  <a:ext uri="{FF2B5EF4-FFF2-40B4-BE49-F238E27FC236}">
                    <a16:creationId xmlns:a16="http://schemas.microsoft.com/office/drawing/2014/main" id="{EAE5801B-2FFC-40DD-BDEB-C29430F3B89F}"/>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96" name="TextBox 195">
                <a:extLst>
                  <a:ext uri="{FF2B5EF4-FFF2-40B4-BE49-F238E27FC236}">
                    <a16:creationId xmlns:a16="http://schemas.microsoft.com/office/drawing/2014/main" id="{7A31245A-30CD-48AC-B21D-941867CB6D54}"/>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15</a:t>
                </a:r>
              </a:p>
            </p:txBody>
          </p:sp>
        </p:grpSp>
        <p:grpSp>
          <p:nvGrpSpPr>
            <p:cNvPr id="197" name="Group 196">
              <a:extLst>
                <a:ext uri="{FF2B5EF4-FFF2-40B4-BE49-F238E27FC236}">
                  <a16:creationId xmlns:a16="http://schemas.microsoft.com/office/drawing/2014/main" id="{9A84B839-3E9E-4F07-A5AA-D54E1A4202E5}"/>
                </a:ext>
              </a:extLst>
            </p:cNvPr>
            <p:cNvGrpSpPr/>
            <p:nvPr/>
          </p:nvGrpSpPr>
          <p:grpSpPr>
            <a:xfrm>
              <a:off x="4702913" y="3992967"/>
              <a:ext cx="165999" cy="91440"/>
              <a:chOff x="2580206" y="5300636"/>
              <a:chExt cx="165999" cy="91440"/>
            </a:xfrm>
          </p:grpSpPr>
          <p:sp>
            <p:nvSpPr>
              <p:cNvPr id="198" name="Oval 197">
                <a:extLst>
                  <a:ext uri="{FF2B5EF4-FFF2-40B4-BE49-F238E27FC236}">
                    <a16:creationId xmlns:a16="http://schemas.microsoft.com/office/drawing/2014/main" id="{DACEAAA2-EF02-4C41-824D-766741237293}"/>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199" name="TextBox 198">
                <a:extLst>
                  <a:ext uri="{FF2B5EF4-FFF2-40B4-BE49-F238E27FC236}">
                    <a16:creationId xmlns:a16="http://schemas.microsoft.com/office/drawing/2014/main" id="{264284C3-C791-4675-A5FA-EC73E8180770}"/>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14</a:t>
                </a:r>
              </a:p>
            </p:txBody>
          </p:sp>
        </p:grpSp>
        <p:grpSp>
          <p:nvGrpSpPr>
            <p:cNvPr id="200" name="Group 199">
              <a:extLst>
                <a:ext uri="{FF2B5EF4-FFF2-40B4-BE49-F238E27FC236}">
                  <a16:creationId xmlns:a16="http://schemas.microsoft.com/office/drawing/2014/main" id="{7E790D00-87B3-40AA-902F-CB76FB14F4EE}"/>
                </a:ext>
              </a:extLst>
            </p:cNvPr>
            <p:cNvGrpSpPr/>
            <p:nvPr/>
          </p:nvGrpSpPr>
          <p:grpSpPr>
            <a:xfrm>
              <a:off x="5768550" y="3992967"/>
              <a:ext cx="165999" cy="91440"/>
              <a:chOff x="2580206" y="5300636"/>
              <a:chExt cx="165999" cy="91440"/>
            </a:xfrm>
          </p:grpSpPr>
          <p:sp>
            <p:nvSpPr>
              <p:cNvPr id="201" name="Oval 200">
                <a:extLst>
                  <a:ext uri="{FF2B5EF4-FFF2-40B4-BE49-F238E27FC236}">
                    <a16:creationId xmlns:a16="http://schemas.microsoft.com/office/drawing/2014/main" id="{FE026F85-0331-4FE8-97AE-DEE949492E8D}"/>
                  </a:ext>
                </a:extLst>
              </p:cNvPr>
              <p:cNvSpPr/>
              <p:nvPr/>
            </p:nvSpPr>
            <p:spPr>
              <a:xfrm>
                <a:off x="2580206" y="5300636"/>
                <a:ext cx="91440" cy="91440"/>
              </a:xfrm>
              <a:prstGeom prst="ellipse">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t" anchorCtr="0"/>
              <a:lstStyle/>
              <a:p>
                <a:pPr algn="l"/>
                <a:endParaRPr lang="en-US" dirty="0"/>
              </a:p>
            </p:txBody>
          </p:sp>
          <p:sp>
            <p:nvSpPr>
              <p:cNvPr id="202" name="TextBox 201">
                <a:extLst>
                  <a:ext uri="{FF2B5EF4-FFF2-40B4-BE49-F238E27FC236}">
                    <a16:creationId xmlns:a16="http://schemas.microsoft.com/office/drawing/2014/main" id="{EA5A839B-AE40-4C1B-96B2-E10F82955348}"/>
                  </a:ext>
                </a:extLst>
              </p:cNvPr>
              <p:cNvSpPr txBox="1"/>
              <p:nvPr/>
            </p:nvSpPr>
            <p:spPr>
              <a:xfrm>
                <a:off x="2593591" y="5307884"/>
                <a:ext cx="152614" cy="76944"/>
              </a:xfrm>
              <a:prstGeom prst="rect">
                <a:avLst/>
              </a:prstGeom>
              <a:noFill/>
            </p:spPr>
            <p:txBody>
              <a:bodyPr wrap="square" lIns="0" tIns="0" rIns="0" bIns="0" rtlCol="0">
                <a:spAutoFit/>
              </a:bodyPr>
              <a:lstStyle/>
              <a:p>
                <a:pPr algn="l"/>
                <a:r>
                  <a:rPr lang="en-US" sz="500" dirty="0">
                    <a:solidFill>
                      <a:schemeClr val="bg1"/>
                    </a:solidFill>
                  </a:rPr>
                  <a:t>16</a:t>
                </a:r>
              </a:p>
            </p:txBody>
          </p:sp>
        </p:grpSp>
      </p:grpSp>
      <p:sp>
        <p:nvSpPr>
          <p:cNvPr id="123" name="Footer Placeholder 1">
            <a:extLst>
              <a:ext uri="{FF2B5EF4-FFF2-40B4-BE49-F238E27FC236}">
                <a16:creationId xmlns:a16="http://schemas.microsoft.com/office/drawing/2014/main" id="{30694B2E-B70E-4D14-8524-D5C61FA0E3B4}"/>
              </a:ext>
            </a:extLst>
          </p:cNvPr>
          <p:cNvSpPr txBox="1">
            <a:spLocks/>
          </p:cNvSpPr>
          <p:nvPr/>
        </p:nvSpPr>
        <p:spPr>
          <a:xfrm>
            <a:off x="778707" y="6440957"/>
            <a:ext cx="4101923" cy="26930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prstClr val="white"/>
                </a:solidFill>
                <a:latin typeface="Arial"/>
              </a:rPr>
              <a:t>| 6. Guidance for manufacturers to start their own digitalization journey</a:t>
            </a:r>
            <a:endParaRPr lang="en-US" sz="900" dirty="0">
              <a:solidFill>
                <a:prstClr val="white"/>
              </a:solidFill>
              <a:latin typeface="Arial"/>
            </a:endParaRPr>
          </a:p>
        </p:txBody>
      </p:sp>
    </p:spTree>
    <p:extLst>
      <p:ext uri="{BB962C8B-B14F-4D97-AF65-F5344CB8AC3E}">
        <p14:creationId xmlns:p14="http://schemas.microsoft.com/office/powerpoint/2010/main" val="384797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
          <p:cNvSpPr>
            <a:spLocks noChangeArrowheads="1"/>
          </p:cNvSpPr>
          <p:nvPr/>
        </p:nvSpPr>
        <p:spPr bwMode="auto">
          <a:xfrm>
            <a:off x="6839275" y="1368207"/>
            <a:ext cx="4392000" cy="4392000"/>
          </a:xfrm>
          <a:prstGeom prst="rect">
            <a:avLst/>
          </a:prstGeom>
          <a:solidFill>
            <a:srgbClr val="009999"/>
          </a:solidFill>
          <a:ln w="19050">
            <a:noFill/>
          </a:ln>
          <a:effectLst/>
        </p:spPr>
        <p:txBody>
          <a:bodyPr lIns="143925" tIns="143925" rIns="143925" bIns="143925" rtlCol="0" anchor="t" anchorCtr="0"/>
          <a:lstStyle/>
          <a:p>
            <a:pPr>
              <a:lnSpc>
                <a:spcPct val="90000"/>
              </a:lnSpc>
              <a:spcAft>
                <a:spcPts val="600"/>
              </a:spcAft>
              <a:buClr>
                <a:schemeClr val="bg1"/>
              </a:buClr>
            </a:pPr>
            <a:endParaRPr lang="en-US" sz="1599" dirty="0">
              <a:solidFill>
                <a:srgbClr val="3C464B"/>
              </a:solidFill>
            </a:endParaRPr>
          </a:p>
        </p:txBody>
      </p:sp>
      <p:sp>
        <p:nvSpPr>
          <p:cNvPr id="4" name="Title 3"/>
          <p:cNvSpPr>
            <a:spLocks noGrp="1"/>
          </p:cNvSpPr>
          <p:nvPr>
            <p:ph type="title"/>
          </p:nvPr>
        </p:nvSpPr>
        <p:spPr/>
        <p:txBody>
          <a:bodyPr/>
          <a:lstStyle/>
          <a:p>
            <a:r>
              <a:rPr lang="en-US" dirty="0"/>
              <a:t>12 manufacturing industries can be categorized after a natural habitat</a:t>
            </a:r>
          </a:p>
        </p:txBody>
      </p:sp>
      <p:cxnSp>
        <p:nvCxnSpPr>
          <p:cNvPr id="5" name="Straight Connector 4"/>
          <p:cNvCxnSpPr>
            <a:cxnSpLocks/>
            <a:stCxn id="22" idx="1"/>
            <a:endCxn id="22" idx="3"/>
          </p:cNvCxnSpPr>
          <p:nvPr/>
        </p:nvCxnSpPr>
        <p:spPr bwMode="auto">
          <a:xfrm>
            <a:off x="6839275" y="3564207"/>
            <a:ext cx="4392000" cy="0"/>
          </a:xfrm>
          <a:prstGeom prst="line">
            <a:avLst/>
          </a:prstGeom>
          <a:solidFill>
            <a:schemeClr val="tx2"/>
          </a:solidFill>
          <a:ln w="12700" cap="flat" cmpd="sng" algn="ctr">
            <a:solidFill>
              <a:schemeClr val="bg1"/>
            </a:solidFill>
            <a:prstDash val="solid"/>
            <a:round/>
            <a:headEnd type="none"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7" name="Straight Connector 26"/>
          <p:cNvCxnSpPr>
            <a:cxnSpLocks/>
            <a:stCxn id="22" idx="0"/>
            <a:endCxn id="22" idx="2"/>
          </p:cNvCxnSpPr>
          <p:nvPr/>
        </p:nvCxnSpPr>
        <p:spPr bwMode="auto">
          <a:xfrm>
            <a:off x="9035275" y="1368207"/>
            <a:ext cx="0" cy="4392000"/>
          </a:xfrm>
          <a:prstGeom prst="line">
            <a:avLst/>
          </a:prstGeom>
          <a:solidFill>
            <a:schemeClr val="tx2"/>
          </a:solidFill>
          <a:ln w="12700" cap="flat" cmpd="sng" algn="ctr">
            <a:solidFill>
              <a:schemeClr val="bg1"/>
            </a:solidFill>
            <a:prstDash val="solid"/>
            <a:round/>
            <a:headEnd type="none" w="lg" len="lg"/>
            <a:tailEnd type="none"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44" name="Textfeld 30"/>
          <p:cNvSpPr txBox="1">
            <a:spLocks/>
          </p:cNvSpPr>
          <p:nvPr/>
        </p:nvSpPr>
        <p:spPr bwMode="gray">
          <a:xfrm>
            <a:off x="5399275" y="1368207"/>
            <a:ext cx="1439250" cy="4392000"/>
          </a:xfrm>
          <a:prstGeom prst="rect">
            <a:avLst/>
          </a:prstGeom>
          <a:noFill/>
          <a:ln>
            <a:noFill/>
          </a:ln>
          <a:scene3d>
            <a:camera prst="orthographicFront">
              <a:rot lat="0" lon="0" rev="0"/>
            </a:camera>
            <a:lightRig rig="threePt" dir="t"/>
          </a:scene3d>
        </p:spPr>
        <p:txBody>
          <a:bodyPr wrap="square" lIns="0" tIns="0" rIns="107944" bIns="0" rtlCol="0" anchor="ctr" anchorCtr="0">
            <a:noAutofit/>
          </a:bodyPr>
          <a:lstStyle/>
          <a:p>
            <a:pPr algn="r">
              <a:tabLst>
                <a:tab pos="1255085" algn="r"/>
              </a:tabLst>
              <a:defRPr/>
            </a:pPr>
            <a:r>
              <a:rPr lang="en-US" altLang="de-DE" sz="1399" b="1" dirty="0">
                <a:solidFill>
                  <a:srgbClr val="00FFB9"/>
                </a:solidFill>
                <a:ea typeface="Arial Unicode MS"/>
              </a:rPr>
              <a:t>Maturity</a:t>
            </a:r>
          </a:p>
        </p:txBody>
      </p:sp>
      <p:sp>
        <p:nvSpPr>
          <p:cNvPr id="45" name="Textfeld 30"/>
          <p:cNvSpPr txBox="1">
            <a:spLocks/>
          </p:cNvSpPr>
          <p:nvPr/>
        </p:nvSpPr>
        <p:spPr bwMode="gray">
          <a:xfrm flipH="1">
            <a:off x="6119275" y="1368208"/>
            <a:ext cx="719625" cy="423083"/>
          </a:xfrm>
          <a:prstGeom prst="rect">
            <a:avLst/>
          </a:prstGeom>
          <a:noFill/>
          <a:ln>
            <a:noFill/>
          </a:ln>
          <a:scene3d>
            <a:camera prst="orthographicFront">
              <a:rot lat="0" lon="0" rev="0"/>
            </a:camera>
            <a:lightRig rig="threePt" dir="t"/>
          </a:scene3d>
        </p:spPr>
        <p:txBody>
          <a:bodyPr wrap="square" lIns="0" tIns="0" rIns="107944" bIns="0" rtlCol="0" anchor="t" anchorCtr="0">
            <a:noAutofit/>
          </a:bodyPr>
          <a:lstStyle/>
          <a:p>
            <a:pPr algn="r">
              <a:tabLst>
                <a:tab pos="1255085" algn="r"/>
              </a:tabLst>
              <a:defRPr/>
            </a:pPr>
            <a:r>
              <a:rPr lang="en-US" altLang="de-DE" sz="1400" dirty="0">
                <a:ea typeface="Arial Unicode MS"/>
              </a:rPr>
              <a:t>High</a:t>
            </a:r>
          </a:p>
        </p:txBody>
      </p:sp>
      <p:sp>
        <p:nvSpPr>
          <p:cNvPr id="47" name="Textfeld 30"/>
          <p:cNvSpPr txBox="1">
            <a:spLocks/>
          </p:cNvSpPr>
          <p:nvPr/>
        </p:nvSpPr>
        <p:spPr bwMode="gray">
          <a:xfrm>
            <a:off x="6839275" y="5759159"/>
            <a:ext cx="4392000" cy="359813"/>
          </a:xfrm>
          <a:prstGeom prst="rect">
            <a:avLst/>
          </a:prstGeom>
          <a:noFill/>
          <a:ln>
            <a:noFill/>
          </a:ln>
          <a:scene3d>
            <a:camera prst="orthographicFront">
              <a:rot lat="0" lon="0" rev="0"/>
            </a:camera>
            <a:lightRig rig="threePt" dir="t"/>
          </a:scene3d>
        </p:spPr>
        <p:txBody>
          <a:bodyPr wrap="square" lIns="0" tIns="71963" rIns="0" bIns="0" rtlCol="0" anchor="t" anchorCtr="0">
            <a:noAutofit/>
          </a:bodyPr>
          <a:lstStyle/>
          <a:p>
            <a:pPr algn="ctr">
              <a:tabLst>
                <a:tab pos="1255085" algn="r"/>
              </a:tabLst>
              <a:defRPr/>
            </a:pPr>
            <a:r>
              <a:rPr lang="en-US" altLang="de-DE" sz="1399" b="1" dirty="0">
                <a:solidFill>
                  <a:srgbClr val="00FFB9"/>
                </a:solidFill>
                <a:ea typeface="Arial Unicode MS"/>
              </a:rPr>
              <a:t>Variance</a:t>
            </a:r>
          </a:p>
        </p:txBody>
      </p:sp>
      <p:sp>
        <p:nvSpPr>
          <p:cNvPr id="13" name="Textfeld 30">
            <a:extLst>
              <a:ext uri="{FF2B5EF4-FFF2-40B4-BE49-F238E27FC236}">
                <a16:creationId xmlns:a16="http://schemas.microsoft.com/office/drawing/2014/main" id="{49615764-A731-554E-A29A-550D55D4C02B}"/>
              </a:ext>
            </a:extLst>
          </p:cNvPr>
          <p:cNvSpPr txBox="1">
            <a:spLocks/>
          </p:cNvSpPr>
          <p:nvPr/>
        </p:nvSpPr>
        <p:spPr bwMode="gray">
          <a:xfrm flipH="1">
            <a:off x="6119275" y="5400394"/>
            <a:ext cx="719625" cy="359813"/>
          </a:xfrm>
          <a:prstGeom prst="rect">
            <a:avLst/>
          </a:prstGeom>
          <a:noFill/>
          <a:ln>
            <a:noFill/>
          </a:ln>
          <a:scene3d>
            <a:camera prst="orthographicFront">
              <a:rot lat="0" lon="0" rev="0"/>
            </a:camera>
            <a:lightRig rig="threePt" dir="t"/>
          </a:scene3d>
        </p:spPr>
        <p:txBody>
          <a:bodyPr wrap="square" lIns="0" tIns="0" rIns="107944" bIns="0" rtlCol="0" anchor="b" anchorCtr="0">
            <a:noAutofit/>
          </a:bodyPr>
          <a:lstStyle/>
          <a:p>
            <a:pPr algn="r">
              <a:tabLst>
                <a:tab pos="1255085" algn="r"/>
              </a:tabLst>
              <a:defRPr/>
            </a:pPr>
            <a:r>
              <a:rPr lang="en-US" altLang="de-DE" sz="1400" dirty="0">
                <a:ea typeface="Arial Unicode MS"/>
              </a:rPr>
              <a:t>Low</a:t>
            </a:r>
          </a:p>
        </p:txBody>
      </p:sp>
      <p:sp>
        <p:nvSpPr>
          <p:cNvPr id="14" name="Textfeld 30">
            <a:extLst>
              <a:ext uri="{FF2B5EF4-FFF2-40B4-BE49-F238E27FC236}">
                <a16:creationId xmlns:a16="http://schemas.microsoft.com/office/drawing/2014/main" id="{3BF83967-EC46-C24D-A4D3-68F16B850B55}"/>
              </a:ext>
            </a:extLst>
          </p:cNvPr>
          <p:cNvSpPr txBox="1">
            <a:spLocks/>
          </p:cNvSpPr>
          <p:nvPr/>
        </p:nvSpPr>
        <p:spPr bwMode="gray">
          <a:xfrm flipH="1">
            <a:off x="6839275" y="5759159"/>
            <a:ext cx="719625" cy="359813"/>
          </a:xfrm>
          <a:prstGeom prst="rect">
            <a:avLst/>
          </a:prstGeom>
          <a:noFill/>
          <a:ln>
            <a:noFill/>
          </a:ln>
          <a:scene3d>
            <a:camera prst="orthographicFront">
              <a:rot lat="0" lon="0" rev="0"/>
            </a:camera>
            <a:lightRig rig="threePt" dir="t"/>
          </a:scene3d>
        </p:spPr>
        <p:txBody>
          <a:bodyPr wrap="square" lIns="0" tIns="71963" rIns="0" bIns="0" rtlCol="0" anchor="t" anchorCtr="0">
            <a:noAutofit/>
          </a:bodyPr>
          <a:lstStyle/>
          <a:p>
            <a:pPr>
              <a:tabLst>
                <a:tab pos="1255085" algn="r"/>
              </a:tabLst>
              <a:defRPr/>
            </a:pPr>
            <a:r>
              <a:rPr lang="en-US" altLang="de-DE" sz="1400" dirty="0">
                <a:ea typeface="Arial Unicode MS"/>
              </a:rPr>
              <a:t>High</a:t>
            </a:r>
          </a:p>
        </p:txBody>
      </p:sp>
      <p:sp>
        <p:nvSpPr>
          <p:cNvPr id="15" name="Textfeld 30">
            <a:extLst>
              <a:ext uri="{FF2B5EF4-FFF2-40B4-BE49-F238E27FC236}">
                <a16:creationId xmlns:a16="http://schemas.microsoft.com/office/drawing/2014/main" id="{18F9F340-083A-4C49-A09A-CDB60FAA8F59}"/>
              </a:ext>
            </a:extLst>
          </p:cNvPr>
          <p:cNvSpPr txBox="1">
            <a:spLocks/>
          </p:cNvSpPr>
          <p:nvPr/>
        </p:nvSpPr>
        <p:spPr bwMode="gray">
          <a:xfrm flipH="1">
            <a:off x="10511650" y="5759159"/>
            <a:ext cx="719625" cy="359813"/>
          </a:xfrm>
          <a:prstGeom prst="rect">
            <a:avLst/>
          </a:prstGeom>
          <a:noFill/>
          <a:ln>
            <a:noFill/>
          </a:ln>
          <a:scene3d>
            <a:camera prst="orthographicFront">
              <a:rot lat="0" lon="0" rev="0"/>
            </a:camera>
            <a:lightRig rig="threePt" dir="t"/>
          </a:scene3d>
        </p:spPr>
        <p:txBody>
          <a:bodyPr wrap="square" lIns="0" tIns="71963" rIns="0" bIns="0" rtlCol="0" anchor="t" anchorCtr="0">
            <a:noAutofit/>
          </a:bodyPr>
          <a:lstStyle/>
          <a:p>
            <a:pPr algn="r">
              <a:tabLst>
                <a:tab pos="1255085" algn="r"/>
              </a:tabLst>
              <a:defRPr/>
            </a:pPr>
            <a:r>
              <a:rPr lang="en-US" altLang="de-DE" sz="1400" dirty="0">
                <a:ea typeface="Arial Unicode MS"/>
              </a:rPr>
              <a:t>Low</a:t>
            </a:r>
          </a:p>
        </p:txBody>
      </p:sp>
      <p:sp>
        <p:nvSpPr>
          <p:cNvPr id="7" name="Slide Number Placeholder 6">
            <a:extLst>
              <a:ext uri="{FF2B5EF4-FFF2-40B4-BE49-F238E27FC236}">
                <a16:creationId xmlns:a16="http://schemas.microsoft.com/office/drawing/2014/main" id="{39B6D59E-DF56-49D9-B016-BBC91B342231}"/>
              </a:ext>
            </a:extLst>
          </p:cNvPr>
          <p:cNvSpPr>
            <a:spLocks noGrp="1"/>
          </p:cNvSpPr>
          <p:nvPr>
            <p:ph type="sldNum" sz="quarter" idx="11"/>
          </p:nvPr>
        </p:nvSpPr>
        <p:spPr/>
        <p:txBody>
          <a:bodyPr/>
          <a:lstStyle/>
          <a:p>
            <a:r>
              <a:rPr lang="en-US" dirty="0"/>
              <a:t>Page </a:t>
            </a:r>
            <a:fld id="{15EBE321-CBB1-4E91-BD14-37C8D44326FB}" type="slidenum">
              <a:rPr lang="en-US" smtClean="0"/>
              <a:pPr/>
              <a:t>18</a:t>
            </a:fld>
            <a:endParaRPr lang="en-US" dirty="0"/>
          </a:p>
        </p:txBody>
      </p:sp>
      <p:sp>
        <p:nvSpPr>
          <p:cNvPr id="9" name="TextBox 8">
            <a:extLst>
              <a:ext uri="{FF2B5EF4-FFF2-40B4-BE49-F238E27FC236}">
                <a16:creationId xmlns:a16="http://schemas.microsoft.com/office/drawing/2014/main" id="{D2D6A85B-62A7-49E5-A98A-0837473A5ED0}"/>
              </a:ext>
            </a:extLst>
          </p:cNvPr>
          <p:cNvSpPr txBox="1"/>
          <p:nvPr/>
        </p:nvSpPr>
        <p:spPr>
          <a:xfrm>
            <a:off x="7426382" y="1606625"/>
            <a:ext cx="1099660" cy="184666"/>
          </a:xfrm>
          <a:prstGeom prst="rect">
            <a:avLst/>
          </a:prstGeom>
          <a:noFill/>
        </p:spPr>
        <p:txBody>
          <a:bodyPr wrap="none" lIns="0" tIns="0" rIns="0" bIns="0" rtlCol="0">
            <a:spAutoFit/>
          </a:bodyPr>
          <a:lstStyle/>
          <a:p>
            <a:pPr algn="l"/>
            <a:r>
              <a:rPr lang="en-US" sz="1200" dirty="0"/>
              <a:t>Semiconductors</a:t>
            </a:r>
          </a:p>
        </p:txBody>
      </p:sp>
      <p:sp>
        <p:nvSpPr>
          <p:cNvPr id="30" name="TextBox 29">
            <a:extLst>
              <a:ext uri="{FF2B5EF4-FFF2-40B4-BE49-F238E27FC236}">
                <a16:creationId xmlns:a16="http://schemas.microsoft.com/office/drawing/2014/main" id="{9C017F6A-8B11-4D52-A6BB-9EFD8E944239}"/>
              </a:ext>
            </a:extLst>
          </p:cNvPr>
          <p:cNvSpPr txBox="1"/>
          <p:nvPr/>
        </p:nvSpPr>
        <p:spPr>
          <a:xfrm>
            <a:off x="9095462" y="2155232"/>
            <a:ext cx="485710" cy="184666"/>
          </a:xfrm>
          <a:prstGeom prst="rect">
            <a:avLst/>
          </a:prstGeom>
          <a:noFill/>
        </p:spPr>
        <p:txBody>
          <a:bodyPr wrap="none" lIns="0" tIns="0" rIns="0" bIns="0" rtlCol="0">
            <a:spAutoFit/>
          </a:bodyPr>
          <a:lstStyle/>
          <a:p>
            <a:pPr algn="l"/>
            <a:r>
              <a:rPr lang="en-US" sz="1200" dirty="0"/>
              <a:t>Energy</a:t>
            </a:r>
          </a:p>
        </p:txBody>
      </p:sp>
      <p:sp>
        <p:nvSpPr>
          <p:cNvPr id="31" name="TextBox 30">
            <a:extLst>
              <a:ext uri="{FF2B5EF4-FFF2-40B4-BE49-F238E27FC236}">
                <a16:creationId xmlns:a16="http://schemas.microsoft.com/office/drawing/2014/main" id="{3DD81B62-6534-4E42-A3DD-7C797EF5C081}"/>
              </a:ext>
            </a:extLst>
          </p:cNvPr>
          <p:cNvSpPr txBox="1"/>
          <p:nvPr/>
        </p:nvSpPr>
        <p:spPr>
          <a:xfrm>
            <a:off x="9848746" y="1722184"/>
            <a:ext cx="1022716" cy="184666"/>
          </a:xfrm>
          <a:prstGeom prst="rect">
            <a:avLst/>
          </a:prstGeom>
          <a:noFill/>
        </p:spPr>
        <p:txBody>
          <a:bodyPr wrap="none" lIns="0" tIns="0" rIns="0" bIns="0" rtlCol="0">
            <a:spAutoFit/>
          </a:bodyPr>
          <a:lstStyle/>
          <a:p>
            <a:pPr algn="l"/>
            <a:r>
              <a:rPr lang="en-US" sz="1200" dirty="0"/>
              <a:t>Pharmaceutica</a:t>
            </a:r>
          </a:p>
        </p:txBody>
      </p:sp>
      <p:sp>
        <p:nvSpPr>
          <p:cNvPr id="32" name="TextBox 31">
            <a:extLst>
              <a:ext uri="{FF2B5EF4-FFF2-40B4-BE49-F238E27FC236}">
                <a16:creationId xmlns:a16="http://schemas.microsoft.com/office/drawing/2014/main" id="{3BA7C61D-4E20-4764-AE5C-B7C75EA4F3CC}"/>
              </a:ext>
            </a:extLst>
          </p:cNvPr>
          <p:cNvSpPr txBox="1"/>
          <p:nvPr/>
        </p:nvSpPr>
        <p:spPr>
          <a:xfrm>
            <a:off x="10124236" y="2398055"/>
            <a:ext cx="774827" cy="369332"/>
          </a:xfrm>
          <a:prstGeom prst="rect">
            <a:avLst/>
          </a:prstGeom>
          <a:noFill/>
        </p:spPr>
        <p:txBody>
          <a:bodyPr wrap="none" lIns="0" tIns="0" rIns="0" bIns="0" rtlCol="0">
            <a:spAutoFit/>
          </a:bodyPr>
          <a:lstStyle/>
          <a:p>
            <a:pPr algn="l"/>
            <a:r>
              <a:rPr lang="en-US" sz="1200" dirty="0"/>
              <a:t>Medical </a:t>
            </a:r>
          </a:p>
          <a:p>
            <a:pPr algn="l"/>
            <a:r>
              <a:rPr lang="en-US" sz="1200" dirty="0"/>
              <a:t>Technology</a:t>
            </a:r>
          </a:p>
        </p:txBody>
      </p:sp>
      <p:sp>
        <p:nvSpPr>
          <p:cNvPr id="33" name="TextBox 32">
            <a:extLst>
              <a:ext uri="{FF2B5EF4-FFF2-40B4-BE49-F238E27FC236}">
                <a16:creationId xmlns:a16="http://schemas.microsoft.com/office/drawing/2014/main" id="{D76CBB8F-7D0A-4366-984A-7119BC652675}"/>
              </a:ext>
            </a:extLst>
          </p:cNvPr>
          <p:cNvSpPr txBox="1"/>
          <p:nvPr/>
        </p:nvSpPr>
        <p:spPr>
          <a:xfrm>
            <a:off x="9628967" y="3057595"/>
            <a:ext cx="750205" cy="184666"/>
          </a:xfrm>
          <a:prstGeom prst="rect">
            <a:avLst/>
          </a:prstGeom>
          <a:noFill/>
        </p:spPr>
        <p:txBody>
          <a:bodyPr wrap="none" lIns="0" tIns="0" rIns="0" bIns="0" rtlCol="0">
            <a:spAutoFit/>
          </a:bodyPr>
          <a:lstStyle/>
          <a:p>
            <a:pPr algn="l"/>
            <a:r>
              <a:rPr lang="en-US" sz="1200" dirty="0"/>
              <a:t>Electronics</a:t>
            </a:r>
          </a:p>
        </p:txBody>
      </p:sp>
      <p:sp>
        <p:nvSpPr>
          <p:cNvPr id="34" name="TextBox 33">
            <a:extLst>
              <a:ext uri="{FF2B5EF4-FFF2-40B4-BE49-F238E27FC236}">
                <a16:creationId xmlns:a16="http://schemas.microsoft.com/office/drawing/2014/main" id="{DEEF6878-2039-44D4-86BD-3225CE362D4D}"/>
              </a:ext>
            </a:extLst>
          </p:cNvPr>
          <p:cNvSpPr txBox="1"/>
          <p:nvPr/>
        </p:nvSpPr>
        <p:spPr>
          <a:xfrm>
            <a:off x="10191393" y="3853644"/>
            <a:ext cx="732573" cy="184666"/>
          </a:xfrm>
          <a:prstGeom prst="rect">
            <a:avLst/>
          </a:prstGeom>
          <a:noFill/>
        </p:spPr>
        <p:txBody>
          <a:bodyPr wrap="none" lIns="0" tIns="0" rIns="0" bIns="0" rtlCol="0">
            <a:spAutoFit/>
          </a:bodyPr>
          <a:lstStyle/>
          <a:p>
            <a:pPr algn="l"/>
            <a:r>
              <a:rPr lang="en-US" sz="1200" dirty="0"/>
              <a:t>Aerospace</a:t>
            </a:r>
          </a:p>
        </p:txBody>
      </p:sp>
      <p:sp>
        <p:nvSpPr>
          <p:cNvPr id="35" name="TextBox 34">
            <a:extLst>
              <a:ext uri="{FF2B5EF4-FFF2-40B4-BE49-F238E27FC236}">
                <a16:creationId xmlns:a16="http://schemas.microsoft.com/office/drawing/2014/main" id="{EEEC7D79-4B97-4609-9EDA-8BB6D29E3CB1}"/>
              </a:ext>
            </a:extLst>
          </p:cNvPr>
          <p:cNvSpPr txBox="1"/>
          <p:nvPr/>
        </p:nvSpPr>
        <p:spPr>
          <a:xfrm>
            <a:off x="9544509" y="4783233"/>
            <a:ext cx="1446358" cy="369332"/>
          </a:xfrm>
          <a:prstGeom prst="rect">
            <a:avLst/>
          </a:prstGeom>
          <a:noFill/>
        </p:spPr>
        <p:txBody>
          <a:bodyPr wrap="none" lIns="0" tIns="0" rIns="0" bIns="0" rtlCol="0">
            <a:spAutoFit/>
          </a:bodyPr>
          <a:lstStyle/>
          <a:p>
            <a:pPr algn="r"/>
            <a:r>
              <a:rPr lang="en-US" sz="1200" dirty="0"/>
              <a:t>Marine &amp; </a:t>
            </a:r>
          </a:p>
          <a:p>
            <a:pPr algn="r"/>
            <a:r>
              <a:rPr lang="en-US" sz="1200" dirty="0"/>
              <a:t>Offshore Engineering</a:t>
            </a:r>
          </a:p>
        </p:txBody>
      </p:sp>
      <p:sp>
        <p:nvSpPr>
          <p:cNvPr id="36" name="TextBox 35">
            <a:extLst>
              <a:ext uri="{FF2B5EF4-FFF2-40B4-BE49-F238E27FC236}">
                <a16:creationId xmlns:a16="http://schemas.microsoft.com/office/drawing/2014/main" id="{36BEE354-0D96-4E98-9268-0476C8AE2D17}"/>
              </a:ext>
            </a:extLst>
          </p:cNvPr>
          <p:cNvSpPr txBox="1"/>
          <p:nvPr/>
        </p:nvSpPr>
        <p:spPr>
          <a:xfrm>
            <a:off x="9032649" y="4229566"/>
            <a:ext cx="971420" cy="369332"/>
          </a:xfrm>
          <a:prstGeom prst="rect">
            <a:avLst/>
          </a:prstGeom>
          <a:noFill/>
        </p:spPr>
        <p:txBody>
          <a:bodyPr wrap="none" lIns="0" tIns="0" rIns="0" bIns="0" rtlCol="0">
            <a:spAutoFit/>
          </a:bodyPr>
          <a:lstStyle/>
          <a:p>
            <a:pPr algn="r"/>
            <a:r>
              <a:rPr lang="en-US" sz="1200" dirty="0"/>
              <a:t>General </a:t>
            </a:r>
          </a:p>
          <a:p>
            <a:pPr algn="r"/>
            <a:r>
              <a:rPr lang="en-US" sz="1200" dirty="0"/>
              <a:t>Manufacturing</a:t>
            </a:r>
          </a:p>
        </p:txBody>
      </p:sp>
      <p:sp>
        <p:nvSpPr>
          <p:cNvPr id="37" name="TextBox 36">
            <a:extLst>
              <a:ext uri="{FF2B5EF4-FFF2-40B4-BE49-F238E27FC236}">
                <a16:creationId xmlns:a16="http://schemas.microsoft.com/office/drawing/2014/main" id="{D9339D54-296D-4310-87AA-745300BC27F6}"/>
              </a:ext>
            </a:extLst>
          </p:cNvPr>
          <p:cNvSpPr txBox="1"/>
          <p:nvPr/>
        </p:nvSpPr>
        <p:spPr>
          <a:xfrm>
            <a:off x="8194949" y="4988130"/>
            <a:ext cx="655629" cy="369332"/>
          </a:xfrm>
          <a:prstGeom prst="rect">
            <a:avLst/>
          </a:prstGeom>
          <a:noFill/>
        </p:spPr>
        <p:txBody>
          <a:bodyPr wrap="none" lIns="0" tIns="0" rIns="0" bIns="0" rtlCol="0">
            <a:spAutoFit/>
          </a:bodyPr>
          <a:lstStyle/>
          <a:p>
            <a:pPr algn="r"/>
            <a:r>
              <a:rPr lang="en-US" sz="1200" dirty="0"/>
              <a:t>Food &amp;</a:t>
            </a:r>
          </a:p>
          <a:p>
            <a:pPr algn="r"/>
            <a:r>
              <a:rPr lang="en-US" sz="1200" dirty="0"/>
              <a:t>Beverage</a:t>
            </a:r>
          </a:p>
        </p:txBody>
      </p:sp>
      <p:sp>
        <p:nvSpPr>
          <p:cNvPr id="38" name="TextBox 37">
            <a:extLst>
              <a:ext uri="{FF2B5EF4-FFF2-40B4-BE49-F238E27FC236}">
                <a16:creationId xmlns:a16="http://schemas.microsoft.com/office/drawing/2014/main" id="{DE252946-F2EE-4EE7-AD1A-57BAA9906C5C}"/>
              </a:ext>
            </a:extLst>
          </p:cNvPr>
          <p:cNvSpPr txBox="1"/>
          <p:nvPr/>
        </p:nvSpPr>
        <p:spPr>
          <a:xfrm>
            <a:off x="7160283" y="3906837"/>
            <a:ext cx="815929" cy="369332"/>
          </a:xfrm>
          <a:prstGeom prst="rect">
            <a:avLst/>
          </a:prstGeom>
          <a:noFill/>
        </p:spPr>
        <p:txBody>
          <a:bodyPr wrap="none" lIns="0" tIns="0" rIns="0" bIns="0" rtlCol="0">
            <a:spAutoFit/>
          </a:bodyPr>
          <a:lstStyle/>
          <a:p>
            <a:pPr algn="r"/>
            <a:r>
              <a:rPr lang="en-US" sz="1200" dirty="0"/>
              <a:t>Precision</a:t>
            </a:r>
          </a:p>
          <a:p>
            <a:pPr algn="r"/>
            <a:r>
              <a:rPr lang="en-US" sz="1200" dirty="0"/>
              <a:t>Engineering</a:t>
            </a:r>
          </a:p>
        </p:txBody>
      </p:sp>
      <p:sp>
        <p:nvSpPr>
          <p:cNvPr id="39" name="TextBox 38">
            <a:extLst>
              <a:ext uri="{FF2B5EF4-FFF2-40B4-BE49-F238E27FC236}">
                <a16:creationId xmlns:a16="http://schemas.microsoft.com/office/drawing/2014/main" id="{56CF2608-337D-4991-9E5A-0A41D1DF0307}"/>
              </a:ext>
            </a:extLst>
          </p:cNvPr>
          <p:cNvSpPr txBox="1"/>
          <p:nvPr/>
        </p:nvSpPr>
        <p:spPr>
          <a:xfrm>
            <a:off x="7942466" y="2757107"/>
            <a:ext cx="714939" cy="184666"/>
          </a:xfrm>
          <a:prstGeom prst="rect">
            <a:avLst/>
          </a:prstGeom>
          <a:noFill/>
        </p:spPr>
        <p:txBody>
          <a:bodyPr wrap="none" lIns="0" tIns="0" rIns="0" bIns="0" rtlCol="0">
            <a:spAutoFit/>
          </a:bodyPr>
          <a:lstStyle/>
          <a:p>
            <a:pPr algn="r"/>
            <a:r>
              <a:rPr lang="en-US" sz="1200" dirty="0"/>
              <a:t>Chemicals</a:t>
            </a:r>
          </a:p>
        </p:txBody>
      </p:sp>
      <p:sp>
        <p:nvSpPr>
          <p:cNvPr id="40" name="TextBox 39">
            <a:extLst>
              <a:ext uri="{FF2B5EF4-FFF2-40B4-BE49-F238E27FC236}">
                <a16:creationId xmlns:a16="http://schemas.microsoft.com/office/drawing/2014/main" id="{DD82D92D-5737-4AD3-BFDD-F352D6B1DEA2}"/>
              </a:ext>
            </a:extLst>
          </p:cNvPr>
          <p:cNvSpPr txBox="1"/>
          <p:nvPr/>
        </p:nvSpPr>
        <p:spPr>
          <a:xfrm>
            <a:off x="8436331" y="3332939"/>
            <a:ext cx="596318" cy="184666"/>
          </a:xfrm>
          <a:prstGeom prst="rect">
            <a:avLst/>
          </a:prstGeom>
          <a:noFill/>
        </p:spPr>
        <p:txBody>
          <a:bodyPr wrap="none" lIns="0" tIns="0" rIns="0" bIns="0" rtlCol="0">
            <a:spAutoFit/>
          </a:bodyPr>
          <a:lstStyle/>
          <a:p>
            <a:pPr algn="r"/>
            <a:r>
              <a:rPr lang="en-US" sz="1200" dirty="0"/>
              <a:t>Logistics</a:t>
            </a:r>
          </a:p>
        </p:txBody>
      </p:sp>
      <p:sp>
        <p:nvSpPr>
          <p:cNvPr id="10" name="Rectangle 9">
            <a:extLst>
              <a:ext uri="{FF2B5EF4-FFF2-40B4-BE49-F238E27FC236}">
                <a16:creationId xmlns:a16="http://schemas.microsoft.com/office/drawing/2014/main" id="{40D2BE6B-1DA5-429C-AF9D-22C81F322442}"/>
              </a:ext>
            </a:extLst>
          </p:cNvPr>
          <p:cNvSpPr/>
          <p:nvPr/>
        </p:nvSpPr>
        <p:spPr>
          <a:xfrm>
            <a:off x="6933984" y="5474717"/>
            <a:ext cx="865131" cy="1903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100" dirty="0">
                <a:solidFill>
                  <a:schemeClr val="bg1"/>
                </a:solidFill>
              </a:rPr>
              <a:t>Savanna</a:t>
            </a:r>
          </a:p>
        </p:txBody>
      </p:sp>
      <p:sp>
        <p:nvSpPr>
          <p:cNvPr id="41" name="Rectangle 40">
            <a:extLst>
              <a:ext uri="{FF2B5EF4-FFF2-40B4-BE49-F238E27FC236}">
                <a16:creationId xmlns:a16="http://schemas.microsoft.com/office/drawing/2014/main" id="{3BC09738-91B3-4518-A545-4955C85D6A81}"/>
              </a:ext>
            </a:extLst>
          </p:cNvPr>
          <p:cNvSpPr/>
          <p:nvPr/>
        </p:nvSpPr>
        <p:spPr>
          <a:xfrm>
            <a:off x="10297042" y="5466835"/>
            <a:ext cx="865131" cy="1903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100" dirty="0">
                <a:solidFill>
                  <a:schemeClr val="bg1"/>
                </a:solidFill>
              </a:rPr>
              <a:t>Tundra</a:t>
            </a:r>
          </a:p>
        </p:txBody>
      </p:sp>
      <p:sp>
        <p:nvSpPr>
          <p:cNvPr id="42" name="Rectangle 41">
            <a:extLst>
              <a:ext uri="{FF2B5EF4-FFF2-40B4-BE49-F238E27FC236}">
                <a16:creationId xmlns:a16="http://schemas.microsoft.com/office/drawing/2014/main" id="{8734B2CE-3DB3-451C-A637-24A10FB76607}"/>
              </a:ext>
            </a:extLst>
          </p:cNvPr>
          <p:cNvSpPr/>
          <p:nvPr/>
        </p:nvSpPr>
        <p:spPr>
          <a:xfrm>
            <a:off x="6933984" y="1417658"/>
            <a:ext cx="865131" cy="1903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1100" dirty="0">
                <a:solidFill>
                  <a:schemeClr val="bg1"/>
                </a:solidFill>
              </a:rPr>
              <a:t>Rainforest</a:t>
            </a:r>
          </a:p>
        </p:txBody>
      </p:sp>
      <p:sp>
        <p:nvSpPr>
          <p:cNvPr id="49" name="Rectangle 48">
            <a:extLst>
              <a:ext uri="{FF2B5EF4-FFF2-40B4-BE49-F238E27FC236}">
                <a16:creationId xmlns:a16="http://schemas.microsoft.com/office/drawing/2014/main" id="{202A8F67-506D-4C7B-B607-75039D7D5940}"/>
              </a:ext>
            </a:extLst>
          </p:cNvPr>
          <p:cNvSpPr/>
          <p:nvPr/>
        </p:nvSpPr>
        <p:spPr>
          <a:xfrm>
            <a:off x="10297042" y="1417657"/>
            <a:ext cx="865131" cy="1903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chorCtr="0"/>
          <a:lstStyle/>
          <a:p>
            <a:pPr algn="ctr"/>
            <a:r>
              <a:rPr lang="en-US" sz="800" dirty="0">
                <a:solidFill>
                  <a:schemeClr val="bg1"/>
                </a:solidFill>
              </a:rPr>
              <a:t>Coniferous Forest</a:t>
            </a:r>
          </a:p>
        </p:txBody>
      </p:sp>
      <p:sp>
        <p:nvSpPr>
          <p:cNvPr id="52" name="Textfeld 30">
            <a:extLst>
              <a:ext uri="{FF2B5EF4-FFF2-40B4-BE49-F238E27FC236}">
                <a16:creationId xmlns:a16="http://schemas.microsoft.com/office/drawing/2014/main" id="{09885EA6-C202-41B9-9611-BA6383C7B793}"/>
              </a:ext>
            </a:extLst>
          </p:cNvPr>
          <p:cNvSpPr txBox="1">
            <a:spLocks/>
          </p:cNvSpPr>
          <p:nvPr/>
        </p:nvSpPr>
        <p:spPr bwMode="gray">
          <a:xfrm flipH="1">
            <a:off x="1233193" y="3534336"/>
            <a:ext cx="3410082" cy="1062073"/>
          </a:xfrm>
          <a:prstGeom prst="rect">
            <a:avLst/>
          </a:prstGeom>
          <a:noFill/>
          <a:ln>
            <a:noFill/>
          </a:ln>
          <a:scene3d>
            <a:camera prst="orthographicFront">
              <a:rot lat="0" lon="0" rev="0"/>
            </a:camera>
            <a:lightRig rig="threePt" dir="t"/>
          </a:scene3d>
        </p:spPr>
        <p:txBody>
          <a:bodyPr wrap="square" lIns="0" tIns="71963" rIns="0" bIns="0" rtlCol="0" anchor="t" anchorCtr="0">
            <a:noAutofit/>
          </a:bodyPr>
          <a:lstStyle/>
          <a:p>
            <a:pPr>
              <a:tabLst>
                <a:tab pos="1255085" algn="r"/>
              </a:tabLst>
              <a:defRPr/>
            </a:pPr>
            <a:r>
              <a:rPr lang="en-US" altLang="de-DE" sz="1400" b="1" dirty="0">
                <a:ea typeface="Arial Unicode MS"/>
              </a:rPr>
              <a:t>Variance</a:t>
            </a:r>
          </a:p>
          <a:p>
            <a:pPr>
              <a:tabLst>
                <a:tab pos="1255085" algn="r"/>
              </a:tabLst>
              <a:defRPr/>
            </a:pPr>
            <a:r>
              <a:rPr lang="en-US" altLang="de-DE" sz="1400" dirty="0">
                <a:ea typeface="Arial Unicode MS"/>
              </a:rPr>
              <a:t>A measure of how companies’ score deviate from the mean within their industry</a:t>
            </a:r>
          </a:p>
        </p:txBody>
      </p:sp>
      <p:sp>
        <p:nvSpPr>
          <p:cNvPr id="53" name="Textfeld 30">
            <a:extLst>
              <a:ext uri="{FF2B5EF4-FFF2-40B4-BE49-F238E27FC236}">
                <a16:creationId xmlns:a16="http://schemas.microsoft.com/office/drawing/2014/main" id="{53BE2FCD-35DF-4405-AF35-E1A9D1648945}"/>
              </a:ext>
            </a:extLst>
          </p:cNvPr>
          <p:cNvSpPr txBox="1">
            <a:spLocks/>
          </p:cNvSpPr>
          <p:nvPr/>
        </p:nvSpPr>
        <p:spPr bwMode="gray">
          <a:xfrm flipH="1">
            <a:off x="1233195" y="2337265"/>
            <a:ext cx="3219513" cy="1062073"/>
          </a:xfrm>
          <a:prstGeom prst="rect">
            <a:avLst/>
          </a:prstGeom>
          <a:noFill/>
          <a:ln>
            <a:noFill/>
          </a:ln>
          <a:scene3d>
            <a:camera prst="orthographicFront">
              <a:rot lat="0" lon="0" rev="0"/>
            </a:camera>
            <a:lightRig rig="threePt" dir="t"/>
          </a:scene3d>
        </p:spPr>
        <p:txBody>
          <a:bodyPr wrap="square" lIns="0" tIns="71963" rIns="0" bIns="0" rtlCol="0" anchor="t" anchorCtr="0">
            <a:noAutofit/>
          </a:bodyPr>
          <a:lstStyle/>
          <a:p>
            <a:pPr>
              <a:tabLst>
                <a:tab pos="1255085" algn="r"/>
              </a:tabLst>
              <a:defRPr/>
            </a:pPr>
            <a:r>
              <a:rPr lang="en-US" altLang="de-DE" sz="1400" b="1" dirty="0">
                <a:ea typeface="Arial Unicode MS"/>
              </a:rPr>
              <a:t>Maturity</a:t>
            </a:r>
          </a:p>
          <a:p>
            <a:pPr>
              <a:tabLst>
                <a:tab pos="1255085" algn="r"/>
              </a:tabLst>
              <a:defRPr/>
            </a:pPr>
            <a:r>
              <a:rPr lang="en-US" altLang="de-DE" sz="1400" dirty="0">
                <a:ea typeface="Arial Unicode MS"/>
              </a:rPr>
              <a:t>A measure of how an industry performed in the assessment </a:t>
            </a:r>
          </a:p>
        </p:txBody>
      </p:sp>
      <p:sp>
        <p:nvSpPr>
          <p:cNvPr id="2" name="TextBox 1">
            <a:extLst>
              <a:ext uri="{FF2B5EF4-FFF2-40B4-BE49-F238E27FC236}">
                <a16:creationId xmlns:a16="http://schemas.microsoft.com/office/drawing/2014/main" id="{EB67069E-A7E0-4FD4-B45F-304E8B8113D4}"/>
              </a:ext>
            </a:extLst>
          </p:cNvPr>
          <p:cNvSpPr txBox="1"/>
          <p:nvPr/>
        </p:nvSpPr>
        <p:spPr>
          <a:xfrm>
            <a:off x="6697074" y="6447468"/>
            <a:ext cx="3682098" cy="153888"/>
          </a:xfrm>
          <a:prstGeom prst="rect">
            <a:avLst/>
          </a:prstGeom>
          <a:noFill/>
        </p:spPr>
        <p:txBody>
          <a:bodyPr wrap="none" lIns="0" tIns="0" rIns="0" bIns="0" rtlCol="0">
            <a:spAutoFit/>
          </a:bodyPr>
          <a:lstStyle/>
          <a:p>
            <a:pPr algn="l"/>
            <a:r>
              <a:rPr lang="en-US" sz="1000" dirty="0"/>
              <a:t>Source: SIRI Analysis based on &gt;300 manufacturer assessments</a:t>
            </a:r>
          </a:p>
        </p:txBody>
      </p:sp>
      <p:sp>
        <p:nvSpPr>
          <p:cNvPr id="46" name="Footer Placeholder 1">
            <a:extLst>
              <a:ext uri="{FF2B5EF4-FFF2-40B4-BE49-F238E27FC236}">
                <a16:creationId xmlns:a16="http://schemas.microsoft.com/office/drawing/2014/main" id="{FCCA8FE5-8DBB-432D-859F-BAB6D1278AD0}"/>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558719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kt 55" hidden="1"/>
          <p:cNvGraphicFramePr>
            <a:graphicFrameLocks noChangeAspect="1"/>
          </p:cNvGraphicFramePr>
          <p:nvPr>
            <p:custDataLst>
              <p:tags r:id="rId1"/>
            </p:custDataLst>
          </p:nvPr>
        </p:nvGraphicFramePr>
        <p:xfrm>
          <a:off x="4761" y="5156"/>
          <a:ext cx="1585" cy="1585"/>
        </p:xfrm>
        <a:graphic>
          <a:graphicData uri="http://schemas.openxmlformats.org/presentationml/2006/ole">
            <mc:AlternateContent xmlns:mc="http://schemas.openxmlformats.org/markup-compatibility/2006">
              <mc:Choice xmlns:v="urn:schemas-microsoft-com:vml" Requires="v">
                <p:oleObj name="think-cell Folie" r:id="rId18" imgW="360" imgH="360" progId="">
                  <p:embed/>
                </p:oleObj>
              </mc:Choice>
              <mc:Fallback>
                <p:oleObj name="think-cell Folie" r:id="rId18" imgW="360" imgH="360" progId="">
                  <p:embed/>
                  <p:pic>
                    <p:nvPicPr>
                      <p:cNvPr id="56" name="Objekt 55"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61" y="5156"/>
                        <a:ext cx="1585" cy="1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Slide Number Placeholder 2">
            <a:extLst>
              <a:ext uri="{FF2B5EF4-FFF2-40B4-BE49-F238E27FC236}">
                <a16:creationId xmlns:a16="http://schemas.microsoft.com/office/drawing/2014/main" id="{5D4ACFD3-5D97-40F5-A627-D5A6A9653B81}"/>
              </a:ext>
            </a:extLst>
          </p:cNvPr>
          <p:cNvSpPr>
            <a:spLocks noGrp="1"/>
          </p:cNvSpPr>
          <p:nvPr>
            <p:ph type="sldNum" sz="quarter" idx="11"/>
          </p:nvPr>
        </p:nvSpPr>
        <p:spPr/>
        <p:txBody>
          <a:bodyPr/>
          <a:lstStyle/>
          <a:p>
            <a:r>
              <a:rPr lang="en-US" dirty="0">
                <a:solidFill>
                  <a:prstClr val="white"/>
                </a:solidFill>
                <a:latin typeface="Arial"/>
                <a:ea typeface="+mn-ea"/>
              </a:rPr>
              <a:t>Page </a:t>
            </a:r>
            <a:fld id="{15EBE321-CBB1-4E91-BD14-37C8D44326FB}" type="slidenum">
              <a:rPr lang="en-US">
                <a:solidFill>
                  <a:prstClr val="white"/>
                </a:solidFill>
                <a:latin typeface="Arial"/>
                <a:ea typeface="+mn-ea"/>
              </a:rPr>
              <a:pPr/>
              <a:t>19</a:t>
            </a:fld>
            <a:endParaRPr lang="en-US" dirty="0">
              <a:solidFill>
                <a:prstClr val="white"/>
              </a:solidFill>
              <a:latin typeface="Arial"/>
              <a:ea typeface="+mn-ea"/>
            </a:endParaRPr>
          </a:p>
        </p:txBody>
      </p:sp>
      <p:sp>
        <p:nvSpPr>
          <p:cNvPr id="16" name="Title 4">
            <a:extLst>
              <a:ext uri="{FF2B5EF4-FFF2-40B4-BE49-F238E27FC236}">
                <a16:creationId xmlns:a16="http://schemas.microsoft.com/office/drawing/2014/main" id="{3746FBB2-5D1D-4383-8C43-6BCE65F5CE20}"/>
              </a:ext>
            </a:extLst>
          </p:cNvPr>
          <p:cNvSpPr>
            <a:spLocks noGrp="1"/>
          </p:cNvSpPr>
          <p:nvPr>
            <p:ph type="title"/>
          </p:nvPr>
        </p:nvSpPr>
        <p:spPr>
          <a:xfrm>
            <a:off x="410400" y="478800"/>
            <a:ext cx="9863997" cy="576000"/>
          </a:xfrm>
        </p:spPr>
        <p:txBody>
          <a:bodyPr/>
          <a:lstStyle/>
          <a:p>
            <a:r>
              <a:rPr lang="en-US" dirty="0"/>
              <a:t>Vietnam initiated several programs by different government bodies to boost the industry 4.0 development across </a:t>
            </a:r>
            <a:r>
              <a:rPr lang="en-US"/>
              <a:t>the country</a:t>
            </a:r>
            <a:endParaRPr lang="en-US" dirty="0"/>
          </a:p>
        </p:txBody>
      </p:sp>
      <p:sp>
        <p:nvSpPr>
          <p:cNvPr id="18" name="Rectangle 116">
            <a:extLst>
              <a:ext uri="{FF2B5EF4-FFF2-40B4-BE49-F238E27FC236}">
                <a16:creationId xmlns:a16="http://schemas.microsoft.com/office/drawing/2014/main" id="{7AA4CAAE-4C3F-47FE-ACA2-58EB76A9BA1A}"/>
              </a:ext>
            </a:extLst>
          </p:cNvPr>
          <p:cNvSpPr txBox="1">
            <a:spLocks noChangeArrowheads="1"/>
          </p:cNvSpPr>
          <p:nvPr>
            <p:custDataLst>
              <p:tags r:id="rId2"/>
            </p:custDataLst>
          </p:nvPr>
        </p:nvSpPr>
        <p:spPr bwMode="auto">
          <a:xfrm>
            <a:off x="801962" y="1148778"/>
            <a:ext cx="3864799"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ct val="0"/>
              </a:spcBef>
              <a:spcAft>
                <a:spcPct val="0"/>
              </a:spcAft>
              <a:buFont typeface="Wingdings" pitchFamily="2" charset="2"/>
              <a:tabLst/>
              <a:defRPr sz="1200">
                <a:solidFill>
                  <a:schemeClr val="tx1"/>
                </a:solidFill>
                <a:latin typeface="Arial" pitchFamily="34" charset="0"/>
                <a:ea typeface="+mn-ea"/>
                <a:cs typeface="Arial" pitchFamily="34" charset="0"/>
              </a:defRPr>
            </a:lvl1pPr>
            <a:lvl2pPr marL="1333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2pPr>
            <a:lvl3pPr marL="2667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3pPr>
            <a:lvl4pPr marL="4000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4pPr>
            <a:lvl5pPr marL="5334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0" lvl="1" indent="0">
              <a:spcBef>
                <a:spcPts val="300"/>
              </a:spcBef>
              <a:buSzPct val="100000"/>
              <a:buNone/>
            </a:pPr>
            <a:r>
              <a:rPr lang="en-US" b="1" kern="0" dirty="0"/>
              <a:t>Vietnam Industry 4.0 Market Size in USD</a:t>
            </a:r>
            <a:r>
              <a:rPr lang="en-US" b="1" kern="0" baseline="30000" dirty="0"/>
              <a:t>1 </a:t>
            </a:r>
          </a:p>
        </p:txBody>
      </p:sp>
      <p:sp>
        <p:nvSpPr>
          <p:cNvPr id="19" name="Textplatzhalter 6">
            <a:extLst>
              <a:ext uri="{FF2B5EF4-FFF2-40B4-BE49-F238E27FC236}">
                <a16:creationId xmlns:a16="http://schemas.microsoft.com/office/drawing/2014/main" id="{87F7538C-36C0-44FE-A9A1-18ADEB72F934}"/>
              </a:ext>
            </a:extLst>
          </p:cNvPr>
          <p:cNvSpPr>
            <a:spLocks noGrp="1"/>
          </p:cNvSpPr>
          <p:nvPr>
            <p:custDataLst>
              <p:tags r:id="rId3"/>
            </p:custDataLst>
          </p:nvPr>
        </p:nvSpPr>
        <p:spPr bwMode="auto">
          <a:xfrm>
            <a:off x="2715533" y="2443773"/>
            <a:ext cx="279255" cy="1443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009999"/>
              </a:buClr>
            </a:pPr>
            <a:endParaRPr lang="en-US" sz="1050" dirty="0">
              <a:solidFill>
                <a:schemeClr val="tx1"/>
              </a:solidFill>
              <a:latin typeface="Arial"/>
              <a:cs typeface="Arial"/>
              <a:sym typeface="Arial"/>
            </a:endParaRPr>
          </a:p>
        </p:txBody>
      </p:sp>
      <p:sp>
        <p:nvSpPr>
          <p:cNvPr id="20" name="Textplatzhalter 7">
            <a:extLst>
              <a:ext uri="{FF2B5EF4-FFF2-40B4-BE49-F238E27FC236}">
                <a16:creationId xmlns:a16="http://schemas.microsoft.com/office/drawing/2014/main" id="{8B3B1BFE-5745-4A3C-9F40-6DFD8F0DBA30}"/>
              </a:ext>
            </a:extLst>
          </p:cNvPr>
          <p:cNvSpPr>
            <a:spLocks noGrp="1"/>
          </p:cNvSpPr>
          <p:nvPr>
            <p:custDataLst>
              <p:tags r:id="rId4"/>
            </p:custDataLst>
          </p:nvPr>
        </p:nvSpPr>
        <p:spPr bwMode="auto">
          <a:xfrm>
            <a:off x="1892049" y="2443773"/>
            <a:ext cx="279255" cy="1443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009999"/>
              </a:buClr>
            </a:pPr>
            <a:endParaRPr lang="en-US" sz="1050" dirty="0">
              <a:solidFill>
                <a:schemeClr val="tx1"/>
              </a:solidFill>
              <a:latin typeface="Arial"/>
              <a:cs typeface="Arial"/>
              <a:sym typeface="Arial"/>
            </a:endParaRPr>
          </a:p>
        </p:txBody>
      </p:sp>
      <p:sp>
        <p:nvSpPr>
          <p:cNvPr id="21" name="Textplatzhalter 6">
            <a:extLst>
              <a:ext uri="{FF2B5EF4-FFF2-40B4-BE49-F238E27FC236}">
                <a16:creationId xmlns:a16="http://schemas.microsoft.com/office/drawing/2014/main" id="{DC91973E-4EBE-443D-8F9F-702AB6F09331}"/>
              </a:ext>
            </a:extLst>
          </p:cNvPr>
          <p:cNvSpPr>
            <a:spLocks noGrp="1"/>
          </p:cNvSpPr>
          <p:nvPr>
            <p:custDataLst>
              <p:tags r:id="rId5"/>
            </p:custDataLst>
          </p:nvPr>
        </p:nvSpPr>
        <p:spPr bwMode="auto">
          <a:xfrm>
            <a:off x="1068566" y="2443773"/>
            <a:ext cx="279255" cy="144388"/>
          </a:xfrm>
          <a:prstGeom prst="rect">
            <a:avLst/>
          </a:prstGeom>
          <a:noFill/>
          <a:extLst>
            <a:ext uri="{909E8E84-426E-40DD-AFC4-6F175D3DCCD1}">
              <a14:hiddenFill xmlns:a14="http://schemas.microsoft.com/office/drawing/2010/main">
                <a:solidFill>
                  <a:scrgbClr r="0" g="0" b="0"/>
                </a:solidFill>
              </a14:hiddenFill>
            </a:ext>
          </a:extLst>
        </p:spPr>
        <p:txBody>
          <a:bodyPr wrap="square" lIns="0" tIns="0" rIns="0" bIns="0" anchor="t"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009999"/>
              </a:buClr>
            </a:pPr>
            <a:endParaRPr lang="en-US" sz="1050" dirty="0">
              <a:solidFill>
                <a:schemeClr val="tx1"/>
              </a:solidFill>
              <a:latin typeface="Arial"/>
              <a:cs typeface="Arial"/>
              <a:sym typeface="Arial"/>
            </a:endParaRPr>
          </a:p>
        </p:txBody>
      </p:sp>
      <p:graphicFrame>
        <p:nvGraphicFramePr>
          <p:cNvPr id="22" name="Chart 21">
            <a:extLst>
              <a:ext uri="{FF2B5EF4-FFF2-40B4-BE49-F238E27FC236}">
                <a16:creationId xmlns:a16="http://schemas.microsoft.com/office/drawing/2014/main" id="{24811843-B049-4E71-A50E-888CDB992F2F}"/>
              </a:ext>
            </a:extLst>
          </p:cNvPr>
          <p:cNvGraphicFramePr/>
          <p:nvPr>
            <p:custDataLst>
              <p:tags r:id="rId6"/>
            </p:custDataLst>
            <p:extLst>
              <p:ext uri="{D42A27DB-BD31-4B8C-83A1-F6EECF244321}">
                <p14:modId xmlns:p14="http://schemas.microsoft.com/office/powerpoint/2010/main" val="4252351466"/>
              </p:ext>
            </p:extLst>
          </p:nvPr>
        </p:nvGraphicFramePr>
        <p:xfrm>
          <a:off x="840085" y="1931277"/>
          <a:ext cx="2329237" cy="452202"/>
        </p:xfrm>
        <a:graphic>
          <a:graphicData uri="http://schemas.openxmlformats.org/drawingml/2006/chart">
            <c:chart xmlns:c="http://schemas.openxmlformats.org/drawingml/2006/chart" xmlns:r="http://schemas.openxmlformats.org/officeDocument/2006/relationships" r:id="rId20"/>
          </a:graphicData>
        </a:graphic>
      </p:graphicFrame>
      <p:cxnSp>
        <p:nvCxnSpPr>
          <p:cNvPr id="23" name="Straight Connector 22">
            <a:extLst>
              <a:ext uri="{FF2B5EF4-FFF2-40B4-BE49-F238E27FC236}">
                <a16:creationId xmlns:a16="http://schemas.microsoft.com/office/drawing/2014/main" id="{64229221-CA1A-44AB-81D9-0E0354C4A9E2}"/>
              </a:ext>
            </a:extLst>
          </p:cNvPr>
          <p:cNvCxnSpPr/>
          <p:nvPr>
            <p:custDataLst>
              <p:tags r:id="rId7"/>
            </p:custDataLst>
          </p:nvPr>
        </p:nvCxnSpPr>
        <p:spPr bwMode="gray">
          <a:xfrm flipV="1">
            <a:off x="1282768" y="1724377"/>
            <a:ext cx="1442287" cy="66640"/>
          </a:xfrm>
          <a:prstGeom prst="line">
            <a:avLst/>
          </a:prstGeom>
          <a:solidFill>
            <a:srgbClr val="000000"/>
          </a:solidFill>
          <a:ln w="9525" cap="flat" cmpd="sng" algn="ctr">
            <a:solidFill>
              <a:srgbClr val="879BAA"/>
            </a:solidFill>
            <a:prstDash val="solid"/>
            <a:miter lim="800000"/>
            <a:headEnd type="none" w="med" len="med"/>
            <a:tailEnd type="triangl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4" name="Text Placeholder 7">
            <a:extLst>
              <a:ext uri="{FF2B5EF4-FFF2-40B4-BE49-F238E27FC236}">
                <a16:creationId xmlns:a16="http://schemas.microsoft.com/office/drawing/2014/main" id="{1645DE60-9084-4F0D-9EA6-DF450C61B1B9}"/>
              </a:ext>
            </a:extLst>
          </p:cNvPr>
          <p:cNvSpPr>
            <a:spLocks noGrp="1"/>
          </p:cNvSpPr>
          <p:nvPr>
            <p:custDataLst>
              <p:tags r:id="rId8"/>
            </p:custDataLst>
          </p:nvPr>
        </p:nvSpPr>
        <p:spPr bwMode="auto">
          <a:xfrm>
            <a:off x="1322433" y="2337465"/>
            <a:ext cx="291948" cy="152321"/>
          </a:xfrm>
          <a:prstGeom prst="rect">
            <a:avLst/>
          </a:prstGeom>
          <a:noFill/>
          <a:effectLst/>
        </p:spPr>
        <p:txBody>
          <a:bodyPr vert="horz" wrap="none" lIns="0" tIns="0" rIns="0" bIns="0" numCol="1" spcCol="0" rtlCol="0" anchor="t"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879BAA"/>
              </a:buClr>
            </a:pPr>
            <a:r>
              <a:rPr lang="en-US" sz="1050" dirty="0">
                <a:solidFill>
                  <a:schemeClr val="tx1"/>
                </a:solidFill>
                <a:latin typeface="Arial"/>
                <a:cs typeface="Arial"/>
                <a:sym typeface="Arial"/>
              </a:rPr>
              <a:t>2018</a:t>
            </a:r>
          </a:p>
        </p:txBody>
      </p:sp>
      <p:sp>
        <p:nvSpPr>
          <p:cNvPr id="25" name="Text Placeholder 7">
            <a:extLst>
              <a:ext uri="{FF2B5EF4-FFF2-40B4-BE49-F238E27FC236}">
                <a16:creationId xmlns:a16="http://schemas.microsoft.com/office/drawing/2014/main" id="{6E0C641E-7C43-40E5-9B2D-69E3AC652F1B}"/>
              </a:ext>
            </a:extLst>
          </p:cNvPr>
          <p:cNvSpPr>
            <a:spLocks noGrp="1"/>
          </p:cNvSpPr>
          <p:nvPr>
            <p:custDataLst>
              <p:tags r:id="rId9"/>
            </p:custDataLst>
          </p:nvPr>
        </p:nvSpPr>
        <p:spPr bwMode="auto">
          <a:xfrm>
            <a:off x="2405748" y="2337465"/>
            <a:ext cx="291948" cy="152321"/>
          </a:xfrm>
          <a:prstGeom prst="rect">
            <a:avLst/>
          </a:prstGeom>
          <a:noFill/>
          <a:effectLst/>
        </p:spPr>
        <p:txBody>
          <a:bodyPr vert="horz" wrap="none" lIns="0" tIns="0" rIns="0" bIns="0" numCol="1" spcCol="0" rtlCol="0" anchor="t"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879BAA"/>
              </a:buClr>
            </a:pPr>
            <a:r>
              <a:rPr lang="en-US" altLang="en-US" sz="1050" dirty="0">
                <a:solidFill>
                  <a:schemeClr val="tx1"/>
                </a:solidFill>
              </a:rPr>
              <a:t>2025</a:t>
            </a:r>
            <a:endParaRPr lang="en-US" sz="1050" dirty="0">
              <a:solidFill>
                <a:schemeClr val="tx1"/>
              </a:solidFill>
              <a:latin typeface="Arial"/>
              <a:cs typeface="Arial"/>
              <a:sym typeface="Arial"/>
            </a:endParaRPr>
          </a:p>
        </p:txBody>
      </p:sp>
      <p:sp>
        <p:nvSpPr>
          <p:cNvPr id="26" name="Textplatzhalter 9">
            <a:extLst>
              <a:ext uri="{FF2B5EF4-FFF2-40B4-BE49-F238E27FC236}">
                <a16:creationId xmlns:a16="http://schemas.microsoft.com/office/drawing/2014/main" id="{C0952571-5288-4BC4-8127-8BE2B9252960}"/>
              </a:ext>
            </a:extLst>
          </p:cNvPr>
          <p:cNvSpPr>
            <a:spLocks noGrp="1"/>
          </p:cNvSpPr>
          <p:nvPr>
            <p:custDataLst>
              <p:tags r:id="rId10"/>
            </p:custDataLst>
          </p:nvPr>
        </p:nvSpPr>
        <p:spPr bwMode="gray">
          <a:xfrm>
            <a:off x="1235168" y="1976079"/>
            <a:ext cx="463309" cy="152321"/>
          </a:xfrm>
          <a:prstGeom prst="rect">
            <a:avLst/>
          </a:prstGeom>
          <a:noFill/>
          <a:extLst>
            <a:ext uri="{909E8E84-426E-40DD-AFC4-6F175D3DCCD1}">
              <a14:hiddenFill xmlns:a14="http://schemas.microsoft.com/office/drawing/2010/main">
                <a:solidFill>
                  <a:scrgbClr r="0" g="0" b="0"/>
                </a:solidFill>
              </a14:hiddenFill>
            </a:ext>
          </a:extLst>
        </p:spPr>
        <p:txBody>
          <a:bodyPr wrap="none" lIns="17454" tIns="0" rIns="17454" bIns="0" anchor="b"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009999"/>
              </a:buClr>
            </a:pPr>
            <a:r>
              <a:rPr lang="en-US" altLang="en-US" sz="1050" dirty="0">
                <a:solidFill>
                  <a:schemeClr val="tx1"/>
                </a:solidFill>
              </a:rPr>
              <a:t>92m</a:t>
            </a:r>
            <a:endParaRPr lang="en-US" sz="1050" dirty="0">
              <a:solidFill>
                <a:schemeClr val="tx1"/>
              </a:solidFill>
              <a:latin typeface="Arial"/>
              <a:cs typeface="Arial"/>
              <a:sym typeface="Arial"/>
            </a:endParaRPr>
          </a:p>
        </p:txBody>
      </p:sp>
      <p:sp>
        <p:nvSpPr>
          <p:cNvPr id="27" name="Textplatzhalter 10">
            <a:extLst>
              <a:ext uri="{FF2B5EF4-FFF2-40B4-BE49-F238E27FC236}">
                <a16:creationId xmlns:a16="http://schemas.microsoft.com/office/drawing/2014/main" id="{6BC5921A-C804-4F4E-B67D-02BD03E14562}"/>
              </a:ext>
            </a:extLst>
          </p:cNvPr>
          <p:cNvSpPr>
            <a:spLocks noGrp="1"/>
          </p:cNvSpPr>
          <p:nvPr>
            <p:custDataLst>
              <p:tags r:id="rId11"/>
            </p:custDataLst>
          </p:nvPr>
        </p:nvSpPr>
        <p:spPr bwMode="gray">
          <a:xfrm>
            <a:off x="2318865" y="1833757"/>
            <a:ext cx="463309" cy="152321"/>
          </a:xfrm>
          <a:prstGeom prst="rect">
            <a:avLst/>
          </a:prstGeom>
          <a:noFill/>
          <a:extLst>
            <a:ext uri="{909E8E84-426E-40DD-AFC4-6F175D3DCCD1}">
              <a14:hiddenFill xmlns:a14="http://schemas.microsoft.com/office/drawing/2010/main">
                <a:solidFill>
                  <a:scrgbClr r="0" g="0" b="0"/>
                </a:solidFill>
              </a14:hiddenFill>
            </a:ext>
          </a:extLst>
        </p:spPr>
        <p:txBody>
          <a:bodyPr wrap="none" lIns="17454" tIns="0" rIns="17454" bIns="0" anchor="b"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buClr>
                <a:srgbClr val="009999"/>
              </a:buClr>
            </a:pPr>
            <a:r>
              <a:rPr lang="en-US" altLang="en-US" sz="1050" dirty="0">
                <a:solidFill>
                  <a:schemeClr val="tx1"/>
                </a:solidFill>
              </a:rPr>
              <a:t>300m</a:t>
            </a:r>
            <a:endParaRPr lang="en-US" sz="1050" dirty="0">
              <a:solidFill>
                <a:schemeClr val="tx1"/>
              </a:solidFill>
              <a:latin typeface="Arial"/>
              <a:cs typeface="Arial"/>
              <a:sym typeface="Arial"/>
            </a:endParaRPr>
          </a:p>
        </p:txBody>
      </p:sp>
      <p:sp>
        <p:nvSpPr>
          <p:cNvPr id="28" name="Text Placeholder 4">
            <a:extLst>
              <a:ext uri="{FF2B5EF4-FFF2-40B4-BE49-F238E27FC236}">
                <a16:creationId xmlns:a16="http://schemas.microsoft.com/office/drawing/2014/main" id="{D9BE3E63-E0B8-488F-AF0D-8D706197A2D8}"/>
              </a:ext>
            </a:extLst>
          </p:cNvPr>
          <p:cNvSpPr>
            <a:spLocks noGrp="1"/>
          </p:cNvSpPr>
          <p:nvPr>
            <p:custDataLst>
              <p:tags r:id="rId12"/>
            </p:custDataLst>
          </p:nvPr>
        </p:nvSpPr>
        <p:spPr bwMode="auto">
          <a:xfrm>
            <a:off x="1772657" y="1682211"/>
            <a:ext cx="512496" cy="193574"/>
          </a:xfrm>
          <a:prstGeom prst="ellipse">
            <a:avLst/>
          </a:prstGeom>
          <a:solidFill>
            <a:schemeClr val="bg1"/>
          </a:solidFill>
          <a:ln w="9525">
            <a:solidFill>
              <a:schemeClr val="tx1"/>
            </a:solidFill>
          </a:ln>
          <a:effectLst/>
        </p:spPr>
        <p:txBody>
          <a:bodyPr vert="horz" wrap="none" lIns="0" tIns="0" rIns="0" bIns="0" numCol="1" spcCol="0" rtlCol="0" anchor="ctr" anchorCtr="0">
            <a:noAutofit/>
          </a:bodyPr>
          <a:lstStyle>
            <a:lvl1pPr marL="0" indent="0" algn="l" rtl="0" eaLnBrk="1" fontAlgn="base" hangingPunct="1">
              <a:lnSpc>
                <a:spcPct val="100000"/>
              </a:lnSpc>
              <a:spcBef>
                <a:spcPct val="0"/>
              </a:spcBef>
              <a:spcAft>
                <a:spcPct val="0"/>
              </a:spcAft>
              <a:buClr>
                <a:schemeClr val="accent1"/>
              </a:buClr>
              <a:buFont typeface="Arial" pitchFamily="34" charset="0"/>
              <a:buNone/>
              <a:tabLst/>
              <a:defRPr sz="1400">
                <a:solidFill>
                  <a:schemeClr val="dk1"/>
                </a:solidFill>
                <a:latin typeface="Arial" pitchFamily="34" charset="0"/>
                <a:ea typeface="+mn-ea"/>
                <a:cs typeface="Arial" pitchFamily="34" charset="0"/>
              </a:defRPr>
            </a:lvl1pPr>
            <a:lvl2pPr marL="15557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2pPr>
            <a:lvl3pPr marL="31115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3pPr>
            <a:lvl4pPr marL="466725"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4pPr>
            <a:lvl5pPr marL="622300" indent="-155575" algn="l" rtl="0" eaLnBrk="1" fontAlgn="base" hangingPunct="1">
              <a:lnSpc>
                <a:spcPct val="100000"/>
              </a:lnSpc>
              <a:spcBef>
                <a:spcPct val="0"/>
              </a:spcBef>
              <a:spcAft>
                <a:spcPct val="0"/>
              </a:spcAft>
              <a:buClr>
                <a:srgbClr val="879BAA">
                  <a:lumMod val="100000"/>
                </a:srgbClr>
              </a:buClr>
              <a:buSzPct val="100000"/>
              <a:buFontTx/>
              <a:buChar char="•"/>
              <a:tabLst/>
              <a:defRPr sz="1400">
                <a:solidFill>
                  <a:schemeClr val="dk1"/>
                </a:solidFill>
                <a:latin typeface="Arial" pitchFamily="34" charset="0"/>
                <a:ea typeface="+mn-ea"/>
                <a:cs typeface="Arial" pitchFamily="34" charset="0"/>
              </a:defRPr>
            </a:lvl5pPr>
            <a:lvl6pPr marL="145383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998316"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54279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3087275" indent="-224976"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algn="ctr">
              <a:lnSpc>
                <a:spcPct val="90000"/>
              </a:lnSpc>
              <a:buClr>
                <a:srgbClr val="009999"/>
              </a:buClr>
            </a:pPr>
            <a:r>
              <a:rPr lang="en-US" altLang="en-US" sz="600" b="1" dirty="0">
                <a:solidFill>
                  <a:schemeClr val="tx1"/>
                </a:solidFill>
              </a:rPr>
              <a:t>+17%CAGR</a:t>
            </a:r>
            <a:endParaRPr lang="en-US" sz="600" b="1" dirty="0">
              <a:solidFill>
                <a:schemeClr val="tx1"/>
              </a:solidFill>
              <a:latin typeface="Arial"/>
              <a:cs typeface="Arial"/>
              <a:sym typeface="Arial"/>
            </a:endParaRPr>
          </a:p>
        </p:txBody>
      </p:sp>
      <p:sp>
        <p:nvSpPr>
          <p:cNvPr id="29" name="Rectangle 116">
            <a:extLst>
              <a:ext uri="{FF2B5EF4-FFF2-40B4-BE49-F238E27FC236}">
                <a16:creationId xmlns:a16="http://schemas.microsoft.com/office/drawing/2014/main" id="{DA05C7F0-BDA1-4F6C-8FDA-5D31636B55E6}"/>
              </a:ext>
            </a:extLst>
          </p:cNvPr>
          <p:cNvSpPr txBox="1">
            <a:spLocks noChangeArrowheads="1"/>
          </p:cNvSpPr>
          <p:nvPr>
            <p:custDataLst>
              <p:tags r:id="rId13"/>
            </p:custDataLst>
          </p:nvPr>
        </p:nvSpPr>
        <p:spPr bwMode="auto">
          <a:xfrm>
            <a:off x="801962" y="2630880"/>
            <a:ext cx="3166534" cy="36163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ct val="0"/>
              </a:spcBef>
              <a:spcAft>
                <a:spcPct val="0"/>
              </a:spcAft>
              <a:buFont typeface="Wingdings" pitchFamily="2" charset="2"/>
              <a:tabLst/>
              <a:defRPr sz="1200">
                <a:solidFill>
                  <a:schemeClr val="tx1"/>
                </a:solidFill>
                <a:latin typeface="Arial" pitchFamily="34" charset="0"/>
                <a:ea typeface="+mn-ea"/>
                <a:cs typeface="Arial" pitchFamily="34" charset="0"/>
              </a:defRPr>
            </a:lvl1pPr>
            <a:lvl2pPr marL="1333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2pPr>
            <a:lvl3pPr marL="2667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3pPr>
            <a:lvl4pPr marL="4000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4pPr>
            <a:lvl5pPr marL="5334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0" lvl="1" indent="0">
              <a:spcBef>
                <a:spcPts val="300"/>
              </a:spcBef>
              <a:buSzPct val="100000"/>
              <a:buNone/>
            </a:pPr>
            <a:r>
              <a:rPr lang="en-US" sz="1050" kern="0" baseline="30000" dirty="0"/>
              <a:t>1</a:t>
            </a:r>
            <a:r>
              <a:rPr lang="en-US" sz="1050" kern="0" dirty="0"/>
              <a:t> Pre-COVID forecast</a:t>
            </a:r>
          </a:p>
          <a:p>
            <a:pPr marL="0" lvl="1" indent="0">
              <a:spcBef>
                <a:spcPts val="300"/>
              </a:spcBef>
              <a:buSzPct val="100000"/>
              <a:buNone/>
            </a:pPr>
            <a:r>
              <a:rPr lang="en-US" sz="1050" kern="0" dirty="0"/>
              <a:t>Source: Universal Robots</a:t>
            </a:r>
          </a:p>
        </p:txBody>
      </p:sp>
      <p:sp>
        <p:nvSpPr>
          <p:cNvPr id="30" name="Rectangle 116">
            <a:extLst>
              <a:ext uri="{FF2B5EF4-FFF2-40B4-BE49-F238E27FC236}">
                <a16:creationId xmlns:a16="http://schemas.microsoft.com/office/drawing/2014/main" id="{607F4A22-4127-4764-B212-6FCEF857734E}"/>
              </a:ext>
            </a:extLst>
          </p:cNvPr>
          <p:cNvSpPr txBox="1">
            <a:spLocks noChangeArrowheads="1"/>
          </p:cNvSpPr>
          <p:nvPr/>
        </p:nvSpPr>
        <p:spPr bwMode="auto">
          <a:xfrm>
            <a:off x="801962" y="3142338"/>
            <a:ext cx="3864799"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a:spcBef>
                <a:spcPct val="0"/>
              </a:spcBef>
              <a:defRPr/>
            </a:pPr>
            <a:r>
              <a:rPr lang="en-US" sz="1200" b="1" dirty="0">
                <a:latin typeface="Arial"/>
                <a:ea typeface="ＭＳ Ｐゴシック"/>
                <a:cs typeface="Arial" pitchFamily="34" charset="0"/>
              </a:rPr>
              <a:t>Major indicators for increasing I4.0 awareness </a:t>
            </a:r>
            <a:r>
              <a:rPr lang="en-US" sz="1200" b="1" kern="0" baseline="30000" dirty="0">
                <a:latin typeface="Arial"/>
                <a:ea typeface="ＭＳ Ｐゴシック"/>
                <a:cs typeface="Arial" pitchFamily="34" charset="0"/>
              </a:rPr>
              <a:t>2</a:t>
            </a:r>
            <a:endParaRPr lang="en-US" sz="1200" b="1" dirty="0">
              <a:latin typeface="Arial"/>
              <a:ea typeface="ＭＳ Ｐゴシック"/>
              <a:cs typeface="Arial" pitchFamily="34" charset="0"/>
            </a:endParaRPr>
          </a:p>
        </p:txBody>
      </p:sp>
      <p:sp>
        <p:nvSpPr>
          <p:cNvPr id="31" name="TextBox 30">
            <a:extLst>
              <a:ext uri="{FF2B5EF4-FFF2-40B4-BE49-F238E27FC236}">
                <a16:creationId xmlns:a16="http://schemas.microsoft.com/office/drawing/2014/main" id="{6B20D6E1-1A1F-4C35-8DEC-3BECAC5F0F4E}"/>
              </a:ext>
            </a:extLst>
          </p:cNvPr>
          <p:cNvSpPr txBox="1">
            <a:spLocks/>
          </p:cNvSpPr>
          <p:nvPr/>
        </p:nvSpPr>
        <p:spPr>
          <a:xfrm>
            <a:off x="2036712" y="3735120"/>
            <a:ext cx="3145356" cy="553998"/>
          </a:xfrm>
          <a:prstGeom prst="rect">
            <a:avLst/>
          </a:prstGeom>
          <a:noFill/>
        </p:spPr>
        <p:txBody>
          <a:bodyPr wrap="square" lIns="0" tIns="0" rIns="0" bIns="0" rtlCol="0">
            <a:spAutoFit/>
          </a:bodyPr>
          <a:lstStyle/>
          <a:p>
            <a:pPr marL="105516" lvl="1" indent="-105516">
              <a:buClr>
                <a:srgbClr val="879BAA"/>
              </a:buClr>
              <a:buSzPct val="100000"/>
              <a:buFontTx/>
              <a:buChar char="•"/>
            </a:pPr>
            <a:r>
              <a:rPr lang="en-US" sz="1200" kern="0" dirty="0">
                <a:latin typeface="Arial"/>
              </a:rPr>
              <a:t>Enforcement of national Industry 4.0 Strategy by MPI and approval of Digital Transformation Program (July 2020)</a:t>
            </a:r>
            <a:endParaRPr lang="en-US" sz="1200" b="1" kern="0" dirty="0">
              <a:latin typeface="Arial"/>
            </a:endParaRPr>
          </a:p>
        </p:txBody>
      </p:sp>
      <p:sp>
        <p:nvSpPr>
          <p:cNvPr id="32" name="Rectangle 151">
            <a:extLst>
              <a:ext uri="{FF2B5EF4-FFF2-40B4-BE49-F238E27FC236}">
                <a16:creationId xmlns:a16="http://schemas.microsoft.com/office/drawing/2014/main" id="{D8636E4F-617D-4315-809D-09FD56AE0CE3}"/>
              </a:ext>
            </a:extLst>
          </p:cNvPr>
          <p:cNvSpPr>
            <a:spLocks/>
          </p:cNvSpPr>
          <p:nvPr/>
        </p:nvSpPr>
        <p:spPr bwMode="auto">
          <a:xfrm>
            <a:off x="840084" y="3739794"/>
            <a:ext cx="1053763" cy="590292"/>
          </a:xfrm>
          <a:prstGeom prst="rect">
            <a:avLst/>
          </a:prstGeom>
          <a:solidFill>
            <a:srgbClr val="0087BE"/>
          </a:solidFill>
          <a:ln>
            <a:noFill/>
            <a:miter lim="800000"/>
          </a:ln>
          <a:effectLst/>
        </p:spPr>
        <p:txBody>
          <a:bodyPr wrap="square" lIns="35981" tIns="17991" rIns="17991" bIns="17991" numCol="1" spcCol="72000" rtlCol="0" anchor="ctr" anchorCtr="0">
            <a:noAutofit/>
          </a:bodyPr>
          <a:lstStyle/>
          <a:p>
            <a:pPr>
              <a:spcBef>
                <a:spcPct val="0"/>
              </a:spcBef>
              <a:buClr>
                <a:srgbClr val="879BAA"/>
              </a:buClr>
            </a:pPr>
            <a:r>
              <a:rPr lang="en-US" sz="1200" b="1" kern="0" dirty="0">
                <a:latin typeface="Arial"/>
              </a:rPr>
              <a:t>Political </a:t>
            </a:r>
          </a:p>
        </p:txBody>
      </p:sp>
      <p:sp>
        <p:nvSpPr>
          <p:cNvPr id="33" name="Rectangle 151">
            <a:extLst>
              <a:ext uri="{FF2B5EF4-FFF2-40B4-BE49-F238E27FC236}">
                <a16:creationId xmlns:a16="http://schemas.microsoft.com/office/drawing/2014/main" id="{CC55A638-4447-4BC0-9DF0-318AD7366743}"/>
              </a:ext>
            </a:extLst>
          </p:cNvPr>
          <p:cNvSpPr>
            <a:spLocks/>
          </p:cNvSpPr>
          <p:nvPr/>
        </p:nvSpPr>
        <p:spPr bwMode="auto">
          <a:xfrm>
            <a:off x="840085" y="4557887"/>
            <a:ext cx="1053763" cy="589822"/>
          </a:xfrm>
          <a:prstGeom prst="rect">
            <a:avLst/>
          </a:prstGeom>
          <a:solidFill>
            <a:srgbClr val="0087BE"/>
          </a:solidFill>
          <a:ln>
            <a:noFill/>
            <a:miter lim="800000"/>
          </a:ln>
          <a:effectLst/>
        </p:spPr>
        <p:txBody>
          <a:bodyPr wrap="square" lIns="35981" tIns="17991" rIns="17991" bIns="17991" numCol="1" spcCol="72000" rtlCol="0" anchor="ctr" anchorCtr="0">
            <a:noAutofit/>
          </a:bodyPr>
          <a:lstStyle/>
          <a:p>
            <a:pPr>
              <a:spcBef>
                <a:spcPct val="0"/>
              </a:spcBef>
              <a:buClr>
                <a:srgbClr val="879BAA"/>
              </a:buClr>
            </a:pPr>
            <a:r>
              <a:rPr lang="en-US" sz="1200" b="1" kern="0" dirty="0">
                <a:latin typeface="Arial"/>
              </a:rPr>
              <a:t>Economical</a:t>
            </a:r>
          </a:p>
        </p:txBody>
      </p:sp>
      <p:sp>
        <p:nvSpPr>
          <p:cNvPr id="34" name="Rectangle 151">
            <a:extLst>
              <a:ext uri="{FF2B5EF4-FFF2-40B4-BE49-F238E27FC236}">
                <a16:creationId xmlns:a16="http://schemas.microsoft.com/office/drawing/2014/main" id="{F7D2582A-25FF-404F-853F-5440C5804ED2}"/>
              </a:ext>
            </a:extLst>
          </p:cNvPr>
          <p:cNvSpPr>
            <a:spLocks/>
          </p:cNvSpPr>
          <p:nvPr/>
        </p:nvSpPr>
        <p:spPr bwMode="auto">
          <a:xfrm>
            <a:off x="840085" y="5375510"/>
            <a:ext cx="1053763" cy="604486"/>
          </a:xfrm>
          <a:prstGeom prst="rect">
            <a:avLst/>
          </a:prstGeom>
          <a:solidFill>
            <a:srgbClr val="0087BE"/>
          </a:solidFill>
          <a:ln>
            <a:noFill/>
            <a:miter lim="800000"/>
          </a:ln>
          <a:effectLst/>
        </p:spPr>
        <p:txBody>
          <a:bodyPr wrap="square" lIns="35981" tIns="17991" rIns="17991" bIns="17991" numCol="1" spcCol="72000" rtlCol="0" anchor="ctr" anchorCtr="0">
            <a:noAutofit/>
          </a:bodyPr>
          <a:lstStyle/>
          <a:p>
            <a:pPr>
              <a:spcBef>
                <a:spcPct val="0"/>
              </a:spcBef>
              <a:buClr>
                <a:srgbClr val="879BAA"/>
              </a:buClr>
            </a:pPr>
            <a:r>
              <a:rPr lang="en-US" sz="1200" b="1" kern="0" dirty="0">
                <a:latin typeface="Arial"/>
              </a:rPr>
              <a:t>Social / Infrastructure</a:t>
            </a:r>
          </a:p>
        </p:txBody>
      </p:sp>
      <p:sp>
        <p:nvSpPr>
          <p:cNvPr id="35" name="TextBox 34">
            <a:extLst>
              <a:ext uri="{FF2B5EF4-FFF2-40B4-BE49-F238E27FC236}">
                <a16:creationId xmlns:a16="http://schemas.microsoft.com/office/drawing/2014/main" id="{E3228A62-251B-4DD3-8B59-6C0EA9802631}"/>
              </a:ext>
            </a:extLst>
          </p:cNvPr>
          <p:cNvSpPr txBox="1">
            <a:spLocks/>
          </p:cNvSpPr>
          <p:nvPr/>
        </p:nvSpPr>
        <p:spPr>
          <a:xfrm>
            <a:off x="2049801" y="5289309"/>
            <a:ext cx="3145356" cy="738664"/>
          </a:xfrm>
          <a:prstGeom prst="rect">
            <a:avLst/>
          </a:prstGeom>
          <a:noFill/>
        </p:spPr>
        <p:txBody>
          <a:bodyPr wrap="square" lIns="0" tIns="0" rIns="0" bIns="0" rtlCol="0">
            <a:spAutoFit/>
          </a:bodyPr>
          <a:lstStyle/>
          <a:p>
            <a:pPr marL="105516" lvl="1" indent="-105516">
              <a:buClr>
                <a:srgbClr val="879BAA"/>
              </a:buClr>
              <a:buSzPct val="100000"/>
              <a:buFontTx/>
              <a:buChar char="•"/>
            </a:pPr>
            <a:r>
              <a:rPr lang="en-US" sz="1200" kern="0" dirty="0">
                <a:latin typeface="Arial"/>
              </a:rPr>
              <a:t>Supply of “digital” workforce to increase by Thu Duc City Hi-Tech Hub and FDI locating R&amp;D efforts (Samsung, Piaggio, GE, Panasonic and more)</a:t>
            </a:r>
          </a:p>
        </p:txBody>
      </p:sp>
      <p:sp>
        <p:nvSpPr>
          <p:cNvPr id="36" name="TextBox 35">
            <a:extLst>
              <a:ext uri="{FF2B5EF4-FFF2-40B4-BE49-F238E27FC236}">
                <a16:creationId xmlns:a16="http://schemas.microsoft.com/office/drawing/2014/main" id="{915ED0E3-7A47-42EF-8E50-6EA565EB08DE}"/>
              </a:ext>
            </a:extLst>
          </p:cNvPr>
          <p:cNvSpPr txBox="1">
            <a:spLocks/>
          </p:cNvSpPr>
          <p:nvPr/>
        </p:nvSpPr>
        <p:spPr>
          <a:xfrm>
            <a:off x="2031761" y="4574409"/>
            <a:ext cx="3145356" cy="553998"/>
          </a:xfrm>
          <a:prstGeom prst="rect">
            <a:avLst/>
          </a:prstGeom>
          <a:noFill/>
        </p:spPr>
        <p:txBody>
          <a:bodyPr wrap="square" lIns="0" tIns="0" rIns="0" bIns="0" rtlCol="0">
            <a:spAutoFit/>
          </a:bodyPr>
          <a:lstStyle/>
          <a:p>
            <a:pPr marL="105516" lvl="1" indent="-105516">
              <a:buClr>
                <a:srgbClr val="879BAA"/>
              </a:buClr>
              <a:buSzPct val="100000"/>
              <a:buFontTx/>
              <a:buChar char="•"/>
            </a:pPr>
            <a:r>
              <a:rPr lang="en-US" sz="1200" kern="0" dirty="0">
                <a:latin typeface="Arial"/>
              </a:rPr>
              <a:t>Expected to growth in: FDI investment, Consumption, Export, Per Capital Income, GDP/ capita</a:t>
            </a:r>
          </a:p>
        </p:txBody>
      </p:sp>
      <p:sp>
        <p:nvSpPr>
          <p:cNvPr id="37" name="Rectangle 116">
            <a:extLst>
              <a:ext uri="{FF2B5EF4-FFF2-40B4-BE49-F238E27FC236}">
                <a16:creationId xmlns:a16="http://schemas.microsoft.com/office/drawing/2014/main" id="{AD990F49-1C95-4A7B-8744-234DE97E8C7B}"/>
              </a:ext>
            </a:extLst>
          </p:cNvPr>
          <p:cNvSpPr txBox="1">
            <a:spLocks noChangeArrowheads="1"/>
          </p:cNvSpPr>
          <p:nvPr>
            <p:custDataLst>
              <p:tags r:id="rId14"/>
            </p:custDataLst>
          </p:nvPr>
        </p:nvSpPr>
        <p:spPr bwMode="auto">
          <a:xfrm>
            <a:off x="871037" y="6177239"/>
            <a:ext cx="3166534" cy="16158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1" fontAlgn="base" hangingPunct="1">
              <a:lnSpc>
                <a:spcPct val="100000"/>
              </a:lnSpc>
              <a:spcBef>
                <a:spcPct val="0"/>
              </a:spcBef>
              <a:spcAft>
                <a:spcPct val="0"/>
              </a:spcAft>
              <a:buFont typeface="Wingdings" pitchFamily="2" charset="2"/>
              <a:tabLst/>
              <a:defRPr sz="1200">
                <a:solidFill>
                  <a:schemeClr val="tx1"/>
                </a:solidFill>
                <a:latin typeface="Arial" pitchFamily="34" charset="0"/>
                <a:ea typeface="+mn-ea"/>
                <a:cs typeface="Arial" pitchFamily="34" charset="0"/>
              </a:defRPr>
            </a:lvl1pPr>
            <a:lvl2pPr marL="1333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2pPr>
            <a:lvl3pPr marL="2667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3pPr>
            <a:lvl4pPr marL="40005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4pPr>
            <a:lvl5pPr marL="533400" indent="-133350" algn="l" rtl="0" eaLnBrk="1" fontAlgn="base" hangingPunct="1">
              <a:lnSpc>
                <a:spcPct val="100000"/>
              </a:lnSpc>
              <a:spcBef>
                <a:spcPct val="0"/>
              </a:spcBef>
              <a:spcAft>
                <a:spcPct val="0"/>
              </a:spcAft>
              <a:buClr>
                <a:srgbClr val="879BAA"/>
              </a:buClr>
              <a:buChar char="•"/>
              <a:tabLst/>
              <a:defRPr sz="1200">
                <a:solidFill>
                  <a:schemeClr val="tx1"/>
                </a:solidFill>
                <a:latin typeface="Arial" pitchFamily="34" charset="0"/>
                <a:ea typeface="+mn-ea"/>
                <a:cs typeface="Arial" pitchFamily="34" charset="0"/>
              </a:defRPr>
            </a:lvl5pPr>
            <a:lvl6pPr marL="12207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6pPr>
            <a:lvl7pPr marL="16779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7pPr>
            <a:lvl8pPr marL="21351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8pPr>
            <a:lvl9pPr marL="2592388" indent="-188913" algn="l" rtl="0" eaLnBrk="1" fontAlgn="base" hangingPunct="1">
              <a:lnSpc>
                <a:spcPct val="110000"/>
              </a:lnSpc>
              <a:spcBef>
                <a:spcPct val="0"/>
              </a:spcBef>
              <a:spcAft>
                <a:spcPct val="0"/>
              </a:spcAft>
              <a:buClr>
                <a:schemeClr val="accent1"/>
              </a:buClr>
              <a:buFont typeface="Wingdings" charset="0"/>
              <a:buChar char="§"/>
              <a:defRPr>
                <a:solidFill>
                  <a:schemeClr val="tx1"/>
                </a:solidFill>
                <a:latin typeface="+mn-lt"/>
                <a:ea typeface="+mn-ea"/>
              </a:defRPr>
            </a:lvl9pPr>
          </a:lstStyle>
          <a:p>
            <a:pPr marL="0" lvl="1" indent="0">
              <a:spcBef>
                <a:spcPts val="300"/>
              </a:spcBef>
              <a:buSzPct val="100000"/>
              <a:buNone/>
            </a:pPr>
            <a:r>
              <a:rPr lang="en-US" sz="1050" kern="0" baseline="30000" dirty="0"/>
              <a:t>2</a:t>
            </a:r>
            <a:r>
              <a:rPr lang="en-US" sz="1050" kern="0" dirty="0"/>
              <a:t> Source: MPI, </a:t>
            </a:r>
            <a:r>
              <a:rPr lang="en-US" sz="1050" kern="0" dirty="0" err="1"/>
              <a:t>MoIT</a:t>
            </a:r>
            <a:endParaRPr lang="en-US" sz="1050" kern="0" baseline="30000" dirty="0"/>
          </a:p>
        </p:txBody>
      </p:sp>
      <p:sp>
        <p:nvSpPr>
          <p:cNvPr id="41" name="TextBox 40">
            <a:extLst>
              <a:ext uri="{FF2B5EF4-FFF2-40B4-BE49-F238E27FC236}">
                <a16:creationId xmlns:a16="http://schemas.microsoft.com/office/drawing/2014/main" id="{5522D403-4F96-4AF0-A76E-818B933C7AAB}"/>
              </a:ext>
            </a:extLst>
          </p:cNvPr>
          <p:cNvSpPr txBox="1"/>
          <p:nvPr/>
        </p:nvSpPr>
        <p:spPr>
          <a:xfrm>
            <a:off x="5815545" y="3117103"/>
            <a:ext cx="1716154" cy="711410"/>
          </a:xfrm>
          <a:prstGeom prst="rect">
            <a:avLst/>
          </a:prstGeom>
          <a:noFill/>
          <a:ln>
            <a:noFill/>
          </a:ln>
        </p:spPr>
        <p:txBody>
          <a:bodyPr wrap="square" lIns="0" tIns="0" rIns="0" bIns="0" rtlCol="0">
            <a:noAutofit/>
          </a:bodyPr>
          <a:lstStyle/>
          <a:p>
            <a:pPr>
              <a:lnSpc>
                <a:spcPct val="110000"/>
              </a:lnSpc>
            </a:pPr>
            <a:r>
              <a:rPr lang="en-US" sz="1199" b="1" i="1" dirty="0">
                <a:ea typeface="Arial Unicode MS" panose="020B0604020202020204" pitchFamily="34" charset="-128"/>
                <a:cs typeface="Arial Unicode MS" panose="020B0604020202020204" pitchFamily="34" charset="-128"/>
              </a:rPr>
              <a:t>Legend:</a:t>
            </a:r>
          </a:p>
          <a:p>
            <a:pPr>
              <a:lnSpc>
                <a:spcPct val="110000"/>
              </a:lnSpc>
            </a:pPr>
            <a:r>
              <a:rPr lang="en-US" sz="1199" dirty="0">
                <a:ea typeface="Arial Unicode MS" panose="020B0604020202020204" pitchFamily="34" charset="-128"/>
                <a:cs typeface="Arial Unicode MS" panose="020B0604020202020204" pitchFamily="34" charset="-128"/>
              </a:rPr>
              <a:t>         Manufacturing Hub</a:t>
            </a:r>
          </a:p>
          <a:p>
            <a:pPr>
              <a:lnSpc>
                <a:spcPct val="110000"/>
              </a:lnSpc>
            </a:pPr>
            <a:r>
              <a:rPr lang="en-US" sz="1199" dirty="0">
                <a:ea typeface="Arial Unicode MS" panose="020B0604020202020204" pitchFamily="34" charset="-128"/>
                <a:cs typeface="Arial Unicode MS" panose="020B0604020202020204" pitchFamily="34" charset="-128"/>
              </a:rPr>
              <a:t>         Engineering Hub</a:t>
            </a:r>
          </a:p>
          <a:p>
            <a:pPr>
              <a:lnSpc>
                <a:spcPct val="110000"/>
              </a:lnSpc>
            </a:pPr>
            <a:r>
              <a:rPr lang="en-US" sz="1199" dirty="0">
                <a:ea typeface="Arial Unicode MS" panose="020B0604020202020204" pitchFamily="34" charset="-128"/>
                <a:cs typeface="Arial Unicode MS" panose="020B0604020202020204" pitchFamily="34" charset="-128"/>
              </a:rPr>
              <a:t>         Assembly Center</a:t>
            </a:r>
          </a:p>
          <a:p>
            <a:pPr>
              <a:lnSpc>
                <a:spcPct val="110000"/>
              </a:lnSpc>
            </a:pPr>
            <a:endParaRPr lang="en-US" sz="1199" dirty="0">
              <a:ea typeface="Arial Unicode MS" panose="020B0604020202020204" pitchFamily="34" charset="-128"/>
              <a:cs typeface="Arial Unicode MS" panose="020B0604020202020204" pitchFamily="34" charset="-128"/>
            </a:endParaRPr>
          </a:p>
        </p:txBody>
      </p:sp>
      <p:pic>
        <p:nvPicPr>
          <p:cNvPr id="42" name="Picture 3">
            <a:extLst>
              <a:ext uri="{FF2B5EF4-FFF2-40B4-BE49-F238E27FC236}">
                <a16:creationId xmlns:a16="http://schemas.microsoft.com/office/drawing/2014/main" id="{29998BA1-8BE8-45ED-A4A9-9958EED1E0E2}"/>
              </a:ext>
            </a:extLst>
          </p:cNvPr>
          <p:cNvPicPr>
            <a:picLocks noChangeAspect="1" noChangeArrowheads="1"/>
          </p:cNvPicPr>
          <p:nvPr/>
        </p:nvPicPr>
        <p:blipFill>
          <a:blip r:embed="rId21"/>
          <a:srcRect/>
          <a:stretch>
            <a:fillRect/>
          </a:stretch>
        </p:blipFill>
        <p:spPr bwMode="auto">
          <a:xfrm>
            <a:off x="8819483" y="1168910"/>
            <a:ext cx="2411024" cy="927194"/>
          </a:xfrm>
          <a:prstGeom prst="rect">
            <a:avLst/>
          </a:prstGeom>
          <a:noFill/>
          <a:ln w="9525">
            <a:noFill/>
            <a:miter lim="800000"/>
            <a:headEnd/>
            <a:tailEnd/>
          </a:ln>
        </p:spPr>
      </p:pic>
      <p:pic>
        <p:nvPicPr>
          <p:cNvPr id="43" name="Picture 27">
            <a:extLst>
              <a:ext uri="{FF2B5EF4-FFF2-40B4-BE49-F238E27FC236}">
                <a16:creationId xmlns:a16="http://schemas.microsoft.com/office/drawing/2014/main" id="{616D5A41-8338-4C8B-B9BF-3CD033C55480}"/>
              </a:ext>
            </a:extLst>
          </p:cNvPr>
          <p:cNvPicPr>
            <a:picLocks noChangeAspect="1" noChangeArrowheads="1"/>
          </p:cNvPicPr>
          <p:nvPr/>
        </p:nvPicPr>
        <p:blipFill>
          <a:blip r:embed="rId22"/>
          <a:srcRect/>
          <a:stretch>
            <a:fillRect/>
          </a:stretch>
        </p:blipFill>
        <p:spPr bwMode="auto">
          <a:xfrm>
            <a:off x="10441677" y="4522320"/>
            <a:ext cx="1496007" cy="776539"/>
          </a:xfrm>
          <a:prstGeom prst="rect">
            <a:avLst/>
          </a:prstGeom>
          <a:noFill/>
          <a:ln w="9525">
            <a:noFill/>
            <a:miter lim="800000"/>
            <a:headEnd/>
            <a:tailEnd/>
          </a:ln>
        </p:spPr>
      </p:pic>
      <p:pic>
        <p:nvPicPr>
          <p:cNvPr id="44" name="Picture 30">
            <a:extLst>
              <a:ext uri="{FF2B5EF4-FFF2-40B4-BE49-F238E27FC236}">
                <a16:creationId xmlns:a16="http://schemas.microsoft.com/office/drawing/2014/main" id="{AF7CDDB7-23D9-43A7-8C2F-54B06E2B211E}"/>
              </a:ext>
            </a:extLst>
          </p:cNvPr>
          <p:cNvPicPr>
            <a:picLocks noChangeAspect="1" noChangeArrowheads="1"/>
          </p:cNvPicPr>
          <p:nvPr/>
        </p:nvPicPr>
        <p:blipFill>
          <a:blip r:embed="rId23"/>
          <a:srcRect/>
          <a:stretch>
            <a:fillRect/>
          </a:stretch>
        </p:blipFill>
        <p:spPr bwMode="auto">
          <a:xfrm>
            <a:off x="8819483" y="3211338"/>
            <a:ext cx="1440317" cy="860052"/>
          </a:xfrm>
          <a:prstGeom prst="rect">
            <a:avLst/>
          </a:prstGeom>
          <a:noFill/>
          <a:ln w="9525">
            <a:noFill/>
            <a:miter lim="800000"/>
            <a:headEnd/>
            <a:tailEnd/>
          </a:ln>
        </p:spPr>
      </p:pic>
      <p:sp>
        <p:nvSpPr>
          <p:cNvPr id="45" name="Freeform 16">
            <a:extLst>
              <a:ext uri="{FF2B5EF4-FFF2-40B4-BE49-F238E27FC236}">
                <a16:creationId xmlns:a16="http://schemas.microsoft.com/office/drawing/2014/main" id="{1A215F41-28ED-4655-A901-DAAC03E7EC17}"/>
              </a:ext>
            </a:extLst>
          </p:cNvPr>
          <p:cNvSpPr>
            <a:spLocks/>
          </p:cNvSpPr>
          <p:nvPr>
            <p:custDataLst>
              <p:tags r:id="rId15"/>
            </p:custDataLst>
          </p:nvPr>
        </p:nvSpPr>
        <p:spPr bwMode="auto">
          <a:xfrm>
            <a:off x="6287021" y="1243630"/>
            <a:ext cx="2135546" cy="4462261"/>
          </a:xfrm>
          <a:custGeom>
            <a:avLst/>
            <a:gdLst/>
            <a:ahLst/>
            <a:cxnLst>
              <a:cxn ang="0">
                <a:pos x="596" y="966"/>
              </a:cxn>
              <a:cxn ang="0">
                <a:pos x="495" y="836"/>
              </a:cxn>
              <a:cxn ang="0">
                <a:pos x="382" y="686"/>
              </a:cxn>
              <a:cxn ang="0">
                <a:pos x="340" y="599"/>
              </a:cxn>
              <a:cxn ang="0">
                <a:pos x="431" y="497"/>
              </a:cxn>
              <a:cxn ang="0">
                <a:pos x="303" y="367"/>
              </a:cxn>
              <a:cxn ang="0">
                <a:pos x="187" y="392"/>
              </a:cxn>
              <a:cxn ang="0">
                <a:pos x="128" y="232"/>
              </a:cxn>
              <a:cxn ang="0">
                <a:pos x="13" y="155"/>
              </a:cxn>
              <a:cxn ang="0">
                <a:pos x="137" y="94"/>
              </a:cxn>
              <a:cxn ang="0">
                <a:pos x="210" y="76"/>
              </a:cxn>
              <a:cxn ang="0">
                <a:pos x="305" y="72"/>
              </a:cxn>
              <a:cxn ang="0">
                <a:pos x="518" y="3"/>
              </a:cxn>
              <a:cxn ang="0">
                <a:pos x="739" y="62"/>
              </a:cxn>
              <a:cxn ang="0">
                <a:pos x="728" y="208"/>
              </a:cxn>
              <a:cxn ang="0">
                <a:pos x="885" y="260"/>
              </a:cxn>
              <a:cxn ang="0">
                <a:pos x="888" y="306"/>
              </a:cxn>
              <a:cxn ang="0">
                <a:pos x="789" y="375"/>
              </a:cxn>
              <a:cxn ang="0">
                <a:pos x="708" y="449"/>
              </a:cxn>
              <a:cxn ang="0">
                <a:pos x="618" y="553"/>
              </a:cxn>
              <a:cxn ang="0">
                <a:pos x="576" y="664"/>
              </a:cxn>
              <a:cxn ang="0">
                <a:pos x="585" y="784"/>
              </a:cxn>
              <a:cxn ang="0">
                <a:pos x="678" y="853"/>
              </a:cxn>
              <a:cxn ang="0">
                <a:pos x="675" y="927"/>
              </a:cxn>
              <a:cxn ang="0">
                <a:pos x="806" y="1042"/>
              </a:cxn>
              <a:cxn ang="0">
                <a:pos x="846" y="1101"/>
              </a:cxn>
              <a:cxn ang="0">
                <a:pos x="972" y="1161"/>
              </a:cxn>
              <a:cxn ang="0">
                <a:pos x="1086" y="1334"/>
              </a:cxn>
              <a:cxn ang="0">
                <a:pos x="1141" y="1508"/>
              </a:cxn>
              <a:cxn ang="0">
                <a:pos x="1170" y="1672"/>
              </a:cxn>
              <a:cxn ang="0">
                <a:pos x="1212" y="1810"/>
              </a:cxn>
              <a:cxn ang="0">
                <a:pos x="1187" y="1825"/>
              </a:cxn>
              <a:cxn ang="0">
                <a:pos x="1206" y="1887"/>
              </a:cxn>
              <a:cxn ang="0">
                <a:pos x="1169" y="1979"/>
              </a:cxn>
              <a:cxn ang="0">
                <a:pos x="1058" y="2074"/>
              </a:cxn>
              <a:cxn ang="0">
                <a:pos x="866" y="2201"/>
              </a:cxn>
              <a:cxn ang="0">
                <a:pos x="779" y="2201"/>
              </a:cxn>
              <a:cxn ang="0">
                <a:pos x="740" y="2310"/>
              </a:cxn>
              <a:cxn ang="0">
                <a:pos x="656" y="2324"/>
              </a:cxn>
              <a:cxn ang="0">
                <a:pos x="548" y="2452"/>
              </a:cxn>
              <a:cxn ang="0">
                <a:pos x="484" y="2510"/>
              </a:cxn>
              <a:cxn ang="0">
                <a:pos x="477" y="2285"/>
              </a:cxn>
              <a:cxn ang="0">
                <a:pos x="402" y="2232"/>
              </a:cxn>
              <a:cxn ang="0">
                <a:pos x="463" y="2107"/>
              </a:cxn>
              <a:cxn ang="0">
                <a:pos x="612" y="2107"/>
              </a:cxn>
              <a:cxn ang="0">
                <a:pos x="646" y="2044"/>
              </a:cxn>
              <a:cxn ang="0">
                <a:pos x="703" y="1962"/>
              </a:cxn>
              <a:cxn ang="0">
                <a:pos x="799" y="1869"/>
              </a:cxn>
              <a:cxn ang="0">
                <a:pos x="903" y="1791"/>
              </a:cxn>
              <a:cxn ang="0">
                <a:pos x="850" y="1608"/>
              </a:cxn>
              <a:cxn ang="0">
                <a:pos x="868" y="1432"/>
              </a:cxn>
              <a:cxn ang="0">
                <a:pos x="883" y="1334"/>
              </a:cxn>
              <a:cxn ang="0">
                <a:pos x="859" y="1215"/>
              </a:cxn>
              <a:cxn ang="0">
                <a:pos x="762" y="1155"/>
              </a:cxn>
            </a:cxnLst>
            <a:rect l="0" t="0" r="r" b="b"/>
            <a:pathLst>
              <a:path w="1217" h="2535">
                <a:moveTo>
                  <a:pt x="693" y="1046"/>
                </a:moveTo>
                <a:lnTo>
                  <a:pt x="653" y="1022"/>
                </a:lnTo>
                <a:lnTo>
                  <a:pt x="651" y="1003"/>
                </a:lnTo>
                <a:lnTo>
                  <a:pt x="647" y="997"/>
                </a:lnTo>
                <a:lnTo>
                  <a:pt x="621" y="997"/>
                </a:lnTo>
                <a:lnTo>
                  <a:pt x="607" y="972"/>
                </a:lnTo>
                <a:lnTo>
                  <a:pt x="596" y="966"/>
                </a:lnTo>
                <a:lnTo>
                  <a:pt x="572" y="954"/>
                </a:lnTo>
                <a:lnTo>
                  <a:pt x="554" y="929"/>
                </a:lnTo>
                <a:lnTo>
                  <a:pt x="545" y="892"/>
                </a:lnTo>
                <a:lnTo>
                  <a:pt x="543" y="864"/>
                </a:lnTo>
                <a:lnTo>
                  <a:pt x="530" y="853"/>
                </a:lnTo>
                <a:lnTo>
                  <a:pt x="505" y="850"/>
                </a:lnTo>
                <a:lnTo>
                  <a:pt x="495" y="836"/>
                </a:lnTo>
                <a:lnTo>
                  <a:pt x="491" y="807"/>
                </a:lnTo>
                <a:lnTo>
                  <a:pt x="481" y="785"/>
                </a:lnTo>
                <a:lnTo>
                  <a:pt x="456" y="765"/>
                </a:lnTo>
                <a:lnTo>
                  <a:pt x="426" y="751"/>
                </a:lnTo>
                <a:lnTo>
                  <a:pt x="397" y="726"/>
                </a:lnTo>
                <a:lnTo>
                  <a:pt x="385" y="705"/>
                </a:lnTo>
                <a:lnTo>
                  <a:pt x="382" y="686"/>
                </a:lnTo>
                <a:lnTo>
                  <a:pt x="375" y="680"/>
                </a:lnTo>
                <a:lnTo>
                  <a:pt x="350" y="680"/>
                </a:lnTo>
                <a:lnTo>
                  <a:pt x="340" y="675"/>
                </a:lnTo>
                <a:lnTo>
                  <a:pt x="320" y="664"/>
                </a:lnTo>
                <a:lnTo>
                  <a:pt x="315" y="646"/>
                </a:lnTo>
                <a:lnTo>
                  <a:pt x="322" y="619"/>
                </a:lnTo>
                <a:lnTo>
                  <a:pt x="340" y="599"/>
                </a:lnTo>
                <a:lnTo>
                  <a:pt x="367" y="597"/>
                </a:lnTo>
                <a:lnTo>
                  <a:pt x="392" y="619"/>
                </a:lnTo>
                <a:lnTo>
                  <a:pt x="399" y="610"/>
                </a:lnTo>
                <a:lnTo>
                  <a:pt x="399" y="589"/>
                </a:lnTo>
                <a:lnTo>
                  <a:pt x="407" y="568"/>
                </a:lnTo>
                <a:lnTo>
                  <a:pt x="431" y="542"/>
                </a:lnTo>
                <a:lnTo>
                  <a:pt x="431" y="497"/>
                </a:lnTo>
                <a:lnTo>
                  <a:pt x="422" y="477"/>
                </a:lnTo>
                <a:lnTo>
                  <a:pt x="400" y="454"/>
                </a:lnTo>
                <a:lnTo>
                  <a:pt x="393" y="422"/>
                </a:lnTo>
                <a:lnTo>
                  <a:pt x="377" y="409"/>
                </a:lnTo>
                <a:lnTo>
                  <a:pt x="350" y="397"/>
                </a:lnTo>
                <a:lnTo>
                  <a:pt x="318" y="373"/>
                </a:lnTo>
                <a:lnTo>
                  <a:pt x="303" y="367"/>
                </a:lnTo>
                <a:lnTo>
                  <a:pt x="289" y="370"/>
                </a:lnTo>
                <a:lnTo>
                  <a:pt x="261" y="409"/>
                </a:lnTo>
                <a:lnTo>
                  <a:pt x="243" y="414"/>
                </a:lnTo>
                <a:lnTo>
                  <a:pt x="232" y="409"/>
                </a:lnTo>
                <a:lnTo>
                  <a:pt x="223" y="389"/>
                </a:lnTo>
                <a:lnTo>
                  <a:pt x="214" y="384"/>
                </a:lnTo>
                <a:lnTo>
                  <a:pt x="187" y="392"/>
                </a:lnTo>
                <a:lnTo>
                  <a:pt x="160" y="392"/>
                </a:lnTo>
                <a:lnTo>
                  <a:pt x="145" y="380"/>
                </a:lnTo>
                <a:lnTo>
                  <a:pt x="139" y="343"/>
                </a:lnTo>
                <a:lnTo>
                  <a:pt x="126" y="328"/>
                </a:lnTo>
                <a:lnTo>
                  <a:pt x="121" y="310"/>
                </a:lnTo>
                <a:lnTo>
                  <a:pt x="133" y="243"/>
                </a:lnTo>
                <a:lnTo>
                  <a:pt x="128" y="232"/>
                </a:lnTo>
                <a:lnTo>
                  <a:pt x="88" y="237"/>
                </a:lnTo>
                <a:lnTo>
                  <a:pt x="77" y="227"/>
                </a:lnTo>
                <a:lnTo>
                  <a:pt x="66" y="220"/>
                </a:lnTo>
                <a:lnTo>
                  <a:pt x="57" y="177"/>
                </a:lnTo>
                <a:lnTo>
                  <a:pt x="53" y="169"/>
                </a:lnTo>
                <a:lnTo>
                  <a:pt x="20" y="163"/>
                </a:lnTo>
                <a:lnTo>
                  <a:pt x="13" y="155"/>
                </a:lnTo>
                <a:lnTo>
                  <a:pt x="0" y="124"/>
                </a:lnTo>
                <a:lnTo>
                  <a:pt x="22" y="119"/>
                </a:lnTo>
                <a:lnTo>
                  <a:pt x="47" y="92"/>
                </a:lnTo>
                <a:lnTo>
                  <a:pt x="60" y="72"/>
                </a:lnTo>
                <a:lnTo>
                  <a:pt x="88" y="67"/>
                </a:lnTo>
                <a:lnTo>
                  <a:pt x="111" y="89"/>
                </a:lnTo>
                <a:lnTo>
                  <a:pt x="137" y="94"/>
                </a:lnTo>
                <a:lnTo>
                  <a:pt x="146" y="112"/>
                </a:lnTo>
                <a:lnTo>
                  <a:pt x="165" y="116"/>
                </a:lnTo>
                <a:lnTo>
                  <a:pt x="177" y="99"/>
                </a:lnTo>
                <a:lnTo>
                  <a:pt x="177" y="67"/>
                </a:lnTo>
                <a:lnTo>
                  <a:pt x="188" y="56"/>
                </a:lnTo>
                <a:lnTo>
                  <a:pt x="207" y="59"/>
                </a:lnTo>
                <a:lnTo>
                  <a:pt x="210" y="76"/>
                </a:lnTo>
                <a:lnTo>
                  <a:pt x="223" y="76"/>
                </a:lnTo>
                <a:lnTo>
                  <a:pt x="243" y="62"/>
                </a:lnTo>
                <a:lnTo>
                  <a:pt x="259" y="76"/>
                </a:lnTo>
                <a:lnTo>
                  <a:pt x="259" y="104"/>
                </a:lnTo>
                <a:lnTo>
                  <a:pt x="274" y="124"/>
                </a:lnTo>
                <a:lnTo>
                  <a:pt x="298" y="116"/>
                </a:lnTo>
                <a:lnTo>
                  <a:pt x="305" y="72"/>
                </a:lnTo>
                <a:lnTo>
                  <a:pt x="315" y="67"/>
                </a:lnTo>
                <a:lnTo>
                  <a:pt x="350" y="76"/>
                </a:lnTo>
                <a:lnTo>
                  <a:pt x="370" y="99"/>
                </a:lnTo>
                <a:lnTo>
                  <a:pt x="387" y="79"/>
                </a:lnTo>
                <a:lnTo>
                  <a:pt x="426" y="23"/>
                </a:lnTo>
                <a:lnTo>
                  <a:pt x="461" y="0"/>
                </a:lnTo>
                <a:lnTo>
                  <a:pt x="518" y="3"/>
                </a:lnTo>
                <a:lnTo>
                  <a:pt x="528" y="19"/>
                </a:lnTo>
                <a:lnTo>
                  <a:pt x="569" y="47"/>
                </a:lnTo>
                <a:lnTo>
                  <a:pt x="619" y="28"/>
                </a:lnTo>
                <a:lnTo>
                  <a:pt x="647" y="31"/>
                </a:lnTo>
                <a:lnTo>
                  <a:pt x="661" y="52"/>
                </a:lnTo>
                <a:lnTo>
                  <a:pt x="715" y="52"/>
                </a:lnTo>
                <a:lnTo>
                  <a:pt x="739" y="62"/>
                </a:lnTo>
                <a:lnTo>
                  <a:pt x="735" y="92"/>
                </a:lnTo>
                <a:lnTo>
                  <a:pt x="728" y="109"/>
                </a:lnTo>
                <a:lnTo>
                  <a:pt x="703" y="132"/>
                </a:lnTo>
                <a:lnTo>
                  <a:pt x="706" y="148"/>
                </a:lnTo>
                <a:lnTo>
                  <a:pt x="722" y="164"/>
                </a:lnTo>
                <a:lnTo>
                  <a:pt x="722" y="188"/>
                </a:lnTo>
                <a:lnTo>
                  <a:pt x="728" y="208"/>
                </a:lnTo>
                <a:lnTo>
                  <a:pt x="753" y="208"/>
                </a:lnTo>
                <a:lnTo>
                  <a:pt x="775" y="220"/>
                </a:lnTo>
                <a:lnTo>
                  <a:pt x="781" y="248"/>
                </a:lnTo>
                <a:lnTo>
                  <a:pt x="799" y="248"/>
                </a:lnTo>
                <a:lnTo>
                  <a:pt x="831" y="240"/>
                </a:lnTo>
                <a:lnTo>
                  <a:pt x="873" y="248"/>
                </a:lnTo>
                <a:lnTo>
                  <a:pt x="885" y="260"/>
                </a:lnTo>
                <a:lnTo>
                  <a:pt x="916" y="268"/>
                </a:lnTo>
                <a:lnTo>
                  <a:pt x="912" y="279"/>
                </a:lnTo>
                <a:lnTo>
                  <a:pt x="896" y="279"/>
                </a:lnTo>
                <a:lnTo>
                  <a:pt x="885" y="285"/>
                </a:lnTo>
                <a:lnTo>
                  <a:pt x="883" y="294"/>
                </a:lnTo>
                <a:lnTo>
                  <a:pt x="894" y="301"/>
                </a:lnTo>
                <a:lnTo>
                  <a:pt x="888" y="306"/>
                </a:lnTo>
                <a:lnTo>
                  <a:pt x="865" y="314"/>
                </a:lnTo>
                <a:lnTo>
                  <a:pt x="839" y="314"/>
                </a:lnTo>
                <a:lnTo>
                  <a:pt x="826" y="322"/>
                </a:lnTo>
                <a:lnTo>
                  <a:pt x="826" y="348"/>
                </a:lnTo>
                <a:lnTo>
                  <a:pt x="816" y="360"/>
                </a:lnTo>
                <a:lnTo>
                  <a:pt x="799" y="361"/>
                </a:lnTo>
                <a:lnTo>
                  <a:pt x="789" y="375"/>
                </a:lnTo>
                <a:lnTo>
                  <a:pt x="786" y="389"/>
                </a:lnTo>
                <a:lnTo>
                  <a:pt x="768" y="400"/>
                </a:lnTo>
                <a:lnTo>
                  <a:pt x="770" y="409"/>
                </a:lnTo>
                <a:lnTo>
                  <a:pt x="764" y="422"/>
                </a:lnTo>
                <a:lnTo>
                  <a:pt x="748" y="410"/>
                </a:lnTo>
                <a:lnTo>
                  <a:pt x="720" y="422"/>
                </a:lnTo>
                <a:lnTo>
                  <a:pt x="708" y="449"/>
                </a:lnTo>
                <a:lnTo>
                  <a:pt x="708" y="469"/>
                </a:lnTo>
                <a:lnTo>
                  <a:pt x="693" y="481"/>
                </a:lnTo>
                <a:lnTo>
                  <a:pt x="678" y="488"/>
                </a:lnTo>
                <a:lnTo>
                  <a:pt x="664" y="503"/>
                </a:lnTo>
                <a:lnTo>
                  <a:pt x="656" y="525"/>
                </a:lnTo>
                <a:lnTo>
                  <a:pt x="640" y="536"/>
                </a:lnTo>
                <a:lnTo>
                  <a:pt x="618" y="553"/>
                </a:lnTo>
                <a:lnTo>
                  <a:pt x="607" y="572"/>
                </a:lnTo>
                <a:lnTo>
                  <a:pt x="585" y="589"/>
                </a:lnTo>
                <a:lnTo>
                  <a:pt x="576" y="602"/>
                </a:lnTo>
                <a:lnTo>
                  <a:pt x="580" y="627"/>
                </a:lnTo>
                <a:lnTo>
                  <a:pt x="585" y="643"/>
                </a:lnTo>
                <a:lnTo>
                  <a:pt x="585" y="656"/>
                </a:lnTo>
                <a:lnTo>
                  <a:pt x="576" y="664"/>
                </a:lnTo>
                <a:lnTo>
                  <a:pt x="569" y="672"/>
                </a:lnTo>
                <a:lnTo>
                  <a:pt x="570" y="678"/>
                </a:lnTo>
                <a:lnTo>
                  <a:pt x="567" y="693"/>
                </a:lnTo>
                <a:lnTo>
                  <a:pt x="550" y="712"/>
                </a:lnTo>
                <a:lnTo>
                  <a:pt x="550" y="731"/>
                </a:lnTo>
                <a:lnTo>
                  <a:pt x="574" y="755"/>
                </a:lnTo>
                <a:lnTo>
                  <a:pt x="585" y="784"/>
                </a:lnTo>
                <a:lnTo>
                  <a:pt x="609" y="816"/>
                </a:lnTo>
                <a:lnTo>
                  <a:pt x="627" y="830"/>
                </a:lnTo>
                <a:lnTo>
                  <a:pt x="636" y="838"/>
                </a:lnTo>
                <a:lnTo>
                  <a:pt x="646" y="863"/>
                </a:lnTo>
                <a:lnTo>
                  <a:pt x="656" y="863"/>
                </a:lnTo>
                <a:lnTo>
                  <a:pt x="664" y="848"/>
                </a:lnTo>
                <a:lnTo>
                  <a:pt x="678" y="853"/>
                </a:lnTo>
                <a:lnTo>
                  <a:pt x="680" y="867"/>
                </a:lnTo>
                <a:lnTo>
                  <a:pt x="684" y="887"/>
                </a:lnTo>
                <a:lnTo>
                  <a:pt x="689" y="901"/>
                </a:lnTo>
                <a:lnTo>
                  <a:pt x="680" y="907"/>
                </a:lnTo>
                <a:lnTo>
                  <a:pt x="671" y="903"/>
                </a:lnTo>
                <a:lnTo>
                  <a:pt x="671" y="917"/>
                </a:lnTo>
                <a:lnTo>
                  <a:pt x="675" y="927"/>
                </a:lnTo>
                <a:lnTo>
                  <a:pt x="678" y="942"/>
                </a:lnTo>
                <a:lnTo>
                  <a:pt x="703" y="966"/>
                </a:lnTo>
                <a:lnTo>
                  <a:pt x="715" y="977"/>
                </a:lnTo>
                <a:lnTo>
                  <a:pt x="747" y="997"/>
                </a:lnTo>
                <a:lnTo>
                  <a:pt x="770" y="1023"/>
                </a:lnTo>
                <a:lnTo>
                  <a:pt x="790" y="1030"/>
                </a:lnTo>
                <a:lnTo>
                  <a:pt x="806" y="1042"/>
                </a:lnTo>
                <a:lnTo>
                  <a:pt x="819" y="1073"/>
                </a:lnTo>
                <a:lnTo>
                  <a:pt x="841" y="1076"/>
                </a:lnTo>
                <a:lnTo>
                  <a:pt x="873" y="1098"/>
                </a:lnTo>
                <a:lnTo>
                  <a:pt x="885" y="1112"/>
                </a:lnTo>
                <a:lnTo>
                  <a:pt x="878" y="1122"/>
                </a:lnTo>
                <a:lnTo>
                  <a:pt x="858" y="1104"/>
                </a:lnTo>
                <a:lnTo>
                  <a:pt x="846" y="1101"/>
                </a:lnTo>
                <a:lnTo>
                  <a:pt x="856" y="1113"/>
                </a:lnTo>
                <a:lnTo>
                  <a:pt x="880" y="1141"/>
                </a:lnTo>
                <a:lnTo>
                  <a:pt x="898" y="1158"/>
                </a:lnTo>
                <a:lnTo>
                  <a:pt x="920" y="1164"/>
                </a:lnTo>
                <a:lnTo>
                  <a:pt x="940" y="1169"/>
                </a:lnTo>
                <a:lnTo>
                  <a:pt x="957" y="1158"/>
                </a:lnTo>
                <a:lnTo>
                  <a:pt x="972" y="1161"/>
                </a:lnTo>
                <a:lnTo>
                  <a:pt x="987" y="1186"/>
                </a:lnTo>
                <a:lnTo>
                  <a:pt x="1004" y="1196"/>
                </a:lnTo>
                <a:lnTo>
                  <a:pt x="1002" y="1235"/>
                </a:lnTo>
                <a:lnTo>
                  <a:pt x="1011" y="1268"/>
                </a:lnTo>
                <a:lnTo>
                  <a:pt x="1043" y="1313"/>
                </a:lnTo>
                <a:lnTo>
                  <a:pt x="1058" y="1325"/>
                </a:lnTo>
                <a:lnTo>
                  <a:pt x="1086" y="1334"/>
                </a:lnTo>
                <a:lnTo>
                  <a:pt x="1102" y="1342"/>
                </a:lnTo>
                <a:lnTo>
                  <a:pt x="1108" y="1364"/>
                </a:lnTo>
                <a:lnTo>
                  <a:pt x="1108" y="1415"/>
                </a:lnTo>
                <a:lnTo>
                  <a:pt x="1117" y="1430"/>
                </a:lnTo>
                <a:lnTo>
                  <a:pt x="1128" y="1455"/>
                </a:lnTo>
                <a:lnTo>
                  <a:pt x="1130" y="1485"/>
                </a:lnTo>
                <a:lnTo>
                  <a:pt x="1141" y="1508"/>
                </a:lnTo>
                <a:lnTo>
                  <a:pt x="1149" y="1521"/>
                </a:lnTo>
                <a:lnTo>
                  <a:pt x="1154" y="1528"/>
                </a:lnTo>
                <a:lnTo>
                  <a:pt x="1154" y="1576"/>
                </a:lnTo>
                <a:lnTo>
                  <a:pt x="1169" y="1592"/>
                </a:lnTo>
                <a:lnTo>
                  <a:pt x="1169" y="1632"/>
                </a:lnTo>
                <a:lnTo>
                  <a:pt x="1176" y="1652"/>
                </a:lnTo>
                <a:lnTo>
                  <a:pt x="1170" y="1672"/>
                </a:lnTo>
                <a:lnTo>
                  <a:pt x="1166" y="1684"/>
                </a:lnTo>
                <a:lnTo>
                  <a:pt x="1181" y="1698"/>
                </a:lnTo>
                <a:lnTo>
                  <a:pt x="1184" y="1734"/>
                </a:lnTo>
                <a:lnTo>
                  <a:pt x="1201" y="1748"/>
                </a:lnTo>
                <a:lnTo>
                  <a:pt x="1205" y="1770"/>
                </a:lnTo>
                <a:lnTo>
                  <a:pt x="1216" y="1795"/>
                </a:lnTo>
                <a:lnTo>
                  <a:pt x="1212" y="1810"/>
                </a:lnTo>
                <a:lnTo>
                  <a:pt x="1205" y="1810"/>
                </a:lnTo>
                <a:lnTo>
                  <a:pt x="1196" y="1797"/>
                </a:lnTo>
                <a:lnTo>
                  <a:pt x="1192" y="1780"/>
                </a:lnTo>
                <a:lnTo>
                  <a:pt x="1181" y="1775"/>
                </a:lnTo>
                <a:lnTo>
                  <a:pt x="1170" y="1795"/>
                </a:lnTo>
                <a:lnTo>
                  <a:pt x="1170" y="1814"/>
                </a:lnTo>
                <a:lnTo>
                  <a:pt x="1187" y="1825"/>
                </a:lnTo>
                <a:lnTo>
                  <a:pt x="1183" y="1842"/>
                </a:lnTo>
                <a:lnTo>
                  <a:pt x="1164" y="1847"/>
                </a:lnTo>
                <a:lnTo>
                  <a:pt x="1164" y="1858"/>
                </a:lnTo>
                <a:lnTo>
                  <a:pt x="1196" y="1858"/>
                </a:lnTo>
                <a:lnTo>
                  <a:pt x="1206" y="1861"/>
                </a:lnTo>
                <a:lnTo>
                  <a:pt x="1209" y="1881"/>
                </a:lnTo>
                <a:lnTo>
                  <a:pt x="1206" y="1887"/>
                </a:lnTo>
                <a:lnTo>
                  <a:pt x="1192" y="1881"/>
                </a:lnTo>
                <a:lnTo>
                  <a:pt x="1181" y="1891"/>
                </a:lnTo>
                <a:lnTo>
                  <a:pt x="1181" y="1901"/>
                </a:lnTo>
                <a:lnTo>
                  <a:pt x="1191" y="1913"/>
                </a:lnTo>
                <a:lnTo>
                  <a:pt x="1184" y="1932"/>
                </a:lnTo>
                <a:lnTo>
                  <a:pt x="1170" y="1940"/>
                </a:lnTo>
                <a:lnTo>
                  <a:pt x="1169" y="1979"/>
                </a:lnTo>
                <a:lnTo>
                  <a:pt x="1157" y="1997"/>
                </a:lnTo>
                <a:lnTo>
                  <a:pt x="1157" y="2025"/>
                </a:lnTo>
                <a:lnTo>
                  <a:pt x="1134" y="2031"/>
                </a:lnTo>
                <a:lnTo>
                  <a:pt x="1113" y="2048"/>
                </a:lnTo>
                <a:lnTo>
                  <a:pt x="1103" y="2064"/>
                </a:lnTo>
                <a:lnTo>
                  <a:pt x="1075" y="2066"/>
                </a:lnTo>
                <a:lnTo>
                  <a:pt x="1058" y="2074"/>
                </a:lnTo>
                <a:lnTo>
                  <a:pt x="1046" y="2103"/>
                </a:lnTo>
                <a:lnTo>
                  <a:pt x="1033" y="2110"/>
                </a:lnTo>
                <a:lnTo>
                  <a:pt x="1004" y="2110"/>
                </a:lnTo>
                <a:lnTo>
                  <a:pt x="987" y="2142"/>
                </a:lnTo>
                <a:lnTo>
                  <a:pt x="967" y="2166"/>
                </a:lnTo>
                <a:lnTo>
                  <a:pt x="925" y="2174"/>
                </a:lnTo>
                <a:lnTo>
                  <a:pt x="866" y="2201"/>
                </a:lnTo>
                <a:lnTo>
                  <a:pt x="834" y="2221"/>
                </a:lnTo>
                <a:lnTo>
                  <a:pt x="826" y="2217"/>
                </a:lnTo>
                <a:lnTo>
                  <a:pt x="814" y="2187"/>
                </a:lnTo>
                <a:lnTo>
                  <a:pt x="806" y="2192"/>
                </a:lnTo>
                <a:lnTo>
                  <a:pt x="799" y="2219"/>
                </a:lnTo>
                <a:lnTo>
                  <a:pt x="788" y="2219"/>
                </a:lnTo>
                <a:lnTo>
                  <a:pt x="779" y="2201"/>
                </a:lnTo>
                <a:lnTo>
                  <a:pt x="772" y="2217"/>
                </a:lnTo>
                <a:lnTo>
                  <a:pt x="781" y="2231"/>
                </a:lnTo>
                <a:lnTo>
                  <a:pt x="790" y="2251"/>
                </a:lnTo>
                <a:lnTo>
                  <a:pt x="775" y="2260"/>
                </a:lnTo>
                <a:lnTo>
                  <a:pt x="760" y="2285"/>
                </a:lnTo>
                <a:lnTo>
                  <a:pt x="747" y="2293"/>
                </a:lnTo>
                <a:lnTo>
                  <a:pt x="740" y="2310"/>
                </a:lnTo>
                <a:lnTo>
                  <a:pt x="752" y="2332"/>
                </a:lnTo>
                <a:lnTo>
                  <a:pt x="735" y="2337"/>
                </a:lnTo>
                <a:lnTo>
                  <a:pt x="725" y="2355"/>
                </a:lnTo>
                <a:lnTo>
                  <a:pt x="705" y="2359"/>
                </a:lnTo>
                <a:lnTo>
                  <a:pt x="682" y="2345"/>
                </a:lnTo>
                <a:lnTo>
                  <a:pt x="661" y="2324"/>
                </a:lnTo>
                <a:lnTo>
                  <a:pt x="656" y="2324"/>
                </a:lnTo>
                <a:lnTo>
                  <a:pt x="676" y="2352"/>
                </a:lnTo>
                <a:lnTo>
                  <a:pt x="676" y="2374"/>
                </a:lnTo>
                <a:lnTo>
                  <a:pt x="661" y="2403"/>
                </a:lnTo>
                <a:lnTo>
                  <a:pt x="629" y="2423"/>
                </a:lnTo>
                <a:lnTo>
                  <a:pt x="585" y="2428"/>
                </a:lnTo>
                <a:lnTo>
                  <a:pt x="558" y="2433"/>
                </a:lnTo>
                <a:lnTo>
                  <a:pt x="548" y="2452"/>
                </a:lnTo>
                <a:lnTo>
                  <a:pt x="548" y="2482"/>
                </a:lnTo>
                <a:lnTo>
                  <a:pt x="532" y="2505"/>
                </a:lnTo>
                <a:lnTo>
                  <a:pt x="508" y="2517"/>
                </a:lnTo>
                <a:lnTo>
                  <a:pt x="473" y="2534"/>
                </a:lnTo>
                <a:lnTo>
                  <a:pt x="449" y="2531"/>
                </a:lnTo>
                <a:lnTo>
                  <a:pt x="456" y="2524"/>
                </a:lnTo>
                <a:lnTo>
                  <a:pt x="484" y="2510"/>
                </a:lnTo>
                <a:lnTo>
                  <a:pt x="463" y="2510"/>
                </a:lnTo>
                <a:lnTo>
                  <a:pt x="449" y="2490"/>
                </a:lnTo>
                <a:lnTo>
                  <a:pt x="439" y="2438"/>
                </a:lnTo>
                <a:lnTo>
                  <a:pt x="437" y="2387"/>
                </a:lnTo>
                <a:lnTo>
                  <a:pt x="448" y="2328"/>
                </a:lnTo>
                <a:lnTo>
                  <a:pt x="463" y="2293"/>
                </a:lnTo>
                <a:lnTo>
                  <a:pt x="477" y="2285"/>
                </a:lnTo>
                <a:lnTo>
                  <a:pt x="503" y="2302"/>
                </a:lnTo>
                <a:lnTo>
                  <a:pt x="496" y="2278"/>
                </a:lnTo>
                <a:lnTo>
                  <a:pt x="481" y="2274"/>
                </a:lnTo>
                <a:lnTo>
                  <a:pt x="473" y="2263"/>
                </a:lnTo>
                <a:lnTo>
                  <a:pt x="434" y="2256"/>
                </a:lnTo>
                <a:lnTo>
                  <a:pt x="426" y="2241"/>
                </a:lnTo>
                <a:lnTo>
                  <a:pt x="402" y="2232"/>
                </a:lnTo>
                <a:lnTo>
                  <a:pt x="369" y="2207"/>
                </a:lnTo>
                <a:lnTo>
                  <a:pt x="385" y="2201"/>
                </a:lnTo>
                <a:lnTo>
                  <a:pt x="414" y="2201"/>
                </a:lnTo>
                <a:lnTo>
                  <a:pt x="433" y="2174"/>
                </a:lnTo>
                <a:lnTo>
                  <a:pt x="463" y="2167"/>
                </a:lnTo>
                <a:lnTo>
                  <a:pt x="470" y="2153"/>
                </a:lnTo>
                <a:lnTo>
                  <a:pt x="463" y="2107"/>
                </a:lnTo>
                <a:lnTo>
                  <a:pt x="463" y="2099"/>
                </a:lnTo>
                <a:lnTo>
                  <a:pt x="496" y="2099"/>
                </a:lnTo>
                <a:lnTo>
                  <a:pt x="513" y="2110"/>
                </a:lnTo>
                <a:lnTo>
                  <a:pt x="532" y="2113"/>
                </a:lnTo>
                <a:lnTo>
                  <a:pt x="558" y="2099"/>
                </a:lnTo>
                <a:lnTo>
                  <a:pt x="576" y="2107"/>
                </a:lnTo>
                <a:lnTo>
                  <a:pt x="612" y="2107"/>
                </a:lnTo>
                <a:lnTo>
                  <a:pt x="622" y="2099"/>
                </a:lnTo>
                <a:lnTo>
                  <a:pt x="638" y="2099"/>
                </a:lnTo>
                <a:lnTo>
                  <a:pt x="649" y="2121"/>
                </a:lnTo>
                <a:lnTo>
                  <a:pt x="673" y="2115"/>
                </a:lnTo>
                <a:lnTo>
                  <a:pt x="673" y="2083"/>
                </a:lnTo>
                <a:lnTo>
                  <a:pt x="651" y="2066"/>
                </a:lnTo>
                <a:lnTo>
                  <a:pt x="646" y="2044"/>
                </a:lnTo>
                <a:lnTo>
                  <a:pt x="633" y="2019"/>
                </a:lnTo>
                <a:lnTo>
                  <a:pt x="634" y="1963"/>
                </a:lnTo>
                <a:lnTo>
                  <a:pt x="642" y="1958"/>
                </a:lnTo>
                <a:lnTo>
                  <a:pt x="663" y="1968"/>
                </a:lnTo>
                <a:lnTo>
                  <a:pt x="678" y="1968"/>
                </a:lnTo>
                <a:lnTo>
                  <a:pt x="698" y="1982"/>
                </a:lnTo>
                <a:lnTo>
                  <a:pt x="703" y="1962"/>
                </a:lnTo>
                <a:lnTo>
                  <a:pt x="717" y="1949"/>
                </a:lnTo>
                <a:lnTo>
                  <a:pt x="718" y="1924"/>
                </a:lnTo>
                <a:lnTo>
                  <a:pt x="710" y="1887"/>
                </a:lnTo>
                <a:lnTo>
                  <a:pt x="724" y="1873"/>
                </a:lnTo>
                <a:lnTo>
                  <a:pt x="744" y="1873"/>
                </a:lnTo>
                <a:lnTo>
                  <a:pt x="770" y="1872"/>
                </a:lnTo>
                <a:lnTo>
                  <a:pt x="799" y="1869"/>
                </a:lnTo>
                <a:lnTo>
                  <a:pt x="824" y="1873"/>
                </a:lnTo>
                <a:lnTo>
                  <a:pt x="870" y="1870"/>
                </a:lnTo>
                <a:lnTo>
                  <a:pt x="885" y="1883"/>
                </a:lnTo>
                <a:lnTo>
                  <a:pt x="898" y="1856"/>
                </a:lnTo>
                <a:lnTo>
                  <a:pt x="901" y="1834"/>
                </a:lnTo>
                <a:lnTo>
                  <a:pt x="916" y="1813"/>
                </a:lnTo>
                <a:lnTo>
                  <a:pt x="903" y="1791"/>
                </a:lnTo>
                <a:lnTo>
                  <a:pt x="896" y="1763"/>
                </a:lnTo>
                <a:lnTo>
                  <a:pt x="896" y="1726"/>
                </a:lnTo>
                <a:lnTo>
                  <a:pt x="894" y="1683"/>
                </a:lnTo>
                <a:lnTo>
                  <a:pt x="888" y="1669"/>
                </a:lnTo>
                <a:lnTo>
                  <a:pt x="859" y="1644"/>
                </a:lnTo>
                <a:lnTo>
                  <a:pt x="850" y="1633"/>
                </a:lnTo>
                <a:lnTo>
                  <a:pt x="850" y="1608"/>
                </a:lnTo>
                <a:lnTo>
                  <a:pt x="834" y="1598"/>
                </a:lnTo>
                <a:lnTo>
                  <a:pt x="824" y="1548"/>
                </a:lnTo>
                <a:lnTo>
                  <a:pt x="821" y="1512"/>
                </a:lnTo>
                <a:lnTo>
                  <a:pt x="870" y="1500"/>
                </a:lnTo>
                <a:lnTo>
                  <a:pt x="887" y="1479"/>
                </a:lnTo>
                <a:lnTo>
                  <a:pt x="880" y="1457"/>
                </a:lnTo>
                <a:lnTo>
                  <a:pt x="868" y="1432"/>
                </a:lnTo>
                <a:lnTo>
                  <a:pt x="848" y="1412"/>
                </a:lnTo>
                <a:lnTo>
                  <a:pt x="858" y="1386"/>
                </a:lnTo>
                <a:lnTo>
                  <a:pt x="873" y="1381"/>
                </a:lnTo>
                <a:lnTo>
                  <a:pt x="890" y="1388"/>
                </a:lnTo>
                <a:lnTo>
                  <a:pt x="900" y="1371"/>
                </a:lnTo>
                <a:lnTo>
                  <a:pt x="898" y="1347"/>
                </a:lnTo>
                <a:lnTo>
                  <a:pt x="883" y="1334"/>
                </a:lnTo>
                <a:lnTo>
                  <a:pt x="839" y="1330"/>
                </a:lnTo>
                <a:lnTo>
                  <a:pt x="824" y="1310"/>
                </a:lnTo>
                <a:lnTo>
                  <a:pt x="831" y="1288"/>
                </a:lnTo>
                <a:lnTo>
                  <a:pt x="828" y="1263"/>
                </a:lnTo>
                <a:lnTo>
                  <a:pt x="839" y="1251"/>
                </a:lnTo>
                <a:lnTo>
                  <a:pt x="861" y="1237"/>
                </a:lnTo>
                <a:lnTo>
                  <a:pt x="859" y="1215"/>
                </a:lnTo>
                <a:lnTo>
                  <a:pt x="852" y="1221"/>
                </a:lnTo>
                <a:lnTo>
                  <a:pt x="834" y="1213"/>
                </a:lnTo>
                <a:lnTo>
                  <a:pt x="801" y="1180"/>
                </a:lnTo>
                <a:lnTo>
                  <a:pt x="784" y="1180"/>
                </a:lnTo>
                <a:lnTo>
                  <a:pt x="779" y="1174"/>
                </a:lnTo>
                <a:lnTo>
                  <a:pt x="777" y="1163"/>
                </a:lnTo>
                <a:lnTo>
                  <a:pt x="762" y="1155"/>
                </a:lnTo>
                <a:lnTo>
                  <a:pt x="748" y="1169"/>
                </a:lnTo>
                <a:lnTo>
                  <a:pt x="730" y="1158"/>
                </a:lnTo>
                <a:lnTo>
                  <a:pt x="711" y="1138"/>
                </a:lnTo>
                <a:lnTo>
                  <a:pt x="706" y="1105"/>
                </a:lnTo>
                <a:lnTo>
                  <a:pt x="706" y="1075"/>
                </a:lnTo>
                <a:lnTo>
                  <a:pt x="693" y="1046"/>
                </a:lnTo>
              </a:path>
            </a:pathLst>
          </a:custGeom>
          <a:solidFill>
            <a:srgbClr val="005F87"/>
          </a:solidFill>
          <a:ln w="12700" cap="rnd" cmpd="sng">
            <a:noFill/>
            <a:prstDash val="solid"/>
            <a:round/>
            <a:headEnd type="none" w="med" len="med"/>
            <a:tailEnd type="none" w="med" len="med"/>
          </a:ln>
          <a:effectLst/>
        </p:spPr>
        <p:txBody>
          <a:bodyPr/>
          <a:lstStyle/>
          <a:p>
            <a:pPr>
              <a:lnSpc>
                <a:spcPct val="100000"/>
              </a:lnSpc>
              <a:defRPr/>
            </a:pPr>
            <a:endParaRPr lang="en-US" sz="1799" dirty="0">
              <a:ea typeface="ＭＳ Ｐゴシック"/>
            </a:endParaRPr>
          </a:p>
        </p:txBody>
      </p:sp>
      <p:sp>
        <p:nvSpPr>
          <p:cNvPr id="46" name="Flowchart: Connector 45">
            <a:extLst>
              <a:ext uri="{FF2B5EF4-FFF2-40B4-BE49-F238E27FC236}">
                <a16:creationId xmlns:a16="http://schemas.microsoft.com/office/drawing/2014/main" id="{5D52B847-5759-4167-8351-3CB1FD65B794}"/>
              </a:ext>
            </a:extLst>
          </p:cNvPr>
          <p:cNvSpPr/>
          <p:nvPr/>
        </p:nvSpPr>
        <p:spPr bwMode="auto">
          <a:xfrm>
            <a:off x="5965404" y="3318794"/>
            <a:ext cx="104814" cy="114102"/>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47" name="Flowchart: Connector 46">
            <a:extLst>
              <a:ext uri="{FF2B5EF4-FFF2-40B4-BE49-F238E27FC236}">
                <a16:creationId xmlns:a16="http://schemas.microsoft.com/office/drawing/2014/main" id="{20D7FF80-3214-4D54-A2A0-58F03808C0DF}"/>
              </a:ext>
            </a:extLst>
          </p:cNvPr>
          <p:cNvSpPr/>
          <p:nvPr/>
        </p:nvSpPr>
        <p:spPr bwMode="auto">
          <a:xfrm>
            <a:off x="5965404" y="3505384"/>
            <a:ext cx="104814" cy="114102"/>
          </a:xfrm>
          <a:prstGeom prst="flowChartConnector">
            <a:avLst/>
          </a:prstGeom>
          <a:solidFill>
            <a:srgbClr val="C000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48" name="Flowchart: Connector 47">
            <a:extLst>
              <a:ext uri="{FF2B5EF4-FFF2-40B4-BE49-F238E27FC236}">
                <a16:creationId xmlns:a16="http://schemas.microsoft.com/office/drawing/2014/main" id="{77C94BA6-D9A8-4CB0-84EB-D4B95A07BF50}"/>
              </a:ext>
            </a:extLst>
          </p:cNvPr>
          <p:cNvSpPr/>
          <p:nvPr/>
        </p:nvSpPr>
        <p:spPr bwMode="auto">
          <a:xfrm>
            <a:off x="5965404" y="3680807"/>
            <a:ext cx="104814" cy="114102"/>
          </a:xfrm>
          <a:prstGeom prst="flowChartConnector">
            <a:avLst/>
          </a:prstGeom>
          <a:solidFill>
            <a:srgbClr val="FFB9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49" name="Flowchart: Connector 48">
            <a:extLst>
              <a:ext uri="{FF2B5EF4-FFF2-40B4-BE49-F238E27FC236}">
                <a16:creationId xmlns:a16="http://schemas.microsoft.com/office/drawing/2014/main" id="{F220D9C5-D663-427F-A3E4-EC4813C43839}"/>
              </a:ext>
            </a:extLst>
          </p:cNvPr>
          <p:cNvSpPr/>
          <p:nvPr/>
        </p:nvSpPr>
        <p:spPr bwMode="auto">
          <a:xfrm>
            <a:off x="7147226" y="2028787"/>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50" name="Flowchart: Connector 49">
            <a:extLst>
              <a:ext uri="{FF2B5EF4-FFF2-40B4-BE49-F238E27FC236}">
                <a16:creationId xmlns:a16="http://schemas.microsoft.com/office/drawing/2014/main" id="{934B883B-F68C-496F-943D-57FDC5C99793}"/>
              </a:ext>
            </a:extLst>
          </p:cNvPr>
          <p:cNvSpPr/>
          <p:nvPr/>
        </p:nvSpPr>
        <p:spPr bwMode="auto">
          <a:xfrm>
            <a:off x="7259617" y="1940927"/>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51" name="Flowchart: Connector 50">
            <a:extLst>
              <a:ext uri="{FF2B5EF4-FFF2-40B4-BE49-F238E27FC236}">
                <a16:creationId xmlns:a16="http://schemas.microsoft.com/office/drawing/2014/main" id="{CE79552E-88E5-4822-BD51-207CAE8A97D9}"/>
              </a:ext>
            </a:extLst>
          </p:cNvPr>
          <p:cNvSpPr/>
          <p:nvPr/>
        </p:nvSpPr>
        <p:spPr bwMode="auto">
          <a:xfrm>
            <a:off x="7122036" y="1899362"/>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52" name="Flowchart: Connector 51">
            <a:extLst>
              <a:ext uri="{FF2B5EF4-FFF2-40B4-BE49-F238E27FC236}">
                <a16:creationId xmlns:a16="http://schemas.microsoft.com/office/drawing/2014/main" id="{58432264-C911-4B29-A25C-974E73247A89}"/>
              </a:ext>
            </a:extLst>
          </p:cNvPr>
          <p:cNvSpPr/>
          <p:nvPr/>
        </p:nvSpPr>
        <p:spPr bwMode="auto">
          <a:xfrm>
            <a:off x="7332778" y="5027001"/>
            <a:ext cx="100436" cy="87860"/>
          </a:xfrm>
          <a:prstGeom prst="flowChartConnector">
            <a:avLst/>
          </a:prstGeom>
          <a:solidFill>
            <a:srgbClr val="C000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cxnSp>
        <p:nvCxnSpPr>
          <p:cNvPr id="53" name="Straight Arrow Connector 52">
            <a:extLst>
              <a:ext uri="{FF2B5EF4-FFF2-40B4-BE49-F238E27FC236}">
                <a16:creationId xmlns:a16="http://schemas.microsoft.com/office/drawing/2014/main" id="{01D0E5B5-9697-48E9-88C5-9DD4FE8EB639}"/>
              </a:ext>
            </a:extLst>
          </p:cNvPr>
          <p:cNvCxnSpPr>
            <a:cxnSpLocks/>
            <a:endCxn id="42" idx="1"/>
          </p:cNvCxnSpPr>
          <p:nvPr/>
        </p:nvCxnSpPr>
        <p:spPr bwMode="auto">
          <a:xfrm flipV="1">
            <a:off x="7386181" y="1632507"/>
            <a:ext cx="1433302" cy="277631"/>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54" name="Flowchart: Connector 53">
            <a:extLst>
              <a:ext uri="{FF2B5EF4-FFF2-40B4-BE49-F238E27FC236}">
                <a16:creationId xmlns:a16="http://schemas.microsoft.com/office/drawing/2014/main" id="{16ED8728-D334-4CBC-B975-8210223B74D1}"/>
              </a:ext>
            </a:extLst>
          </p:cNvPr>
          <p:cNvSpPr/>
          <p:nvPr/>
        </p:nvSpPr>
        <p:spPr bwMode="auto">
          <a:xfrm>
            <a:off x="7436577" y="5056593"/>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55" name="Flowchart: Connector 54">
            <a:extLst>
              <a:ext uri="{FF2B5EF4-FFF2-40B4-BE49-F238E27FC236}">
                <a16:creationId xmlns:a16="http://schemas.microsoft.com/office/drawing/2014/main" id="{DF39B64B-E972-465E-BE59-8F0602CF82C1}"/>
              </a:ext>
            </a:extLst>
          </p:cNvPr>
          <p:cNvSpPr/>
          <p:nvPr/>
        </p:nvSpPr>
        <p:spPr bwMode="auto">
          <a:xfrm>
            <a:off x="7548968" y="4968733"/>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57" name="Flowchart: Connector 56">
            <a:extLst>
              <a:ext uri="{FF2B5EF4-FFF2-40B4-BE49-F238E27FC236}">
                <a16:creationId xmlns:a16="http://schemas.microsoft.com/office/drawing/2014/main" id="{5147F6A6-6B20-4F83-BF1C-3B0C2D49BD66}"/>
              </a:ext>
            </a:extLst>
          </p:cNvPr>
          <p:cNvSpPr/>
          <p:nvPr/>
        </p:nvSpPr>
        <p:spPr bwMode="auto">
          <a:xfrm>
            <a:off x="7411387" y="4927168"/>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cxnSp>
        <p:nvCxnSpPr>
          <p:cNvPr id="58" name="Straight Arrow Connector 57">
            <a:extLst>
              <a:ext uri="{FF2B5EF4-FFF2-40B4-BE49-F238E27FC236}">
                <a16:creationId xmlns:a16="http://schemas.microsoft.com/office/drawing/2014/main" id="{7B136C4B-3CD2-486E-BCFA-4ADFA47239E2}"/>
              </a:ext>
            </a:extLst>
          </p:cNvPr>
          <p:cNvCxnSpPr>
            <a:cxnSpLocks/>
            <a:endCxn id="81" idx="1"/>
          </p:cNvCxnSpPr>
          <p:nvPr/>
        </p:nvCxnSpPr>
        <p:spPr bwMode="auto">
          <a:xfrm flipV="1">
            <a:off x="7635335" y="4889393"/>
            <a:ext cx="1184148" cy="177374"/>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9" name="Straight Arrow Connector 58">
            <a:extLst>
              <a:ext uri="{FF2B5EF4-FFF2-40B4-BE49-F238E27FC236}">
                <a16:creationId xmlns:a16="http://schemas.microsoft.com/office/drawing/2014/main" id="{83484EE9-D0B7-4E2E-B625-3240CE9B17FD}"/>
              </a:ext>
            </a:extLst>
          </p:cNvPr>
          <p:cNvCxnSpPr>
            <a:cxnSpLocks/>
            <a:endCxn id="83" idx="1"/>
          </p:cNvCxnSpPr>
          <p:nvPr/>
        </p:nvCxnSpPr>
        <p:spPr bwMode="auto">
          <a:xfrm>
            <a:off x="7769745" y="5104629"/>
            <a:ext cx="1049738" cy="674130"/>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60" name="Flowchart: Connector 59">
            <a:extLst>
              <a:ext uri="{FF2B5EF4-FFF2-40B4-BE49-F238E27FC236}">
                <a16:creationId xmlns:a16="http://schemas.microsoft.com/office/drawing/2014/main" id="{2930B03F-DF16-4049-87E2-BCFDFBFE31EF}"/>
              </a:ext>
            </a:extLst>
          </p:cNvPr>
          <p:cNvSpPr/>
          <p:nvPr/>
        </p:nvSpPr>
        <p:spPr bwMode="auto">
          <a:xfrm>
            <a:off x="7515490" y="5058809"/>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61" name="Flowchart: Connector 60">
            <a:extLst>
              <a:ext uri="{FF2B5EF4-FFF2-40B4-BE49-F238E27FC236}">
                <a16:creationId xmlns:a16="http://schemas.microsoft.com/office/drawing/2014/main" id="{92DA7B7A-B9A1-48AA-99AC-7062A653D0D1}"/>
              </a:ext>
            </a:extLst>
          </p:cNvPr>
          <p:cNvSpPr/>
          <p:nvPr/>
        </p:nvSpPr>
        <p:spPr bwMode="auto">
          <a:xfrm>
            <a:off x="7482011" y="4960078"/>
            <a:ext cx="100436" cy="87860"/>
          </a:xfrm>
          <a:prstGeom prst="flowChartConnector">
            <a:avLst/>
          </a:prstGeom>
          <a:solidFill>
            <a:srgbClr val="C000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62" name="Flowchart: Connector 61">
            <a:extLst>
              <a:ext uri="{FF2B5EF4-FFF2-40B4-BE49-F238E27FC236}">
                <a16:creationId xmlns:a16="http://schemas.microsoft.com/office/drawing/2014/main" id="{75557E52-2481-4466-9E68-7219FCB1B70F}"/>
              </a:ext>
            </a:extLst>
          </p:cNvPr>
          <p:cNvSpPr/>
          <p:nvPr/>
        </p:nvSpPr>
        <p:spPr bwMode="auto">
          <a:xfrm>
            <a:off x="7348097" y="4960078"/>
            <a:ext cx="100436" cy="87860"/>
          </a:xfrm>
          <a:prstGeom prst="flowChartConnector">
            <a:avLst/>
          </a:prstGeom>
          <a:solidFill>
            <a:srgbClr val="C000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sp>
        <p:nvSpPr>
          <p:cNvPr id="63" name="Flowchart: Connector 62">
            <a:extLst>
              <a:ext uri="{FF2B5EF4-FFF2-40B4-BE49-F238E27FC236}">
                <a16:creationId xmlns:a16="http://schemas.microsoft.com/office/drawing/2014/main" id="{6EBE3CDF-8AF0-425F-9BEF-1586ADE048CC}"/>
              </a:ext>
            </a:extLst>
          </p:cNvPr>
          <p:cNvSpPr/>
          <p:nvPr/>
        </p:nvSpPr>
        <p:spPr bwMode="auto">
          <a:xfrm>
            <a:off x="7517510" y="4812817"/>
            <a:ext cx="100436" cy="87860"/>
          </a:xfrm>
          <a:prstGeom prst="flowChartConnector">
            <a:avLst/>
          </a:prstGeom>
          <a:solidFill>
            <a:srgbClr val="FFB9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cxnSp>
        <p:nvCxnSpPr>
          <p:cNvPr id="64" name="Straight Arrow Connector 63">
            <a:extLst>
              <a:ext uri="{FF2B5EF4-FFF2-40B4-BE49-F238E27FC236}">
                <a16:creationId xmlns:a16="http://schemas.microsoft.com/office/drawing/2014/main" id="{31B7231E-D5C4-4BB4-826E-3ADE31178CCB}"/>
              </a:ext>
            </a:extLst>
          </p:cNvPr>
          <p:cNvCxnSpPr>
            <a:cxnSpLocks/>
            <a:endCxn id="44" idx="1"/>
          </p:cNvCxnSpPr>
          <p:nvPr/>
        </p:nvCxnSpPr>
        <p:spPr bwMode="auto">
          <a:xfrm flipV="1">
            <a:off x="7661491" y="3641364"/>
            <a:ext cx="1157992" cy="1348043"/>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65" name="Picture 64">
            <a:extLst>
              <a:ext uri="{FF2B5EF4-FFF2-40B4-BE49-F238E27FC236}">
                <a16:creationId xmlns:a16="http://schemas.microsoft.com/office/drawing/2014/main" id="{B5BC34C7-5850-4252-B8B0-E6D4D7B3E00B}"/>
              </a:ext>
            </a:extLst>
          </p:cNvPr>
          <p:cNvPicPr>
            <a:picLocks noChangeAspect="1"/>
          </p:cNvPicPr>
          <p:nvPr/>
        </p:nvPicPr>
        <p:blipFill>
          <a:blip r:embed="rId24"/>
          <a:stretch>
            <a:fillRect/>
          </a:stretch>
        </p:blipFill>
        <p:spPr>
          <a:xfrm>
            <a:off x="6406108" y="5187112"/>
            <a:ext cx="473483" cy="184520"/>
          </a:xfrm>
          <a:prstGeom prst="rect">
            <a:avLst/>
          </a:prstGeom>
        </p:spPr>
      </p:pic>
      <p:pic>
        <p:nvPicPr>
          <p:cNvPr id="66" name="Picture 65">
            <a:extLst>
              <a:ext uri="{FF2B5EF4-FFF2-40B4-BE49-F238E27FC236}">
                <a16:creationId xmlns:a16="http://schemas.microsoft.com/office/drawing/2014/main" id="{4C549F0B-407E-4403-86ED-DFF75E005568}"/>
              </a:ext>
            </a:extLst>
          </p:cNvPr>
          <p:cNvPicPr>
            <a:picLocks noChangeAspect="1"/>
          </p:cNvPicPr>
          <p:nvPr/>
        </p:nvPicPr>
        <p:blipFill>
          <a:blip r:embed="rId25"/>
          <a:stretch>
            <a:fillRect/>
          </a:stretch>
        </p:blipFill>
        <p:spPr>
          <a:xfrm>
            <a:off x="5857989" y="5464773"/>
            <a:ext cx="1052378" cy="219332"/>
          </a:xfrm>
          <a:prstGeom prst="rect">
            <a:avLst/>
          </a:prstGeom>
        </p:spPr>
      </p:pic>
      <p:pic>
        <p:nvPicPr>
          <p:cNvPr id="67" name="Picture 66">
            <a:extLst>
              <a:ext uri="{FF2B5EF4-FFF2-40B4-BE49-F238E27FC236}">
                <a16:creationId xmlns:a16="http://schemas.microsoft.com/office/drawing/2014/main" id="{94FC1E11-53CE-48BC-BBD6-8592A4C75196}"/>
              </a:ext>
            </a:extLst>
          </p:cNvPr>
          <p:cNvPicPr>
            <a:picLocks noChangeAspect="1"/>
          </p:cNvPicPr>
          <p:nvPr/>
        </p:nvPicPr>
        <p:blipFill>
          <a:blip r:embed="rId26"/>
          <a:stretch>
            <a:fillRect/>
          </a:stretch>
        </p:blipFill>
        <p:spPr>
          <a:xfrm>
            <a:off x="5911952" y="4743322"/>
            <a:ext cx="1018651" cy="345665"/>
          </a:xfrm>
          <a:prstGeom prst="rect">
            <a:avLst/>
          </a:prstGeom>
        </p:spPr>
      </p:pic>
      <p:pic>
        <p:nvPicPr>
          <p:cNvPr id="68" name="Picture 67">
            <a:extLst>
              <a:ext uri="{FF2B5EF4-FFF2-40B4-BE49-F238E27FC236}">
                <a16:creationId xmlns:a16="http://schemas.microsoft.com/office/drawing/2014/main" id="{2F5738D0-0508-47E7-B068-A260E4A2E168}"/>
              </a:ext>
            </a:extLst>
          </p:cNvPr>
          <p:cNvPicPr>
            <a:picLocks noChangeAspect="1"/>
          </p:cNvPicPr>
          <p:nvPr/>
        </p:nvPicPr>
        <p:blipFill>
          <a:blip r:embed="rId27"/>
          <a:stretch>
            <a:fillRect/>
          </a:stretch>
        </p:blipFill>
        <p:spPr>
          <a:xfrm>
            <a:off x="6402807" y="4367914"/>
            <a:ext cx="593431" cy="282269"/>
          </a:xfrm>
          <a:prstGeom prst="rect">
            <a:avLst/>
          </a:prstGeom>
        </p:spPr>
      </p:pic>
      <p:sp>
        <p:nvSpPr>
          <p:cNvPr id="69" name="Flowchart: Connector 68">
            <a:extLst>
              <a:ext uri="{FF2B5EF4-FFF2-40B4-BE49-F238E27FC236}">
                <a16:creationId xmlns:a16="http://schemas.microsoft.com/office/drawing/2014/main" id="{996105FC-00D0-46F8-9AB4-7FD3CB9F6C1D}"/>
              </a:ext>
            </a:extLst>
          </p:cNvPr>
          <p:cNvSpPr/>
          <p:nvPr/>
        </p:nvSpPr>
        <p:spPr bwMode="auto">
          <a:xfrm>
            <a:off x="7364306" y="5135501"/>
            <a:ext cx="100436" cy="87860"/>
          </a:xfrm>
          <a:prstGeom prst="flowChartConnector">
            <a:avLst/>
          </a:prstGeom>
          <a:solidFill>
            <a:srgbClr val="C00000"/>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cxnSp>
        <p:nvCxnSpPr>
          <p:cNvPr id="70" name="Straight Arrow Connector 69">
            <a:extLst>
              <a:ext uri="{FF2B5EF4-FFF2-40B4-BE49-F238E27FC236}">
                <a16:creationId xmlns:a16="http://schemas.microsoft.com/office/drawing/2014/main" id="{343D4A59-B843-4C5B-A959-8F232E20B471}"/>
              </a:ext>
            </a:extLst>
          </p:cNvPr>
          <p:cNvCxnSpPr>
            <a:cxnSpLocks/>
          </p:cNvCxnSpPr>
          <p:nvPr/>
        </p:nvCxnSpPr>
        <p:spPr bwMode="auto">
          <a:xfrm flipH="1" flipV="1">
            <a:off x="6921189" y="4492031"/>
            <a:ext cx="521977" cy="494815"/>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1" name="Straight Arrow Connector 70">
            <a:extLst>
              <a:ext uri="{FF2B5EF4-FFF2-40B4-BE49-F238E27FC236}">
                <a16:creationId xmlns:a16="http://schemas.microsoft.com/office/drawing/2014/main" id="{7D4B092F-0FFA-4861-84CD-B3AC4CA4E847}"/>
              </a:ext>
            </a:extLst>
          </p:cNvPr>
          <p:cNvCxnSpPr>
            <a:cxnSpLocks/>
            <a:endCxn id="65" idx="3"/>
          </p:cNvCxnSpPr>
          <p:nvPr/>
        </p:nvCxnSpPr>
        <p:spPr bwMode="auto">
          <a:xfrm flipH="1">
            <a:off x="6879591" y="5206248"/>
            <a:ext cx="453186" cy="73124"/>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2" name="Straight Arrow Connector 71">
            <a:extLst>
              <a:ext uri="{FF2B5EF4-FFF2-40B4-BE49-F238E27FC236}">
                <a16:creationId xmlns:a16="http://schemas.microsoft.com/office/drawing/2014/main" id="{DCBFED22-DE00-4E71-9938-E6E83545561A}"/>
              </a:ext>
            </a:extLst>
          </p:cNvPr>
          <p:cNvCxnSpPr>
            <a:cxnSpLocks/>
            <a:stCxn id="61" idx="4"/>
            <a:endCxn id="66" idx="3"/>
          </p:cNvCxnSpPr>
          <p:nvPr/>
        </p:nvCxnSpPr>
        <p:spPr bwMode="auto">
          <a:xfrm flipH="1">
            <a:off x="6910367" y="5047938"/>
            <a:ext cx="621862" cy="526500"/>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73" name="Straight Arrow Connector 72">
            <a:extLst>
              <a:ext uri="{FF2B5EF4-FFF2-40B4-BE49-F238E27FC236}">
                <a16:creationId xmlns:a16="http://schemas.microsoft.com/office/drawing/2014/main" id="{579673D7-B5AF-4C32-9EF6-EB8A15C6B4B4}"/>
              </a:ext>
            </a:extLst>
          </p:cNvPr>
          <p:cNvCxnSpPr>
            <a:cxnSpLocks/>
          </p:cNvCxnSpPr>
          <p:nvPr/>
        </p:nvCxnSpPr>
        <p:spPr bwMode="auto">
          <a:xfrm flipH="1" flipV="1">
            <a:off x="6889545" y="4926396"/>
            <a:ext cx="445606" cy="58057"/>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74" name="Picture 73">
            <a:extLst>
              <a:ext uri="{FF2B5EF4-FFF2-40B4-BE49-F238E27FC236}">
                <a16:creationId xmlns:a16="http://schemas.microsoft.com/office/drawing/2014/main" id="{3CACEB7A-F2A3-42C9-B586-9A392464D4C3}"/>
              </a:ext>
            </a:extLst>
          </p:cNvPr>
          <p:cNvPicPr>
            <a:picLocks noChangeAspect="1"/>
          </p:cNvPicPr>
          <p:nvPr/>
        </p:nvPicPr>
        <p:blipFill>
          <a:blip r:embed="rId28"/>
          <a:stretch>
            <a:fillRect/>
          </a:stretch>
        </p:blipFill>
        <p:spPr>
          <a:xfrm>
            <a:off x="8819483" y="2478319"/>
            <a:ext cx="1095827" cy="264094"/>
          </a:xfrm>
          <a:prstGeom prst="rect">
            <a:avLst/>
          </a:prstGeom>
        </p:spPr>
      </p:pic>
      <p:pic>
        <p:nvPicPr>
          <p:cNvPr id="75" name="Picture 74">
            <a:extLst>
              <a:ext uri="{FF2B5EF4-FFF2-40B4-BE49-F238E27FC236}">
                <a16:creationId xmlns:a16="http://schemas.microsoft.com/office/drawing/2014/main" id="{0EFC0E27-56F4-4B3D-BF55-4D1EA14E0229}"/>
              </a:ext>
            </a:extLst>
          </p:cNvPr>
          <p:cNvPicPr>
            <a:picLocks noChangeAspect="1"/>
          </p:cNvPicPr>
          <p:nvPr/>
        </p:nvPicPr>
        <p:blipFill>
          <a:blip r:embed="rId29"/>
          <a:stretch>
            <a:fillRect/>
          </a:stretch>
        </p:blipFill>
        <p:spPr>
          <a:xfrm>
            <a:off x="8819483" y="2780303"/>
            <a:ext cx="686267" cy="260482"/>
          </a:xfrm>
          <a:prstGeom prst="rect">
            <a:avLst/>
          </a:prstGeom>
        </p:spPr>
      </p:pic>
      <p:cxnSp>
        <p:nvCxnSpPr>
          <p:cNvPr id="76" name="Straight Arrow Connector 75">
            <a:extLst>
              <a:ext uri="{FF2B5EF4-FFF2-40B4-BE49-F238E27FC236}">
                <a16:creationId xmlns:a16="http://schemas.microsoft.com/office/drawing/2014/main" id="{B67D18FA-BF22-40D7-9579-24616488610F}"/>
              </a:ext>
            </a:extLst>
          </p:cNvPr>
          <p:cNvCxnSpPr>
            <a:cxnSpLocks/>
          </p:cNvCxnSpPr>
          <p:nvPr/>
        </p:nvCxnSpPr>
        <p:spPr bwMode="auto">
          <a:xfrm>
            <a:off x="7476510" y="2049442"/>
            <a:ext cx="1332875" cy="560924"/>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77" name="Flowchart: Connector 76">
            <a:extLst>
              <a:ext uri="{FF2B5EF4-FFF2-40B4-BE49-F238E27FC236}">
                <a16:creationId xmlns:a16="http://schemas.microsoft.com/office/drawing/2014/main" id="{3C9E6EE4-C81E-4DAC-A61A-BA69E1967828}"/>
              </a:ext>
            </a:extLst>
          </p:cNvPr>
          <p:cNvSpPr/>
          <p:nvPr/>
        </p:nvSpPr>
        <p:spPr bwMode="auto">
          <a:xfrm>
            <a:off x="7263871" y="2080232"/>
            <a:ext cx="100436" cy="87860"/>
          </a:xfrm>
          <a:prstGeom prst="flowChartConnector">
            <a:avLst/>
          </a:prstGeom>
          <a:solidFill>
            <a:srgbClr val="7DD2E6"/>
          </a:solidFill>
          <a:ln>
            <a:noFill/>
          </a:ln>
          <a:effectLst/>
        </p:spPr>
        <p:txBody>
          <a:bodyPr rot="0" spcFirstLastPara="0" vertOverflow="overflow" horzOverflow="overflow" vert="horz" wrap="square" lIns="107944" tIns="53972" rIns="107944" bIns="53972" numCol="1" spcCol="72000" rtlCol="0" fromWordArt="0" anchor="ctr" anchorCtr="0" forceAA="0" compatLnSpc="1">
            <a:prstTxWarp prst="textNoShape">
              <a:avLst/>
            </a:prstTxWarp>
            <a:noAutofit/>
          </a:bodyPr>
          <a:lstStyle/>
          <a:p>
            <a:pPr algn="ctr">
              <a:lnSpc>
                <a:spcPct val="110000"/>
              </a:lnSpc>
              <a:spcBef>
                <a:spcPct val="0"/>
              </a:spcBef>
              <a:buFont typeface="Wingdings" charset="0"/>
              <a:buNone/>
            </a:pPr>
            <a:endParaRPr lang="en-US" sz="1799" dirty="0">
              <a:ea typeface="Arial Unicode MS" panose="020B0604020202020204" pitchFamily="34" charset="-128"/>
              <a:cs typeface="Arial Unicode MS" panose="020B0604020202020204" pitchFamily="34" charset="-128"/>
            </a:endParaRPr>
          </a:p>
        </p:txBody>
      </p:sp>
      <p:cxnSp>
        <p:nvCxnSpPr>
          <p:cNvPr id="78" name="Straight Arrow Connector 77">
            <a:extLst>
              <a:ext uri="{FF2B5EF4-FFF2-40B4-BE49-F238E27FC236}">
                <a16:creationId xmlns:a16="http://schemas.microsoft.com/office/drawing/2014/main" id="{145A6D0E-6547-46FF-AB93-E54C9A49E061}"/>
              </a:ext>
            </a:extLst>
          </p:cNvPr>
          <p:cNvCxnSpPr>
            <a:cxnSpLocks/>
            <a:endCxn id="75" idx="1"/>
          </p:cNvCxnSpPr>
          <p:nvPr/>
        </p:nvCxnSpPr>
        <p:spPr bwMode="auto">
          <a:xfrm>
            <a:off x="7525556" y="2049442"/>
            <a:ext cx="1293927" cy="861102"/>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79" name="Picture 78">
            <a:extLst>
              <a:ext uri="{FF2B5EF4-FFF2-40B4-BE49-F238E27FC236}">
                <a16:creationId xmlns:a16="http://schemas.microsoft.com/office/drawing/2014/main" id="{29E40DEE-CB98-41D5-B642-54D60E945D93}"/>
              </a:ext>
            </a:extLst>
          </p:cNvPr>
          <p:cNvPicPr>
            <a:picLocks noChangeAspect="1"/>
          </p:cNvPicPr>
          <p:nvPr/>
        </p:nvPicPr>
        <p:blipFill>
          <a:blip r:embed="rId30"/>
          <a:stretch>
            <a:fillRect/>
          </a:stretch>
        </p:blipFill>
        <p:spPr>
          <a:xfrm>
            <a:off x="8819483" y="2168091"/>
            <a:ext cx="736505" cy="303558"/>
          </a:xfrm>
          <a:prstGeom prst="rect">
            <a:avLst/>
          </a:prstGeom>
        </p:spPr>
      </p:pic>
      <p:cxnSp>
        <p:nvCxnSpPr>
          <p:cNvPr id="80" name="Straight Arrow Connector 79">
            <a:extLst>
              <a:ext uri="{FF2B5EF4-FFF2-40B4-BE49-F238E27FC236}">
                <a16:creationId xmlns:a16="http://schemas.microsoft.com/office/drawing/2014/main" id="{50E6F5AB-D132-4CEB-8DD8-75D13A32EB71}"/>
              </a:ext>
            </a:extLst>
          </p:cNvPr>
          <p:cNvCxnSpPr>
            <a:cxnSpLocks/>
          </p:cNvCxnSpPr>
          <p:nvPr/>
        </p:nvCxnSpPr>
        <p:spPr bwMode="auto">
          <a:xfrm>
            <a:off x="7515490" y="2068222"/>
            <a:ext cx="1355375" cy="261431"/>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pic>
        <p:nvPicPr>
          <p:cNvPr id="81" name="Picture 2" descr="Công Ty TNHH Siemens Việt Nam tuyển dụng">
            <a:extLst>
              <a:ext uri="{FF2B5EF4-FFF2-40B4-BE49-F238E27FC236}">
                <a16:creationId xmlns:a16="http://schemas.microsoft.com/office/drawing/2014/main" id="{14524208-0DB4-4179-9E36-CC732538D718}"/>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7155" t="32139" r="13490" b="12374"/>
          <a:stretch/>
        </p:blipFill>
        <p:spPr bwMode="auto">
          <a:xfrm>
            <a:off x="8819483" y="4522320"/>
            <a:ext cx="1423095" cy="73414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Nhà máy Robert Bosch">
            <a:extLst>
              <a:ext uri="{FF2B5EF4-FFF2-40B4-BE49-F238E27FC236}">
                <a16:creationId xmlns:a16="http://schemas.microsoft.com/office/drawing/2014/main" id="{5AF7D3F7-1B60-4421-ADBF-BDC359B726BC}"/>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t="7749"/>
          <a:stretch/>
        </p:blipFill>
        <p:spPr bwMode="auto">
          <a:xfrm>
            <a:off x="10511077" y="5341627"/>
            <a:ext cx="1490986" cy="90239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Manufacturing plants in Vietnam help Samsung gain momentum against Apple">
            <a:extLst>
              <a:ext uri="{FF2B5EF4-FFF2-40B4-BE49-F238E27FC236}">
                <a16:creationId xmlns:a16="http://schemas.microsoft.com/office/drawing/2014/main" id="{4BDD9619-D1B8-435D-AB15-B086F5EB2593}"/>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5362"/>
          <a:stretch/>
        </p:blipFill>
        <p:spPr bwMode="auto">
          <a:xfrm>
            <a:off x="8819483" y="5341627"/>
            <a:ext cx="1588747" cy="874264"/>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Arrow Connector 83">
            <a:extLst>
              <a:ext uri="{FF2B5EF4-FFF2-40B4-BE49-F238E27FC236}">
                <a16:creationId xmlns:a16="http://schemas.microsoft.com/office/drawing/2014/main" id="{D2117003-3C46-46B1-A52A-32B7A4B4BA87}"/>
              </a:ext>
            </a:extLst>
          </p:cNvPr>
          <p:cNvCxnSpPr>
            <a:cxnSpLocks/>
          </p:cNvCxnSpPr>
          <p:nvPr/>
        </p:nvCxnSpPr>
        <p:spPr bwMode="auto">
          <a:xfrm>
            <a:off x="7548968" y="5098244"/>
            <a:ext cx="2982944" cy="607646"/>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85" name="Straight Arrow Connector 84">
            <a:extLst>
              <a:ext uri="{FF2B5EF4-FFF2-40B4-BE49-F238E27FC236}">
                <a16:creationId xmlns:a16="http://schemas.microsoft.com/office/drawing/2014/main" id="{B14C3E09-6F39-4703-AE1E-981EB3817838}"/>
              </a:ext>
            </a:extLst>
          </p:cNvPr>
          <p:cNvCxnSpPr>
            <a:cxnSpLocks/>
            <a:endCxn id="43" idx="1"/>
          </p:cNvCxnSpPr>
          <p:nvPr/>
        </p:nvCxnSpPr>
        <p:spPr bwMode="auto">
          <a:xfrm flipV="1">
            <a:off x="7707474" y="4910590"/>
            <a:ext cx="2734203" cy="306682"/>
          </a:xfrm>
          <a:prstGeom prst="straightConnector1">
            <a:avLst/>
          </a:prstGeom>
          <a:solidFill>
            <a:schemeClr val="tx2"/>
          </a:solidFill>
          <a:ln w="9525" cap="flat" cmpd="sng" algn="ctr">
            <a:solidFill>
              <a:srgbClr val="00646E"/>
            </a:solidFill>
            <a:prstDash val="sysDash"/>
            <a:round/>
            <a:headEnd type="none" w="med" len="med"/>
            <a:tailEnd type="triangle"/>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5" name="Straight Connector 4">
            <a:extLst>
              <a:ext uri="{FF2B5EF4-FFF2-40B4-BE49-F238E27FC236}">
                <a16:creationId xmlns:a16="http://schemas.microsoft.com/office/drawing/2014/main" id="{8D8F3C9A-C3A4-4017-B0E9-1C43244C560A}"/>
              </a:ext>
            </a:extLst>
          </p:cNvPr>
          <p:cNvCxnSpPr>
            <a:cxnSpLocks/>
          </p:cNvCxnSpPr>
          <p:nvPr/>
        </p:nvCxnSpPr>
        <p:spPr>
          <a:xfrm>
            <a:off x="801962" y="1470302"/>
            <a:ext cx="3055663" cy="0"/>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A5D9B64-94D7-4DE6-B3C5-CDB51D256296}"/>
              </a:ext>
            </a:extLst>
          </p:cNvPr>
          <p:cNvCxnSpPr>
            <a:cxnSpLocks/>
          </p:cNvCxnSpPr>
          <p:nvPr/>
        </p:nvCxnSpPr>
        <p:spPr>
          <a:xfrm>
            <a:off x="801962" y="3429000"/>
            <a:ext cx="3438416" cy="0"/>
          </a:xfrm>
          <a:prstGeom prst="line">
            <a:avLst/>
          </a:prstGeom>
          <a:ln w="19050">
            <a:solidFill>
              <a:schemeClr val="tx1"/>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86" name="Slide Number Placeholder 2">
            <a:extLst>
              <a:ext uri="{FF2B5EF4-FFF2-40B4-BE49-F238E27FC236}">
                <a16:creationId xmlns:a16="http://schemas.microsoft.com/office/drawing/2014/main" id="{CF3333E2-51F2-406B-8780-636CB538E8EB}"/>
              </a:ext>
            </a:extLst>
          </p:cNvPr>
          <p:cNvSpPr txBox="1">
            <a:spLocks/>
          </p:cNvSpPr>
          <p:nvPr/>
        </p:nvSpPr>
        <p:spPr>
          <a:xfrm>
            <a:off x="411162" y="6310800"/>
            <a:ext cx="64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solidFill>
                <a:latin typeface="Arial"/>
              </a:rPr>
              <a:t>Page </a:t>
            </a:r>
            <a:fld id="{15EBE321-CBB1-4E91-BD14-37C8D44326FB}" type="slidenum">
              <a:rPr lang="en-US" smtClean="0">
                <a:solidFill>
                  <a:prstClr val="white"/>
                </a:solidFill>
                <a:latin typeface="Arial"/>
              </a:rPr>
              <a:pPr/>
              <a:t>19</a:t>
            </a:fld>
            <a:endParaRPr lang="en-US" dirty="0">
              <a:solidFill>
                <a:prstClr val="white"/>
              </a:solidFill>
              <a:latin typeface="Arial"/>
            </a:endParaRPr>
          </a:p>
        </p:txBody>
      </p:sp>
      <p:sp>
        <p:nvSpPr>
          <p:cNvPr id="87" name="Footer Placeholder 1">
            <a:extLst>
              <a:ext uri="{FF2B5EF4-FFF2-40B4-BE49-F238E27FC236}">
                <a16:creationId xmlns:a16="http://schemas.microsoft.com/office/drawing/2014/main" id="{1055FB94-F79E-4D20-87E8-C2711EA54B07}"/>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2698029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kt 55" hidden="1"/>
          <p:cNvGraphicFramePr>
            <a:graphicFrameLocks noChangeAspect="1"/>
          </p:cNvGraphicFramePr>
          <p:nvPr>
            <p:custDataLst>
              <p:tags r:id="rId1"/>
            </p:custDataLst>
          </p:nvPr>
        </p:nvGraphicFramePr>
        <p:xfrm>
          <a:off x="4761" y="5156"/>
          <a:ext cx="1585" cy="1585"/>
        </p:xfrm>
        <a:graphic>
          <a:graphicData uri="http://schemas.openxmlformats.org/presentationml/2006/ole">
            <mc:AlternateContent xmlns:mc="http://schemas.openxmlformats.org/markup-compatibility/2006">
              <mc:Choice xmlns:v="urn:schemas-microsoft-com:vml" Requires="v">
                <p:oleObj name="think-cell Folie" r:id="rId5" imgW="360" imgH="360" progId="">
                  <p:embed/>
                </p:oleObj>
              </mc:Choice>
              <mc:Fallback>
                <p:oleObj name="think-cell Folie" r:id="rId5" imgW="360" imgH="360" progId="">
                  <p:embed/>
                  <p:pic>
                    <p:nvPicPr>
                      <p:cNvPr id="56" name="Objekt 55"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1" y="5156"/>
                        <a:ext cx="1585" cy="1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a:extLst>
              <a:ext uri="{FF2B5EF4-FFF2-40B4-BE49-F238E27FC236}">
                <a16:creationId xmlns:a16="http://schemas.microsoft.com/office/drawing/2014/main" id="{46B66258-F735-4E52-AC39-270DC83434FD}"/>
              </a:ext>
            </a:extLst>
          </p:cNvPr>
          <p:cNvSpPr>
            <a:spLocks noGrp="1"/>
          </p:cNvSpPr>
          <p:nvPr>
            <p:ph type="sldNum" sz="quarter" idx="11"/>
          </p:nvPr>
        </p:nvSpPr>
        <p:spPr/>
        <p:txBody>
          <a:bodyPr/>
          <a:lstStyle/>
          <a:p>
            <a:r>
              <a:rPr lang="en-US" dirty="0"/>
              <a:t>Page </a:t>
            </a:r>
            <a:fld id="{15EBE321-CBB1-4E91-BD14-37C8D44326FB}" type="slidenum">
              <a:rPr lang="en-US" smtClean="0"/>
              <a:pPr/>
              <a:t>2</a:t>
            </a:fld>
            <a:endParaRPr lang="en-US" dirty="0"/>
          </a:p>
        </p:txBody>
      </p:sp>
      <p:sp>
        <p:nvSpPr>
          <p:cNvPr id="14" name="Title 13">
            <a:extLst>
              <a:ext uri="{FF2B5EF4-FFF2-40B4-BE49-F238E27FC236}">
                <a16:creationId xmlns:a16="http://schemas.microsoft.com/office/drawing/2014/main" id="{F532F608-6C41-4213-A963-A9D172BB5A8E}"/>
              </a:ext>
            </a:extLst>
          </p:cNvPr>
          <p:cNvSpPr>
            <a:spLocks noGrp="1"/>
          </p:cNvSpPr>
          <p:nvPr>
            <p:ph type="title"/>
          </p:nvPr>
        </p:nvSpPr>
        <p:spPr/>
        <p:txBody>
          <a:bodyPr/>
          <a:lstStyle/>
          <a:p>
            <a:r>
              <a:rPr lang="en-US" dirty="0"/>
              <a:t>Siemens in Vietnam aligned with the global vision: </a:t>
            </a:r>
            <a:br>
              <a:rPr lang="en-US" dirty="0"/>
            </a:br>
            <a:r>
              <a:rPr lang="en-US" dirty="0"/>
              <a:t>“Working to solve what matters.”</a:t>
            </a:r>
          </a:p>
        </p:txBody>
      </p:sp>
      <p:sp>
        <p:nvSpPr>
          <p:cNvPr id="66" name="Freeform 16">
            <a:extLst>
              <a:ext uri="{FF2B5EF4-FFF2-40B4-BE49-F238E27FC236}">
                <a16:creationId xmlns:a16="http://schemas.microsoft.com/office/drawing/2014/main" id="{8ED46A27-1A47-439A-BA15-6D92F4B0D258}"/>
              </a:ext>
            </a:extLst>
          </p:cNvPr>
          <p:cNvSpPr>
            <a:spLocks/>
          </p:cNvSpPr>
          <p:nvPr>
            <p:custDataLst>
              <p:tags r:id="rId2"/>
            </p:custDataLst>
          </p:nvPr>
        </p:nvSpPr>
        <p:spPr bwMode="auto">
          <a:xfrm>
            <a:off x="677424" y="1716804"/>
            <a:ext cx="1953991" cy="3923064"/>
          </a:xfrm>
          <a:custGeom>
            <a:avLst/>
            <a:gdLst/>
            <a:ahLst/>
            <a:cxnLst>
              <a:cxn ang="0">
                <a:pos x="596" y="966"/>
              </a:cxn>
              <a:cxn ang="0">
                <a:pos x="495" y="836"/>
              </a:cxn>
              <a:cxn ang="0">
                <a:pos x="382" y="686"/>
              </a:cxn>
              <a:cxn ang="0">
                <a:pos x="340" y="599"/>
              </a:cxn>
              <a:cxn ang="0">
                <a:pos x="431" y="497"/>
              </a:cxn>
              <a:cxn ang="0">
                <a:pos x="303" y="367"/>
              </a:cxn>
              <a:cxn ang="0">
                <a:pos x="187" y="392"/>
              </a:cxn>
              <a:cxn ang="0">
                <a:pos x="128" y="232"/>
              </a:cxn>
              <a:cxn ang="0">
                <a:pos x="13" y="155"/>
              </a:cxn>
              <a:cxn ang="0">
                <a:pos x="137" y="94"/>
              </a:cxn>
              <a:cxn ang="0">
                <a:pos x="210" y="76"/>
              </a:cxn>
              <a:cxn ang="0">
                <a:pos x="305" y="72"/>
              </a:cxn>
              <a:cxn ang="0">
                <a:pos x="518" y="3"/>
              </a:cxn>
              <a:cxn ang="0">
                <a:pos x="739" y="62"/>
              </a:cxn>
              <a:cxn ang="0">
                <a:pos x="728" y="208"/>
              </a:cxn>
              <a:cxn ang="0">
                <a:pos x="885" y="260"/>
              </a:cxn>
              <a:cxn ang="0">
                <a:pos x="888" y="306"/>
              </a:cxn>
              <a:cxn ang="0">
                <a:pos x="789" y="375"/>
              </a:cxn>
              <a:cxn ang="0">
                <a:pos x="708" y="449"/>
              </a:cxn>
              <a:cxn ang="0">
                <a:pos x="618" y="553"/>
              </a:cxn>
              <a:cxn ang="0">
                <a:pos x="576" y="664"/>
              </a:cxn>
              <a:cxn ang="0">
                <a:pos x="585" y="784"/>
              </a:cxn>
              <a:cxn ang="0">
                <a:pos x="678" y="853"/>
              </a:cxn>
              <a:cxn ang="0">
                <a:pos x="675" y="927"/>
              </a:cxn>
              <a:cxn ang="0">
                <a:pos x="806" y="1042"/>
              </a:cxn>
              <a:cxn ang="0">
                <a:pos x="846" y="1101"/>
              </a:cxn>
              <a:cxn ang="0">
                <a:pos x="972" y="1161"/>
              </a:cxn>
              <a:cxn ang="0">
                <a:pos x="1086" y="1334"/>
              </a:cxn>
              <a:cxn ang="0">
                <a:pos x="1141" y="1508"/>
              </a:cxn>
              <a:cxn ang="0">
                <a:pos x="1170" y="1672"/>
              </a:cxn>
              <a:cxn ang="0">
                <a:pos x="1212" y="1810"/>
              </a:cxn>
              <a:cxn ang="0">
                <a:pos x="1187" y="1825"/>
              </a:cxn>
              <a:cxn ang="0">
                <a:pos x="1206" y="1887"/>
              </a:cxn>
              <a:cxn ang="0">
                <a:pos x="1169" y="1979"/>
              </a:cxn>
              <a:cxn ang="0">
                <a:pos x="1058" y="2074"/>
              </a:cxn>
              <a:cxn ang="0">
                <a:pos x="866" y="2201"/>
              </a:cxn>
              <a:cxn ang="0">
                <a:pos x="779" y="2201"/>
              </a:cxn>
              <a:cxn ang="0">
                <a:pos x="740" y="2310"/>
              </a:cxn>
              <a:cxn ang="0">
                <a:pos x="656" y="2324"/>
              </a:cxn>
              <a:cxn ang="0">
                <a:pos x="548" y="2452"/>
              </a:cxn>
              <a:cxn ang="0">
                <a:pos x="484" y="2510"/>
              </a:cxn>
              <a:cxn ang="0">
                <a:pos x="477" y="2285"/>
              </a:cxn>
              <a:cxn ang="0">
                <a:pos x="402" y="2232"/>
              </a:cxn>
              <a:cxn ang="0">
                <a:pos x="463" y="2107"/>
              </a:cxn>
              <a:cxn ang="0">
                <a:pos x="612" y="2107"/>
              </a:cxn>
              <a:cxn ang="0">
                <a:pos x="646" y="2044"/>
              </a:cxn>
              <a:cxn ang="0">
                <a:pos x="703" y="1962"/>
              </a:cxn>
              <a:cxn ang="0">
                <a:pos x="799" y="1869"/>
              </a:cxn>
              <a:cxn ang="0">
                <a:pos x="903" y="1791"/>
              </a:cxn>
              <a:cxn ang="0">
                <a:pos x="850" y="1608"/>
              </a:cxn>
              <a:cxn ang="0">
                <a:pos x="868" y="1432"/>
              </a:cxn>
              <a:cxn ang="0">
                <a:pos x="883" y="1334"/>
              </a:cxn>
              <a:cxn ang="0">
                <a:pos x="859" y="1215"/>
              </a:cxn>
              <a:cxn ang="0">
                <a:pos x="762" y="1155"/>
              </a:cxn>
            </a:cxnLst>
            <a:rect l="0" t="0" r="r" b="b"/>
            <a:pathLst>
              <a:path w="1217" h="2535">
                <a:moveTo>
                  <a:pt x="693" y="1046"/>
                </a:moveTo>
                <a:lnTo>
                  <a:pt x="653" y="1022"/>
                </a:lnTo>
                <a:lnTo>
                  <a:pt x="651" y="1003"/>
                </a:lnTo>
                <a:lnTo>
                  <a:pt x="647" y="997"/>
                </a:lnTo>
                <a:lnTo>
                  <a:pt x="621" y="997"/>
                </a:lnTo>
                <a:lnTo>
                  <a:pt x="607" y="972"/>
                </a:lnTo>
                <a:lnTo>
                  <a:pt x="596" y="966"/>
                </a:lnTo>
                <a:lnTo>
                  <a:pt x="572" y="954"/>
                </a:lnTo>
                <a:lnTo>
                  <a:pt x="554" y="929"/>
                </a:lnTo>
                <a:lnTo>
                  <a:pt x="545" y="892"/>
                </a:lnTo>
                <a:lnTo>
                  <a:pt x="543" y="864"/>
                </a:lnTo>
                <a:lnTo>
                  <a:pt x="530" y="853"/>
                </a:lnTo>
                <a:lnTo>
                  <a:pt x="505" y="850"/>
                </a:lnTo>
                <a:lnTo>
                  <a:pt x="495" y="836"/>
                </a:lnTo>
                <a:lnTo>
                  <a:pt x="491" y="807"/>
                </a:lnTo>
                <a:lnTo>
                  <a:pt x="481" y="785"/>
                </a:lnTo>
                <a:lnTo>
                  <a:pt x="456" y="765"/>
                </a:lnTo>
                <a:lnTo>
                  <a:pt x="426" y="751"/>
                </a:lnTo>
                <a:lnTo>
                  <a:pt x="397" y="726"/>
                </a:lnTo>
                <a:lnTo>
                  <a:pt x="385" y="705"/>
                </a:lnTo>
                <a:lnTo>
                  <a:pt x="382" y="686"/>
                </a:lnTo>
                <a:lnTo>
                  <a:pt x="375" y="680"/>
                </a:lnTo>
                <a:lnTo>
                  <a:pt x="350" y="680"/>
                </a:lnTo>
                <a:lnTo>
                  <a:pt x="340" y="675"/>
                </a:lnTo>
                <a:lnTo>
                  <a:pt x="320" y="664"/>
                </a:lnTo>
                <a:lnTo>
                  <a:pt x="315" y="646"/>
                </a:lnTo>
                <a:lnTo>
                  <a:pt x="322" y="619"/>
                </a:lnTo>
                <a:lnTo>
                  <a:pt x="340" y="599"/>
                </a:lnTo>
                <a:lnTo>
                  <a:pt x="367" y="597"/>
                </a:lnTo>
                <a:lnTo>
                  <a:pt x="392" y="619"/>
                </a:lnTo>
                <a:lnTo>
                  <a:pt x="399" y="610"/>
                </a:lnTo>
                <a:lnTo>
                  <a:pt x="399" y="589"/>
                </a:lnTo>
                <a:lnTo>
                  <a:pt x="407" y="568"/>
                </a:lnTo>
                <a:lnTo>
                  <a:pt x="431" y="542"/>
                </a:lnTo>
                <a:lnTo>
                  <a:pt x="431" y="497"/>
                </a:lnTo>
                <a:lnTo>
                  <a:pt x="422" y="477"/>
                </a:lnTo>
                <a:lnTo>
                  <a:pt x="400" y="454"/>
                </a:lnTo>
                <a:lnTo>
                  <a:pt x="393" y="422"/>
                </a:lnTo>
                <a:lnTo>
                  <a:pt x="377" y="409"/>
                </a:lnTo>
                <a:lnTo>
                  <a:pt x="350" y="397"/>
                </a:lnTo>
                <a:lnTo>
                  <a:pt x="318" y="373"/>
                </a:lnTo>
                <a:lnTo>
                  <a:pt x="303" y="367"/>
                </a:lnTo>
                <a:lnTo>
                  <a:pt x="289" y="370"/>
                </a:lnTo>
                <a:lnTo>
                  <a:pt x="261" y="409"/>
                </a:lnTo>
                <a:lnTo>
                  <a:pt x="243" y="414"/>
                </a:lnTo>
                <a:lnTo>
                  <a:pt x="232" y="409"/>
                </a:lnTo>
                <a:lnTo>
                  <a:pt x="223" y="389"/>
                </a:lnTo>
                <a:lnTo>
                  <a:pt x="214" y="384"/>
                </a:lnTo>
                <a:lnTo>
                  <a:pt x="187" y="392"/>
                </a:lnTo>
                <a:lnTo>
                  <a:pt x="160" y="392"/>
                </a:lnTo>
                <a:lnTo>
                  <a:pt x="145" y="380"/>
                </a:lnTo>
                <a:lnTo>
                  <a:pt x="139" y="343"/>
                </a:lnTo>
                <a:lnTo>
                  <a:pt x="126" y="328"/>
                </a:lnTo>
                <a:lnTo>
                  <a:pt x="121" y="310"/>
                </a:lnTo>
                <a:lnTo>
                  <a:pt x="133" y="243"/>
                </a:lnTo>
                <a:lnTo>
                  <a:pt x="128" y="232"/>
                </a:lnTo>
                <a:lnTo>
                  <a:pt x="88" y="237"/>
                </a:lnTo>
                <a:lnTo>
                  <a:pt x="77" y="227"/>
                </a:lnTo>
                <a:lnTo>
                  <a:pt x="66" y="220"/>
                </a:lnTo>
                <a:lnTo>
                  <a:pt x="57" y="177"/>
                </a:lnTo>
                <a:lnTo>
                  <a:pt x="53" y="169"/>
                </a:lnTo>
                <a:lnTo>
                  <a:pt x="20" y="163"/>
                </a:lnTo>
                <a:lnTo>
                  <a:pt x="13" y="155"/>
                </a:lnTo>
                <a:lnTo>
                  <a:pt x="0" y="124"/>
                </a:lnTo>
                <a:lnTo>
                  <a:pt x="22" y="119"/>
                </a:lnTo>
                <a:lnTo>
                  <a:pt x="47" y="92"/>
                </a:lnTo>
                <a:lnTo>
                  <a:pt x="60" y="72"/>
                </a:lnTo>
                <a:lnTo>
                  <a:pt x="88" y="67"/>
                </a:lnTo>
                <a:lnTo>
                  <a:pt x="111" y="89"/>
                </a:lnTo>
                <a:lnTo>
                  <a:pt x="137" y="94"/>
                </a:lnTo>
                <a:lnTo>
                  <a:pt x="146" y="112"/>
                </a:lnTo>
                <a:lnTo>
                  <a:pt x="165" y="116"/>
                </a:lnTo>
                <a:lnTo>
                  <a:pt x="177" y="99"/>
                </a:lnTo>
                <a:lnTo>
                  <a:pt x="177" y="67"/>
                </a:lnTo>
                <a:lnTo>
                  <a:pt x="188" y="56"/>
                </a:lnTo>
                <a:lnTo>
                  <a:pt x="207" y="59"/>
                </a:lnTo>
                <a:lnTo>
                  <a:pt x="210" y="76"/>
                </a:lnTo>
                <a:lnTo>
                  <a:pt x="223" y="76"/>
                </a:lnTo>
                <a:lnTo>
                  <a:pt x="243" y="62"/>
                </a:lnTo>
                <a:lnTo>
                  <a:pt x="259" y="76"/>
                </a:lnTo>
                <a:lnTo>
                  <a:pt x="259" y="104"/>
                </a:lnTo>
                <a:lnTo>
                  <a:pt x="274" y="124"/>
                </a:lnTo>
                <a:lnTo>
                  <a:pt x="298" y="116"/>
                </a:lnTo>
                <a:lnTo>
                  <a:pt x="305" y="72"/>
                </a:lnTo>
                <a:lnTo>
                  <a:pt x="315" y="67"/>
                </a:lnTo>
                <a:lnTo>
                  <a:pt x="350" y="76"/>
                </a:lnTo>
                <a:lnTo>
                  <a:pt x="370" y="99"/>
                </a:lnTo>
                <a:lnTo>
                  <a:pt x="387" y="79"/>
                </a:lnTo>
                <a:lnTo>
                  <a:pt x="426" y="23"/>
                </a:lnTo>
                <a:lnTo>
                  <a:pt x="461" y="0"/>
                </a:lnTo>
                <a:lnTo>
                  <a:pt x="518" y="3"/>
                </a:lnTo>
                <a:lnTo>
                  <a:pt x="528" y="19"/>
                </a:lnTo>
                <a:lnTo>
                  <a:pt x="569" y="47"/>
                </a:lnTo>
                <a:lnTo>
                  <a:pt x="619" y="28"/>
                </a:lnTo>
                <a:lnTo>
                  <a:pt x="647" y="31"/>
                </a:lnTo>
                <a:lnTo>
                  <a:pt x="661" y="52"/>
                </a:lnTo>
                <a:lnTo>
                  <a:pt x="715" y="52"/>
                </a:lnTo>
                <a:lnTo>
                  <a:pt x="739" y="62"/>
                </a:lnTo>
                <a:lnTo>
                  <a:pt x="735" y="92"/>
                </a:lnTo>
                <a:lnTo>
                  <a:pt x="728" y="109"/>
                </a:lnTo>
                <a:lnTo>
                  <a:pt x="703" y="132"/>
                </a:lnTo>
                <a:lnTo>
                  <a:pt x="706" y="148"/>
                </a:lnTo>
                <a:lnTo>
                  <a:pt x="722" y="164"/>
                </a:lnTo>
                <a:lnTo>
                  <a:pt x="722" y="188"/>
                </a:lnTo>
                <a:lnTo>
                  <a:pt x="728" y="208"/>
                </a:lnTo>
                <a:lnTo>
                  <a:pt x="753" y="208"/>
                </a:lnTo>
                <a:lnTo>
                  <a:pt x="775" y="220"/>
                </a:lnTo>
                <a:lnTo>
                  <a:pt x="781" y="248"/>
                </a:lnTo>
                <a:lnTo>
                  <a:pt x="799" y="248"/>
                </a:lnTo>
                <a:lnTo>
                  <a:pt x="831" y="240"/>
                </a:lnTo>
                <a:lnTo>
                  <a:pt x="873" y="248"/>
                </a:lnTo>
                <a:lnTo>
                  <a:pt x="885" y="260"/>
                </a:lnTo>
                <a:lnTo>
                  <a:pt x="916" y="268"/>
                </a:lnTo>
                <a:lnTo>
                  <a:pt x="912" y="279"/>
                </a:lnTo>
                <a:lnTo>
                  <a:pt x="896" y="279"/>
                </a:lnTo>
                <a:lnTo>
                  <a:pt x="885" y="285"/>
                </a:lnTo>
                <a:lnTo>
                  <a:pt x="883" y="294"/>
                </a:lnTo>
                <a:lnTo>
                  <a:pt x="894" y="301"/>
                </a:lnTo>
                <a:lnTo>
                  <a:pt x="888" y="306"/>
                </a:lnTo>
                <a:lnTo>
                  <a:pt x="865" y="314"/>
                </a:lnTo>
                <a:lnTo>
                  <a:pt x="839" y="314"/>
                </a:lnTo>
                <a:lnTo>
                  <a:pt x="826" y="322"/>
                </a:lnTo>
                <a:lnTo>
                  <a:pt x="826" y="348"/>
                </a:lnTo>
                <a:lnTo>
                  <a:pt x="816" y="360"/>
                </a:lnTo>
                <a:lnTo>
                  <a:pt x="799" y="361"/>
                </a:lnTo>
                <a:lnTo>
                  <a:pt x="789" y="375"/>
                </a:lnTo>
                <a:lnTo>
                  <a:pt x="786" y="389"/>
                </a:lnTo>
                <a:lnTo>
                  <a:pt x="768" y="400"/>
                </a:lnTo>
                <a:lnTo>
                  <a:pt x="770" y="409"/>
                </a:lnTo>
                <a:lnTo>
                  <a:pt x="764" y="422"/>
                </a:lnTo>
                <a:lnTo>
                  <a:pt x="748" y="410"/>
                </a:lnTo>
                <a:lnTo>
                  <a:pt x="720" y="422"/>
                </a:lnTo>
                <a:lnTo>
                  <a:pt x="708" y="449"/>
                </a:lnTo>
                <a:lnTo>
                  <a:pt x="708" y="469"/>
                </a:lnTo>
                <a:lnTo>
                  <a:pt x="693" y="481"/>
                </a:lnTo>
                <a:lnTo>
                  <a:pt x="678" y="488"/>
                </a:lnTo>
                <a:lnTo>
                  <a:pt x="664" y="503"/>
                </a:lnTo>
                <a:lnTo>
                  <a:pt x="656" y="525"/>
                </a:lnTo>
                <a:lnTo>
                  <a:pt x="640" y="536"/>
                </a:lnTo>
                <a:lnTo>
                  <a:pt x="618" y="553"/>
                </a:lnTo>
                <a:lnTo>
                  <a:pt x="607" y="572"/>
                </a:lnTo>
                <a:lnTo>
                  <a:pt x="585" y="589"/>
                </a:lnTo>
                <a:lnTo>
                  <a:pt x="576" y="602"/>
                </a:lnTo>
                <a:lnTo>
                  <a:pt x="580" y="627"/>
                </a:lnTo>
                <a:lnTo>
                  <a:pt x="585" y="643"/>
                </a:lnTo>
                <a:lnTo>
                  <a:pt x="585" y="656"/>
                </a:lnTo>
                <a:lnTo>
                  <a:pt x="576" y="664"/>
                </a:lnTo>
                <a:lnTo>
                  <a:pt x="569" y="672"/>
                </a:lnTo>
                <a:lnTo>
                  <a:pt x="570" y="678"/>
                </a:lnTo>
                <a:lnTo>
                  <a:pt x="567" y="693"/>
                </a:lnTo>
                <a:lnTo>
                  <a:pt x="550" y="712"/>
                </a:lnTo>
                <a:lnTo>
                  <a:pt x="550" y="731"/>
                </a:lnTo>
                <a:lnTo>
                  <a:pt x="574" y="755"/>
                </a:lnTo>
                <a:lnTo>
                  <a:pt x="585" y="784"/>
                </a:lnTo>
                <a:lnTo>
                  <a:pt x="609" y="816"/>
                </a:lnTo>
                <a:lnTo>
                  <a:pt x="627" y="830"/>
                </a:lnTo>
                <a:lnTo>
                  <a:pt x="636" y="838"/>
                </a:lnTo>
                <a:lnTo>
                  <a:pt x="646" y="863"/>
                </a:lnTo>
                <a:lnTo>
                  <a:pt x="656" y="863"/>
                </a:lnTo>
                <a:lnTo>
                  <a:pt x="664" y="848"/>
                </a:lnTo>
                <a:lnTo>
                  <a:pt x="678" y="853"/>
                </a:lnTo>
                <a:lnTo>
                  <a:pt x="680" y="867"/>
                </a:lnTo>
                <a:lnTo>
                  <a:pt x="684" y="887"/>
                </a:lnTo>
                <a:lnTo>
                  <a:pt x="689" y="901"/>
                </a:lnTo>
                <a:lnTo>
                  <a:pt x="680" y="907"/>
                </a:lnTo>
                <a:lnTo>
                  <a:pt x="671" y="903"/>
                </a:lnTo>
                <a:lnTo>
                  <a:pt x="671" y="917"/>
                </a:lnTo>
                <a:lnTo>
                  <a:pt x="675" y="927"/>
                </a:lnTo>
                <a:lnTo>
                  <a:pt x="678" y="942"/>
                </a:lnTo>
                <a:lnTo>
                  <a:pt x="703" y="966"/>
                </a:lnTo>
                <a:lnTo>
                  <a:pt x="715" y="977"/>
                </a:lnTo>
                <a:lnTo>
                  <a:pt x="747" y="997"/>
                </a:lnTo>
                <a:lnTo>
                  <a:pt x="770" y="1023"/>
                </a:lnTo>
                <a:lnTo>
                  <a:pt x="790" y="1030"/>
                </a:lnTo>
                <a:lnTo>
                  <a:pt x="806" y="1042"/>
                </a:lnTo>
                <a:lnTo>
                  <a:pt x="819" y="1073"/>
                </a:lnTo>
                <a:lnTo>
                  <a:pt x="841" y="1076"/>
                </a:lnTo>
                <a:lnTo>
                  <a:pt x="873" y="1098"/>
                </a:lnTo>
                <a:lnTo>
                  <a:pt x="885" y="1112"/>
                </a:lnTo>
                <a:lnTo>
                  <a:pt x="878" y="1122"/>
                </a:lnTo>
                <a:lnTo>
                  <a:pt x="858" y="1104"/>
                </a:lnTo>
                <a:lnTo>
                  <a:pt x="846" y="1101"/>
                </a:lnTo>
                <a:lnTo>
                  <a:pt x="856" y="1113"/>
                </a:lnTo>
                <a:lnTo>
                  <a:pt x="880" y="1141"/>
                </a:lnTo>
                <a:lnTo>
                  <a:pt x="898" y="1158"/>
                </a:lnTo>
                <a:lnTo>
                  <a:pt x="920" y="1164"/>
                </a:lnTo>
                <a:lnTo>
                  <a:pt x="940" y="1169"/>
                </a:lnTo>
                <a:lnTo>
                  <a:pt x="957" y="1158"/>
                </a:lnTo>
                <a:lnTo>
                  <a:pt x="972" y="1161"/>
                </a:lnTo>
                <a:lnTo>
                  <a:pt x="987" y="1186"/>
                </a:lnTo>
                <a:lnTo>
                  <a:pt x="1004" y="1196"/>
                </a:lnTo>
                <a:lnTo>
                  <a:pt x="1002" y="1235"/>
                </a:lnTo>
                <a:lnTo>
                  <a:pt x="1011" y="1268"/>
                </a:lnTo>
                <a:lnTo>
                  <a:pt x="1043" y="1313"/>
                </a:lnTo>
                <a:lnTo>
                  <a:pt x="1058" y="1325"/>
                </a:lnTo>
                <a:lnTo>
                  <a:pt x="1086" y="1334"/>
                </a:lnTo>
                <a:lnTo>
                  <a:pt x="1102" y="1342"/>
                </a:lnTo>
                <a:lnTo>
                  <a:pt x="1108" y="1364"/>
                </a:lnTo>
                <a:lnTo>
                  <a:pt x="1108" y="1415"/>
                </a:lnTo>
                <a:lnTo>
                  <a:pt x="1117" y="1430"/>
                </a:lnTo>
                <a:lnTo>
                  <a:pt x="1128" y="1455"/>
                </a:lnTo>
                <a:lnTo>
                  <a:pt x="1130" y="1485"/>
                </a:lnTo>
                <a:lnTo>
                  <a:pt x="1141" y="1508"/>
                </a:lnTo>
                <a:lnTo>
                  <a:pt x="1149" y="1521"/>
                </a:lnTo>
                <a:lnTo>
                  <a:pt x="1154" y="1528"/>
                </a:lnTo>
                <a:lnTo>
                  <a:pt x="1154" y="1576"/>
                </a:lnTo>
                <a:lnTo>
                  <a:pt x="1169" y="1592"/>
                </a:lnTo>
                <a:lnTo>
                  <a:pt x="1169" y="1632"/>
                </a:lnTo>
                <a:lnTo>
                  <a:pt x="1176" y="1652"/>
                </a:lnTo>
                <a:lnTo>
                  <a:pt x="1170" y="1672"/>
                </a:lnTo>
                <a:lnTo>
                  <a:pt x="1166" y="1684"/>
                </a:lnTo>
                <a:lnTo>
                  <a:pt x="1181" y="1698"/>
                </a:lnTo>
                <a:lnTo>
                  <a:pt x="1184" y="1734"/>
                </a:lnTo>
                <a:lnTo>
                  <a:pt x="1201" y="1748"/>
                </a:lnTo>
                <a:lnTo>
                  <a:pt x="1205" y="1770"/>
                </a:lnTo>
                <a:lnTo>
                  <a:pt x="1216" y="1795"/>
                </a:lnTo>
                <a:lnTo>
                  <a:pt x="1212" y="1810"/>
                </a:lnTo>
                <a:lnTo>
                  <a:pt x="1205" y="1810"/>
                </a:lnTo>
                <a:lnTo>
                  <a:pt x="1196" y="1797"/>
                </a:lnTo>
                <a:lnTo>
                  <a:pt x="1192" y="1780"/>
                </a:lnTo>
                <a:lnTo>
                  <a:pt x="1181" y="1775"/>
                </a:lnTo>
                <a:lnTo>
                  <a:pt x="1170" y="1795"/>
                </a:lnTo>
                <a:lnTo>
                  <a:pt x="1170" y="1814"/>
                </a:lnTo>
                <a:lnTo>
                  <a:pt x="1187" y="1825"/>
                </a:lnTo>
                <a:lnTo>
                  <a:pt x="1183" y="1842"/>
                </a:lnTo>
                <a:lnTo>
                  <a:pt x="1164" y="1847"/>
                </a:lnTo>
                <a:lnTo>
                  <a:pt x="1164" y="1858"/>
                </a:lnTo>
                <a:lnTo>
                  <a:pt x="1196" y="1858"/>
                </a:lnTo>
                <a:lnTo>
                  <a:pt x="1206" y="1861"/>
                </a:lnTo>
                <a:lnTo>
                  <a:pt x="1209" y="1881"/>
                </a:lnTo>
                <a:lnTo>
                  <a:pt x="1206" y="1887"/>
                </a:lnTo>
                <a:lnTo>
                  <a:pt x="1192" y="1881"/>
                </a:lnTo>
                <a:lnTo>
                  <a:pt x="1181" y="1891"/>
                </a:lnTo>
                <a:lnTo>
                  <a:pt x="1181" y="1901"/>
                </a:lnTo>
                <a:lnTo>
                  <a:pt x="1191" y="1913"/>
                </a:lnTo>
                <a:lnTo>
                  <a:pt x="1184" y="1932"/>
                </a:lnTo>
                <a:lnTo>
                  <a:pt x="1170" y="1940"/>
                </a:lnTo>
                <a:lnTo>
                  <a:pt x="1169" y="1979"/>
                </a:lnTo>
                <a:lnTo>
                  <a:pt x="1157" y="1997"/>
                </a:lnTo>
                <a:lnTo>
                  <a:pt x="1157" y="2025"/>
                </a:lnTo>
                <a:lnTo>
                  <a:pt x="1134" y="2031"/>
                </a:lnTo>
                <a:lnTo>
                  <a:pt x="1113" y="2048"/>
                </a:lnTo>
                <a:lnTo>
                  <a:pt x="1103" y="2064"/>
                </a:lnTo>
                <a:lnTo>
                  <a:pt x="1075" y="2066"/>
                </a:lnTo>
                <a:lnTo>
                  <a:pt x="1058" y="2074"/>
                </a:lnTo>
                <a:lnTo>
                  <a:pt x="1046" y="2103"/>
                </a:lnTo>
                <a:lnTo>
                  <a:pt x="1033" y="2110"/>
                </a:lnTo>
                <a:lnTo>
                  <a:pt x="1004" y="2110"/>
                </a:lnTo>
                <a:lnTo>
                  <a:pt x="987" y="2142"/>
                </a:lnTo>
                <a:lnTo>
                  <a:pt x="967" y="2166"/>
                </a:lnTo>
                <a:lnTo>
                  <a:pt x="925" y="2174"/>
                </a:lnTo>
                <a:lnTo>
                  <a:pt x="866" y="2201"/>
                </a:lnTo>
                <a:lnTo>
                  <a:pt x="834" y="2221"/>
                </a:lnTo>
                <a:lnTo>
                  <a:pt x="826" y="2217"/>
                </a:lnTo>
                <a:lnTo>
                  <a:pt x="814" y="2187"/>
                </a:lnTo>
                <a:lnTo>
                  <a:pt x="806" y="2192"/>
                </a:lnTo>
                <a:lnTo>
                  <a:pt x="799" y="2219"/>
                </a:lnTo>
                <a:lnTo>
                  <a:pt x="788" y="2219"/>
                </a:lnTo>
                <a:lnTo>
                  <a:pt x="779" y="2201"/>
                </a:lnTo>
                <a:lnTo>
                  <a:pt x="772" y="2217"/>
                </a:lnTo>
                <a:lnTo>
                  <a:pt x="781" y="2231"/>
                </a:lnTo>
                <a:lnTo>
                  <a:pt x="790" y="2251"/>
                </a:lnTo>
                <a:lnTo>
                  <a:pt x="775" y="2260"/>
                </a:lnTo>
                <a:lnTo>
                  <a:pt x="760" y="2285"/>
                </a:lnTo>
                <a:lnTo>
                  <a:pt x="747" y="2293"/>
                </a:lnTo>
                <a:lnTo>
                  <a:pt x="740" y="2310"/>
                </a:lnTo>
                <a:lnTo>
                  <a:pt x="752" y="2332"/>
                </a:lnTo>
                <a:lnTo>
                  <a:pt x="735" y="2337"/>
                </a:lnTo>
                <a:lnTo>
                  <a:pt x="725" y="2355"/>
                </a:lnTo>
                <a:lnTo>
                  <a:pt x="705" y="2359"/>
                </a:lnTo>
                <a:lnTo>
                  <a:pt x="682" y="2345"/>
                </a:lnTo>
                <a:lnTo>
                  <a:pt x="661" y="2324"/>
                </a:lnTo>
                <a:lnTo>
                  <a:pt x="656" y="2324"/>
                </a:lnTo>
                <a:lnTo>
                  <a:pt x="676" y="2352"/>
                </a:lnTo>
                <a:lnTo>
                  <a:pt x="676" y="2374"/>
                </a:lnTo>
                <a:lnTo>
                  <a:pt x="661" y="2403"/>
                </a:lnTo>
                <a:lnTo>
                  <a:pt x="629" y="2423"/>
                </a:lnTo>
                <a:lnTo>
                  <a:pt x="585" y="2428"/>
                </a:lnTo>
                <a:lnTo>
                  <a:pt x="558" y="2433"/>
                </a:lnTo>
                <a:lnTo>
                  <a:pt x="548" y="2452"/>
                </a:lnTo>
                <a:lnTo>
                  <a:pt x="548" y="2482"/>
                </a:lnTo>
                <a:lnTo>
                  <a:pt x="532" y="2505"/>
                </a:lnTo>
                <a:lnTo>
                  <a:pt x="508" y="2517"/>
                </a:lnTo>
                <a:lnTo>
                  <a:pt x="473" y="2534"/>
                </a:lnTo>
                <a:lnTo>
                  <a:pt x="449" y="2531"/>
                </a:lnTo>
                <a:lnTo>
                  <a:pt x="456" y="2524"/>
                </a:lnTo>
                <a:lnTo>
                  <a:pt x="484" y="2510"/>
                </a:lnTo>
                <a:lnTo>
                  <a:pt x="463" y="2510"/>
                </a:lnTo>
                <a:lnTo>
                  <a:pt x="449" y="2490"/>
                </a:lnTo>
                <a:lnTo>
                  <a:pt x="439" y="2438"/>
                </a:lnTo>
                <a:lnTo>
                  <a:pt x="437" y="2387"/>
                </a:lnTo>
                <a:lnTo>
                  <a:pt x="448" y="2328"/>
                </a:lnTo>
                <a:lnTo>
                  <a:pt x="463" y="2293"/>
                </a:lnTo>
                <a:lnTo>
                  <a:pt x="477" y="2285"/>
                </a:lnTo>
                <a:lnTo>
                  <a:pt x="503" y="2302"/>
                </a:lnTo>
                <a:lnTo>
                  <a:pt x="496" y="2278"/>
                </a:lnTo>
                <a:lnTo>
                  <a:pt x="481" y="2274"/>
                </a:lnTo>
                <a:lnTo>
                  <a:pt x="473" y="2263"/>
                </a:lnTo>
                <a:lnTo>
                  <a:pt x="434" y="2256"/>
                </a:lnTo>
                <a:lnTo>
                  <a:pt x="426" y="2241"/>
                </a:lnTo>
                <a:lnTo>
                  <a:pt x="402" y="2232"/>
                </a:lnTo>
                <a:lnTo>
                  <a:pt x="369" y="2207"/>
                </a:lnTo>
                <a:lnTo>
                  <a:pt x="385" y="2201"/>
                </a:lnTo>
                <a:lnTo>
                  <a:pt x="414" y="2201"/>
                </a:lnTo>
                <a:lnTo>
                  <a:pt x="433" y="2174"/>
                </a:lnTo>
                <a:lnTo>
                  <a:pt x="463" y="2167"/>
                </a:lnTo>
                <a:lnTo>
                  <a:pt x="470" y="2153"/>
                </a:lnTo>
                <a:lnTo>
                  <a:pt x="463" y="2107"/>
                </a:lnTo>
                <a:lnTo>
                  <a:pt x="463" y="2099"/>
                </a:lnTo>
                <a:lnTo>
                  <a:pt x="496" y="2099"/>
                </a:lnTo>
                <a:lnTo>
                  <a:pt x="513" y="2110"/>
                </a:lnTo>
                <a:lnTo>
                  <a:pt x="532" y="2113"/>
                </a:lnTo>
                <a:lnTo>
                  <a:pt x="558" y="2099"/>
                </a:lnTo>
                <a:lnTo>
                  <a:pt x="576" y="2107"/>
                </a:lnTo>
                <a:lnTo>
                  <a:pt x="612" y="2107"/>
                </a:lnTo>
                <a:lnTo>
                  <a:pt x="622" y="2099"/>
                </a:lnTo>
                <a:lnTo>
                  <a:pt x="638" y="2099"/>
                </a:lnTo>
                <a:lnTo>
                  <a:pt x="649" y="2121"/>
                </a:lnTo>
                <a:lnTo>
                  <a:pt x="673" y="2115"/>
                </a:lnTo>
                <a:lnTo>
                  <a:pt x="673" y="2083"/>
                </a:lnTo>
                <a:lnTo>
                  <a:pt x="651" y="2066"/>
                </a:lnTo>
                <a:lnTo>
                  <a:pt x="646" y="2044"/>
                </a:lnTo>
                <a:lnTo>
                  <a:pt x="633" y="2019"/>
                </a:lnTo>
                <a:lnTo>
                  <a:pt x="634" y="1963"/>
                </a:lnTo>
                <a:lnTo>
                  <a:pt x="642" y="1958"/>
                </a:lnTo>
                <a:lnTo>
                  <a:pt x="663" y="1968"/>
                </a:lnTo>
                <a:lnTo>
                  <a:pt x="678" y="1968"/>
                </a:lnTo>
                <a:lnTo>
                  <a:pt x="698" y="1982"/>
                </a:lnTo>
                <a:lnTo>
                  <a:pt x="703" y="1962"/>
                </a:lnTo>
                <a:lnTo>
                  <a:pt x="717" y="1949"/>
                </a:lnTo>
                <a:lnTo>
                  <a:pt x="718" y="1924"/>
                </a:lnTo>
                <a:lnTo>
                  <a:pt x="710" y="1887"/>
                </a:lnTo>
                <a:lnTo>
                  <a:pt x="724" y="1873"/>
                </a:lnTo>
                <a:lnTo>
                  <a:pt x="744" y="1873"/>
                </a:lnTo>
                <a:lnTo>
                  <a:pt x="770" y="1872"/>
                </a:lnTo>
                <a:lnTo>
                  <a:pt x="799" y="1869"/>
                </a:lnTo>
                <a:lnTo>
                  <a:pt x="824" y="1873"/>
                </a:lnTo>
                <a:lnTo>
                  <a:pt x="870" y="1870"/>
                </a:lnTo>
                <a:lnTo>
                  <a:pt x="885" y="1883"/>
                </a:lnTo>
                <a:lnTo>
                  <a:pt x="898" y="1856"/>
                </a:lnTo>
                <a:lnTo>
                  <a:pt x="901" y="1834"/>
                </a:lnTo>
                <a:lnTo>
                  <a:pt x="916" y="1813"/>
                </a:lnTo>
                <a:lnTo>
                  <a:pt x="903" y="1791"/>
                </a:lnTo>
                <a:lnTo>
                  <a:pt x="896" y="1763"/>
                </a:lnTo>
                <a:lnTo>
                  <a:pt x="896" y="1726"/>
                </a:lnTo>
                <a:lnTo>
                  <a:pt x="894" y="1683"/>
                </a:lnTo>
                <a:lnTo>
                  <a:pt x="888" y="1669"/>
                </a:lnTo>
                <a:lnTo>
                  <a:pt x="859" y="1644"/>
                </a:lnTo>
                <a:lnTo>
                  <a:pt x="850" y="1633"/>
                </a:lnTo>
                <a:lnTo>
                  <a:pt x="850" y="1608"/>
                </a:lnTo>
                <a:lnTo>
                  <a:pt x="834" y="1598"/>
                </a:lnTo>
                <a:lnTo>
                  <a:pt x="824" y="1548"/>
                </a:lnTo>
                <a:lnTo>
                  <a:pt x="821" y="1512"/>
                </a:lnTo>
                <a:lnTo>
                  <a:pt x="870" y="1500"/>
                </a:lnTo>
                <a:lnTo>
                  <a:pt x="887" y="1479"/>
                </a:lnTo>
                <a:lnTo>
                  <a:pt x="880" y="1457"/>
                </a:lnTo>
                <a:lnTo>
                  <a:pt x="868" y="1432"/>
                </a:lnTo>
                <a:lnTo>
                  <a:pt x="848" y="1412"/>
                </a:lnTo>
                <a:lnTo>
                  <a:pt x="858" y="1386"/>
                </a:lnTo>
                <a:lnTo>
                  <a:pt x="873" y="1381"/>
                </a:lnTo>
                <a:lnTo>
                  <a:pt x="890" y="1388"/>
                </a:lnTo>
                <a:lnTo>
                  <a:pt x="900" y="1371"/>
                </a:lnTo>
                <a:lnTo>
                  <a:pt x="898" y="1347"/>
                </a:lnTo>
                <a:lnTo>
                  <a:pt x="883" y="1334"/>
                </a:lnTo>
                <a:lnTo>
                  <a:pt x="839" y="1330"/>
                </a:lnTo>
                <a:lnTo>
                  <a:pt x="824" y="1310"/>
                </a:lnTo>
                <a:lnTo>
                  <a:pt x="831" y="1288"/>
                </a:lnTo>
                <a:lnTo>
                  <a:pt x="828" y="1263"/>
                </a:lnTo>
                <a:lnTo>
                  <a:pt x="839" y="1251"/>
                </a:lnTo>
                <a:lnTo>
                  <a:pt x="861" y="1237"/>
                </a:lnTo>
                <a:lnTo>
                  <a:pt x="859" y="1215"/>
                </a:lnTo>
                <a:lnTo>
                  <a:pt x="852" y="1221"/>
                </a:lnTo>
                <a:lnTo>
                  <a:pt x="834" y="1213"/>
                </a:lnTo>
                <a:lnTo>
                  <a:pt x="801" y="1180"/>
                </a:lnTo>
                <a:lnTo>
                  <a:pt x="784" y="1180"/>
                </a:lnTo>
                <a:lnTo>
                  <a:pt x="779" y="1174"/>
                </a:lnTo>
                <a:lnTo>
                  <a:pt x="777" y="1163"/>
                </a:lnTo>
                <a:lnTo>
                  <a:pt x="762" y="1155"/>
                </a:lnTo>
                <a:lnTo>
                  <a:pt x="748" y="1169"/>
                </a:lnTo>
                <a:lnTo>
                  <a:pt x="730" y="1158"/>
                </a:lnTo>
                <a:lnTo>
                  <a:pt x="711" y="1138"/>
                </a:lnTo>
                <a:lnTo>
                  <a:pt x="706" y="1105"/>
                </a:lnTo>
                <a:lnTo>
                  <a:pt x="706" y="1075"/>
                </a:lnTo>
                <a:lnTo>
                  <a:pt x="693" y="1046"/>
                </a:lnTo>
              </a:path>
            </a:pathLst>
          </a:custGeom>
          <a:solidFill>
            <a:srgbClr val="D7D7CD"/>
          </a:solidFill>
          <a:ln w="12700" cap="rnd" cmpd="sng">
            <a:noFill/>
            <a:prstDash val="solid"/>
            <a:round/>
            <a:headEnd type="none" w="med" len="med"/>
            <a:tailEnd type="none" w="med" len="med"/>
          </a:ln>
          <a:effectLst/>
        </p:spPr>
        <p:txBody>
          <a:bodyPr/>
          <a:lstStyle/>
          <a:p>
            <a:pPr>
              <a:defRPr/>
            </a:pPr>
            <a:endParaRPr lang="en-US" sz="1799" dirty="0">
              <a:solidFill>
                <a:srgbClr val="879BAA"/>
              </a:solidFill>
              <a:ea typeface="ＭＳ Ｐゴシック"/>
            </a:endParaRPr>
          </a:p>
        </p:txBody>
      </p:sp>
      <p:sp>
        <p:nvSpPr>
          <p:cNvPr id="68" name="Rechteck 45">
            <a:extLst>
              <a:ext uri="{FF2B5EF4-FFF2-40B4-BE49-F238E27FC236}">
                <a16:creationId xmlns:a16="http://schemas.microsoft.com/office/drawing/2014/main" id="{ABFB81AB-6D32-4881-B4B0-A6573F571945}"/>
              </a:ext>
            </a:extLst>
          </p:cNvPr>
          <p:cNvSpPr/>
          <p:nvPr/>
        </p:nvSpPr>
        <p:spPr>
          <a:xfrm>
            <a:off x="1765146" y="1421168"/>
            <a:ext cx="1578105" cy="276855"/>
          </a:xfrm>
          <a:prstGeom prst="rect">
            <a:avLst/>
          </a:prstGeom>
        </p:spPr>
        <p:txBody>
          <a:bodyPr wrap="square" lIns="0" tIns="0" rIns="0" bIns="0">
            <a:noAutofit/>
          </a:bodyPr>
          <a:lstStyle/>
          <a:p>
            <a:r>
              <a:rPr lang="en-US" sz="1399" b="1" dirty="0">
                <a:latin typeface="Arial"/>
              </a:rPr>
              <a:t>Hanoi</a:t>
            </a:r>
          </a:p>
        </p:txBody>
      </p:sp>
      <p:sp>
        <p:nvSpPr>
          <p:cNvPr id="69" name="Rechteck 47">
            <a:extLst>
              <a:ext uri="{FF2B5EF4-FFF2-40B4-BE49-F238E27FC236}">
                <a16:creationId xmlns:a16="http://schemas.microsoft.com/office/drawing/2014/main" id="{841DEC81-C89E-4466-A3D4-592318EE0FA6}"/>
              </a:ext>
            </a:extLst>
          </p:cNvPr>
          <p:cNvSpPr/>
          <p:nvPr/>
        </p:nvSpPr>
        <p:spPr>
          <a:xfrm>
            <a:off x="1765146" y="1649649"/>
            <a:ext cx="1578105" cy="276855"/>
          </a:xfrm>
          <a:prstGeom prst="rect">
            <a:avLst/>
          </a:prstGeom>
        </p:spPr>
        <p:txBody>
          <a:bodyPr wrap="square" lIns="0" tIns="0" rIns="0" bIns="0">
            <a:noAutofit/>
          </a:bodyPr>
          <a:lstStyle/>
          <a:p>
            <a:r>
              <a:rPr lang="en-US" sz="999" dirty="0">
                <a:solidFill>
                  <a:srgbClr val="000000"/>
                </a:solidFill>
                <a:latin typeface="Arial"/>
              </a:rPr>
              <a:t>Branch Office</a:t>
            </a:r>
          </a:p>
        </p:txBody>
      </p:sp>
      <p:sp>
        <p:nvSpPr>
          <p:cNvPr id="72" name="Rechteck 45">
            <a:extLst>
              <a:ext uri="{FF2B5EF4-FFF2-40B4-BE49-F238E27FC236}">
                <a16:creationId xmlns:a16="http://schemas.microsoft.com/office/drawing/2014/main" id="{C5CCF724-C3AD-4266-83D6-98404217E6E1}"/>
              </a:ext>
            </a:extLst>
          </p:cNvPr>
          <p:cNvSpPr/>
          <p:nvPr/>
        </p:nvSpPr>
        <p:spPr>
          <a:xfrm>
            <a:off x="48855" y="5653175"/>
            <a:ext cx="1860231" cy="276855"/>
          </a:xfrm>
          <a:prstGeom prst="rect">
            <a:avLst/>
          </a:prstGeom>
        </p:spPr>
        <p:txBody>
          <a:bodyPr wrap="square" lIns="0" tIns="0" rIns="0" bIns="0">
            <a:noAutofit/>
          </a:bodyPr>
          <a:lstStyle/>
          <a:p>
            <a:pPr algn="r"/>
            <a:r>
              <a:rPr lang="en-US" sz="1399" b="1" dirty="0">
                <a:latin typeface="Arial"/>
              </a:rPr>
              <a:t>Ho Chi Minh City</a:t>
            </a:r>
          </a:p>
        </p:txBody>
      </p:sp>
      <p:sp>
        <p:nvSpPr>
          <p:cNvPr id="73" name="Rechteck 47">
            <a:extLst>
              <a:ext uri="{FF2B5EF4-FFF2-40B4-BE49-F238E27FC236}">
                <a16:creationId xmlns:a16="http://schemas.microsoft.com/office/drawing/2014/main" id="{D183574F-55E1-458B-B4FF-4B0774166BF2}"/>
              </a:ext>
            </a:extLst>
          </p:cNvPr>
          <p:cNvSpPr/>
          <p:nvPr/>
        </p:nvSpPr>
        <p:spPr>
          <a:xfrm>
            <a:off x="48855" y="5881656"/>
            <a:ext cx="1860231" cy="276855"/>
          </a:xfrm>
          <a:prstGeom prst="rect">
            <a:avLst/>
          </a:prstGeom>
        </p:spPr>
        <p:txBody>
          <a:bodyPr wrap="square" lIns="0" tIns="0" rIns="0" bIns="0">
            <a:noAutofit/>
          </a:bodyPr>
          <a:lstStyle/>
          <a:p>
            <a:pPr algn="r"/>
            <a:r>
              <a:rPr lang="en-US" sz="999" dirty="0">
                <a:solidFill>
                  <a:srgbClr val="000000"/>
                </a:solidFill>
                <a:latin typeface="Arial"/>
              </a:rPr>
              <a:t>Head Office</a:t>
            </a:r>
          </a:p>
        </p:txBody>
      </p:sp>
      <p:sp>
        <p:nvSpPr>
          <p:cNvPr id="74" name="Freihandform 23">
            <a:extLst>
              <a:ext uri="{FF2B5EF4-FFF2-40B4-BE49-F238E27FC236}">
                <a16:creationId xmlns:a16="http://schemas.microsoft.com/office/drawing/2014/main" id="{7D0EDF41-6CD6-4460-B4E7-FCF0BDC70DD6}"/>
              </a:ext>
            </a:extLst>
          </p:cNvPr>
          <p:cNvSpPr/>
          <p:nvPr/>
        </p:nvSpPr>
        <p:spPr bwMode="auto">
          <a:xfrm flipH="1">
            <a:off x="2196968" y="4940876"/>
            <a:ext cx="1759644" cy="673363"/>
          </a:xfrm>
          <a:custGeom>
            <a:avLst/>
            <a:gdLst>
              <a:gd name="connsiteX0" fmla="*/ 3216729 w 3216729"/>
              <a:gd name="connsiteY0" fmla="*/ 0 h 1722664"/>
              <a:gd name="connsiteX1" fmla="*/ 0 w 3216729"/>
              <a:gd name="connsiteY1" fmla="*/ 0 h 1722664"/>
              <a:gd name="connsiteX2" fmla="*/ 0 w 3216729"/>
              <a:gd name="connsiteY2" fmla="*/ 1722664 h 1722664"/>
            </a:gdLst>
            <a:ahLst/>
            <a:cxnLst>
              <a:cxn ang="0">
                <a:pos x="connsiteX0" y="connsiteY0"/>
              </a:cxn>
              <a:cxn ang="0">
                <a:pos x="connsiteX1" y="connsiteY1"/>
              </a:cxn>
              <a:cxn ang="0">
                <a:pos x="connsiteX2" y="connsiteY2"/>
              </a:cxn>
            </a:cxnLst>
            <a:rect l="l" t="t" r="r" b="b"/>
            <a:pathLst>
              <a:path w="3216729" h="1722664">
                <a:moveTo>
                  <a:pt x="3216729" y="0"/>
                </a:moveTo>
                <a:lnTo>
                  <a:pt x="0" y="0"/>
                </a:lnTo>
                <a:lnTo>
                  <a:pt x="0" y="1722664"/>
                </a:lnTo>
              </a:path>
            </a:pathLst>
          </a:custGeom>
          <a:noFill/>
          <a:ln w="12700" cap="flat" cmpd="sng" algn="ctr">
            <a:solidFill>
              <a:srgbClr val="505A64"/>
            </a:solidFill>
            <a:prstDash val="solid"/>
            <a:round/>
            <a:headEnd type="oval" w="med" len="med"/>
            <a:tailEnd type="none" w="med" len="med"/>
          </a:ln>
          <a:effectLst/>
        </p:spPr>
        <p:txBody>
          <a:bodyPr vert="horz" wrap="square" lIns="0" tIns="0" rIns="0" bIns="0" numCol="1" rtlCol="0" anchor="t" anchorCtr="0" compatLnSpc="1">
            <a:prstTxWarp prst="textNoShape">
              <a:avLst/>
            </a:prstTxWarp>
            <a:noAutofit/>
          </a:bodyPr>
          <a:lstStyle/>
          <a:p>
            <a:endParaRPr lang="en-US" sz="2399" dirty="0">
              <a:solidFill>
                <a:srgbClr val="000000"/>
              </a:solidFill>
              <a:latin typeface="Arial" charset="0"/>
              <a:ea typeface="ヒラギノ角ゴ Pro W3" charset="0"/>
            </a:endParaRPr>
          </a:p>
        </p:txBody>
      </p:sp>
      <p:sp>
        <p:nvSpPr>
          <p:cNvPr id="75" name="Rechteck 45">
            <a:extLst>
              <a:ext uri="{FF2B5EF4-FFF2-40B4-BE49-F238E27FC236}">
                <a16:creationId xmlns:a16="http://schemas.microsoft.com/office/drawing/2014/main" id="{9AC324C7-4071-4E65-9859-8C56CA2E163C}"/>
              </a:ext>
            </a:extLst>
          </p:cNvPr>
          <p:cNvSpPr/>
          <p:nvPr/>
        </p:nvSpPr>
        <p:spPr>
          <a:xfrm>
            <a:off x="2276808" y="5003750"/>
            <a:ext cx="1575482" cy="276855"/>
          </a:xfrm>
          <a:prstGeom prst="rect">
            <a:avLst/>
          </a:prstGeom>
        </p:spPr>
        <p:txBody>
          <a:bodyPr wrap="square" lIns="0" tIns="0" rIns="0" bIns="0">
            <a:noAutofit/>
          </a:bodyPr>
          <a:lstStyle/>
          <a:p>
            <a:pPr algn="r"/>
            <a:r>
              <a:rPr lang="en-US" sz="1399" b="1" dirty="0">
                <a:latin typeface="Arial"/>
              </a:rPr>
              <a:t>Binh Duong</a:t>
            </a:r>
          </a:p>
        </p:txBody>
      </p:sp>
      <p:sp>
        <p:nvSpPr>
          <p:cNvPr id="76" name="Rechteck 47">
            <a:extLst>
              <a:ext uri="{FF2B5EF4-FFF2-40B4-BE49-F238E27FC236}">
                <a16:creationId xmlns:a16="http://schemas.microsoft.com/office/drawing/2014/main" id="{7C79548D-415C-486F-A61D-9725A200023C}"/>
              </a:ext>
            </a:extLst>
          </p:cNvPr>
          <p:cNvSpPr/>
          <p:nvPr/>
        </p:nvSpPr>
        <p:spPr>
          <a:xfrm>
            <a:off x="1909086" y="5243360"/>
            <a:ext cx="1943204" cy="298909"/>
          </a:xfrm>
          <a:prstGeom prst="rect">
            <a:avLst/>
          </a:prstGeom>
        </p:spPr>
        <p:txBody>
          <a:bodyPr wrap="square" lIns="0" tIns="0" rIns="0" bIns="0">
            <a:noAutofit/>
          </a:bodyPr>
          <a:lstStyle/>
          <a:p>
            <a:pPr algn="r"/>
            <a:r>
              <a:rPr lang="en-US" sz="999" dirty="0">
                <a:solidFill>
                  <a:srgbClr val="000000"/>
                </a:solidFill>
                <a:latin typeface="Arial"/>
              </a:rPr>
              <a:t>Siemens Busway Factory</a:t>
            </a:r>
          </a:p>
        </p:txBody>
      </p:sp>
      <p:sp>
        <p:nvSpPr>
          <p:cNvPr id="77" name="Freihandform 57">
            <a:extLst>
              <a:ext uri="{FF2B5EF4-FFF2-40B4-BE49-F238E27FC236}">
                <a16:creationId xmlns:a16="http://schemas.microsoft.com/office/drawing/2014/main" id="{01E77B89-D293-40BF-BF24-F3608DDD00A7}"/>
              </a:ext>
            </a:extLst>
          </p:cNvPr>
          <p:cNvSpPr/>
          <p:nvPr/>
        </p:nvSpPr>
        <p:spPr bwMode="auto">
          <a:xfrm rot="5400000" flipV="1">
            <a:off x="1547530" y="1516575"/>
            <a:ext cx="1076606" cy="785316"/>
          </a:xfrm>
          <a:custGeom>
            <a:avLst/>
            <a:gdLst>
              <a:gd name="connsiteX0" fmla="*/ 3216729 w 3216729"/>
              <a:gd name="connsiteY0" fmla="*/ 0 h 1722664"/>
              <a:gd name="connsiteX1" fmla="*/ 0 w 3216729"/>
              <a:gd name="connsiteY1" fmla="*/ 0 h 1722664"/>
              <a:gd name="connsiteX2" fmla="*/ 0 w 3216729"/>
              <a:gd name="connsiteY2" fmla="*/ 1722664 h 1722664"/>
            </a:gdLst>
            <a:ahLst/>
            <a:cxnLst>
              <a:cxn ang="0">
                <a:pos x="connsiteX0" y="connsiteY0"/>
              </a:cxn>
              <a:cxn ang="0">
                <a:pos x="connsiteX1" y="connsiteY1"/>
              </a:cxn>
              <a:cxn ang="0">
                <a:pos x="connsiteX2" y="connsiteY2"/>
              </a:cxn>
            </a:cxnLst>
            <a:rect l="l" t="t" r="r" b="b"/>
            <a:pathLst>
              <a:path w="3216729" h="1722664">
                <a:moveTo>
                  <a:pt x="3216729" y="0"/>
                </a:moveTo>
                <a:lnTo>
                  <a:pt x="0" y="0"/>
                </a:lnTo>
                <a:lnTo>
                  <a:pt x="0" y="1722664"/>
                </a:lnTo>
              </a:path>
            </a:pathLst>
          </a:custGeom>
          <a:noFill/>
          <a:ln w="12700" cap="flat" cmpd="sng" algn="ctr">
            <a:solidFill>
              <a:srgbClr val="505A64"/>
            </a:solidFill>
            <a:prstDash val="solid"/>
            <a:round/>
            <a:headEnd type="oval" w="med" len="med"/>
            <a:tailEnd type="none" w="med" len="med"/>
          </a:ln>
          <a:effectLst/>
        </p:spPr>
        <p:txBody>
          <a:bodyPr vert="horz" wrap="square" lIns="0" tIns="0" rIns="0" bIns="0" numCol="1" rtlCol="0" anchor="t" anchorCtr="0" compatLnSpc="1">
            <a:prstTxWarp prst="textNoShape">
              <a:avLst/>
            </a:prstTxWarp>
            <a:noAutofit/>
          </a:bodyPr>
          <a:lstStyle/>
          <a:p>
            <a:endParaRPr lang="en-US" sz="2399" dirty="0">
              <a:solidFill>
                <a:srgbClr val="000000"/>
              </a:solidFill>
              <a:latin typeface="Arial" charset="0"/>
              <a:ea typeface="ヒラギノ角ゴ Pro W3" charset="0"/>
            </a:endParaRPr>
          </a:p>
        </p:txBody>
      </p:sp>
      <p:sp>
        <p:nvSpPr>
          <p:cNvPr id="78" name="Freihandform 23">
            <a:extLst>
              <a:ext uri="{FF2B5EF4-FFF2-40B4-BE49-F238E27FC236}">
                <a16:creationId xmlns:a16="http://schemas.microsoft.com/office/drawing/2014/main" id="{3997F56F-BB57-4A78-B45E-12432629A368}"/>
              </a:ext>
            </a:extLst>
          </p:cNvPr>
          <p:cNvSpPr/>
          <p:nvPr/>
        </p:nvSpPr>
        <p:spPr bwMode="auto">
          <a:xfrm rot="5400000" flipH="1">
            <a:off x="665846" y="4770333"/>
            <a:ext cx="1047071" cy="1583351"/>
          </a:xfrm>
          <a:custGeom>
            <a:avLst/>
            <a:gdLst>
              <a:gd name="connsiteX0" fmla="*/ 3216729 w 3216729"/>
              <a:gd name="connsiteY0" fmla="*/ 0 h 1722664"/>
              <a:gd name="connsiteX1" fmla="*/ 0 w 3216729"/>
              <a:gd name="connsiteY1" fmla="*/ 0 h 1722664"/>
              <a:gd name="connsiteX2" fmla="*/ 0 w 3216729"/>
              <a:gd name="connsiteY2" fmla="*/ 1722664 h 1722664"/>
            </a:gdLst>
            <a:ahLst/>
            <a:cxnLst>
              <a:cxn ang="0">
                <a:pos x="connsiteX0" y="connsiteY0"/>
              </a:cxn>
              <a:cxn ang="0">
                <a:pos x="connsiteX1" y="connsiteY1"/>
              </a:cxn>
              <a:cxn ang="0">
                <a:pos x="connsiteX2" y="connsiteY2"/>
              </a:cxn>
            </a:cxnLst>
            <a:rect l="l" t="t" r="r" b="b"/>
            <a:pathLst>
              <a:path w="3216729" h="1722664">
                <a:moveTo>
                  <a:pt x="3216729" y="0"/>
                </a:moveTo>
                <a:lnTo>
                  <a:pt x="0" y="0"/>
                </a:lnTo>
                <a:lnTo>
                  <a:pt x="0" y="1722664"/>
                </a:lnTo>
              </a:path>
            </a:pathLst>
          </a:custGeom>
          <a:noFill/>
          <a:ln w="12700" cap="flat" cmpd="sng" algn="ctr">
            <a:solidFill>
              <a:srgbClr val="505A64"/>
            </a:solidFill>
            <a:prstDash val="solid"/>
            <a:round/>
            <a:headEnd type="oval" w="med" len="med"/>
            <a:tailEnd type="none" w="med" len="med"/>
          </a:ln>
          <a:effectLst/>
        </p:spPr>
        <p:txBody>
          <a:bodyPr vert="horz" wrap="square" lIns="0" tIns="0" rIns="0" bIns="0" numCol="1" rtlCol="0" anchor="t" anchorCtr="0" compatLnSpc="1">
            <a:prstTxWarp prst="textNoShape">
              <a:avLst/>
            </a:prstTxWarp>
            <a:noAutofit/>
          </a:bodyPr>
          <a:lstStyle/>
          <a:p>
            <a:endParaRPr lang="en-US" sz="2399" dirty="0">
              <a:solidFill>
                <a:srgbClr val="000000"/>
              </a:solidFill>
              <a:latin typeface="Arial" charset="0"/>
              <a:ea typeface="ヒラギノ角ゴ Pro W3" charset="0"/>
            </a:endParaRPr>
          </a:p>
        </p:txBody>
      </p:sp>
      <p:pic>
        <p:nvPicPr>
          <p:cNvPr id="79" name="Picture 5" descr="D:\trangmac\CG\Design\Icons\Office-Icon.png">
            <a:extLst>
              <a:ext uri="{FF2B5EF4-FFF2-40B4-BE49-F238E27FC236}">
                <a16:creationId xmlns:a16="http://schemas.microsoft.com/office/drawing/2014/main" id="{2AF9A614-2014-45CE-B078-CED25D6CF386}"/>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693175" y="4753544"/>
            <a:ext cx="428462" cy="428462"/>
          </a:xfrm>
          <a:prstGeom prst="rect">
            <a:avLst/>
          </a:prstGeom>
          <a:noFill/>
        </p:spPr>
      </p:pic>
      <p:pic>
        <p:nvPicPr>
          <p:cNvPr id="81" name="Picture 5" descr="D:\trangmac\CG\Design\Icons\Office-Icon.png">
            <a:extLst>
              <a:ext uri="{FF2B5EF4-FFF2-40B4-BE49-F238E27FC236}">
                <a16:creationId xmlns:a16="http://schemas.microsoft.com/office/drawing/2014/main" id="{A7AFC1F2-8D33-4F82-80CF-89B48F79665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414241" y="2162606"/>
            <a:ext cx="428462" cy="428462"/>
          </a:xfrm>
          <a:prstGeom prst="rect">
            <a:avLst/>
          </a:prstGeom>
          <a:noFill/>
        </p:spPr>
      </p:pic>
      <p:pic>
        <p:nvPicPr>
          <p:cNvPr id="82" name="Picture 6" descr="D:\trangmac\CG\Design\Icons\factory-icon.png">
            <a:extLst>
              <a:ext uri="{FF2B5EF4-FFF2-40B4-BE49-F238E27FC236}">
                <a16:creationId xmlns:a16="http://schemas.microsoft.com/office/drawing/2014/main" id="{DE9DDE3B-18A0-45FC-B129-B5603F51D50C}"/>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053028" y="4798912"/>
            <a:ext cx="257077" cy="278500"/>
          </a:xfrm>
          <a:prstGeom prst="rect">
            <a:avLst/>
          </a:prstGeom>
          <a:noFill/>
        </p:spPr>
      </p:pic>
      <p:sp>
        <p:nvSpPr>
          <p:cNvPr id="96" name="Rechteck 10">
            <a:extLst>
              <a:ext uri="{FF2B5EF4-FFF2-40B4-BE49-F238E27FC236}">
                <a16:creationId xmlns:a16="http://schemas.microsoft.com/office/drawing/2014/main" id="{19C22272-6CD5-494A-9AF9-E00D16D045DF}"/>
              </a:ext>
            </a:extLst>
          </p:cNvPr>
          <p:cNvSpPr/>
          <p:nvPr/>
        </p:nvSpPr>
        <p:spPr bwMode="auto">
          <a:xfrm>
            <a:off x="9666057" y="1352220"/>
            <a:ext cx="2193418" cy="411266"/>
          </a:xfrm>
          <a:prstGeom prst="rect">
            <a:avLst/>
          </a:prstGeom>
          <a:solidFill>
            <a:schemeClr val="accent1"/>
          </a:solidFill>
          <a:ln>
            <a:noFill/>
          </a:ln>
          <a:effectLst/>
        </p:spPr>
        <p:txBody>
          <a:bodyPr wrap="square" lIns="107944" tIns="53972" rIns="107944" bIns="53972" numCol="1" spcCol="72000" rtlCol="0" anchor="ctr">
            <a:noAutofit/>
          </a:bodyPr>
          <a:lstStyle/>
          <a:p>
            <a:pPr algn="ctr">
              <a:spcBef>
                <a:spcPct val="0"/>
              </a:spcBef>
              <a:buFont typeface="Arial" charset="0"/>
              <a:buNone/>
            </a:pPr>
            <a:r>
              <a:rPr lang="de-DE" sz="1399" b="1" dirty="0">
                <a:latin typeface="+mj-lt"/>
                <a:ea typeface="Arial" panose="020B0604020202020204" pitchFamily="34" charset="-128"/>
                <a:cs typeface="Arial" panose="020B0604020202020204" pitchFamily="34" charset="-128"/>
              </a:rPr>
              <a:t>Portfolio Companies</a:t>
            </a:r>
          </a:p>
        </p:txBody>
      </p:sp>
      <p:sp>
        <p:nvSpPr>
          <p:cNvPr id="97" name="Rechteck 12">
            <a:extLst>
              <a:ext uri="{FF2B5EF4-FFF2-40B4-BE49-F238E27FC236}">
                <a16:creationId xmlns:a16="http://schemas.microsoft.com/office/drawing/2014/main" id="{8A34A860-8F95-4322-91F0-E9BE945E409D}"/>
              </a:ext>
            </a:extLst>
          </p:cNvPr>
          <p:cNvSpPr/>
          <p:nvPr/>
        </p:nvSpPr>
        <p:spPr bwMode="auto">
          <a:xfrm>
            <a:off x="4987974" y="1349395"/>
            <a:ext cx="2193418" cy="411266"/>
          </a:xfrm>
          <a:prstGeom prst="rect">
            <a:avLst/>
          </a:prstGeom>
          <a:solidFill>
            <a:schemeClr val="accent1"/>
          </a:solidFill>
          <a:ln>
            <a:noFill/>
          </a:ln>
          <a:effectLst/>
        </p:spPr>
        <p:txBody>
          <a:bodyPr wrap="square" lIns="107944" tIns="53972" rIns="107944" bIns="53972" numCol="1" spcCol="72000" rtlCol="0" anchor="ctr">
            <a:noAutofit/>
          </a:bodyPr>
          <a:lstStyle/>
          <a:p>
            <a:pPr algn="ctr">
              <a:spcBef>
                <a:spcPct val="0"/>
              </a:spcBef>
              <a:buFont typeface="Arial" charset="0"/>
              <a:buNone/>
            </a:pPr>
            <a:r>
              <a:rPr lang="de-DE" sz="1399" b="1" dirty="0">
                <a:latin typeface="+mj-lt"/>
                <a:ea typeface="Arial" panose="020B0604020202020204" pitchFamily="34" charset="-128"/>
                <a:cs typeface="Arial" panose="020B0604020202020204" pitchFamily="34" charset="-128"/>
              </a:rPr>
              <a:t>Smart Infrastructure</a:t>
            </a:r>
          </a:p>
        </p:txBody>
      </p:sp>
      <p:sp>
        <p:nvSpPr>
          <p:cNvPr id="98" name="Rechteck 13">
            <a:extLst>
              <a:ext uri="{FF2B5EF4-FFF2-40B4-BE49-F238E27FC236}">
                <a16:creationId xmlns:a16="http://schemas.microsoft.com/office/drawing/2014/main" id="{1252C855-C9A6-436E-A310-4CD4B5FE851D}"/>
              </a:ext>
            </a:extLst>
          </p:cNvPr>
          <p:cNvSpPr/>
          <p:nvPr/>
        </p:nvSpPr>
        <p:spPr bwMode="auto">
          <a:xfrm>
            <a:off x="7327015" y="1349395"/>
            <a:ext cx="2193418" cy="411266"/>
          </a:xfrm>
          <a:prstGeom prst="rect">
            <a:avLst/>
          </a:prstGeom>
          <a:solidFill>
            <a:schemeClr val="accent1"/>
          </a:solidFill>
          <a:ln>
            <a:noFill/>
          </a:ln>
          <a:effectLst/>
        </p:spPr>
        <p:txBody>
          <a:bodyPr wrap="square" lIns="107944" tIns="53972" rIns="107944" bIns="53972" numCol="1" spcCol="72000" rtlCol="0" anchor="ctr">
            <a:noAutofit/>
          </a:bodyPr>
          <a:lstStyle/>
          <a:p>
            <a:pPr algn="ctr">
              <a:spcBef>
                <a:spcPct val="0"/>
              </a:spcBef>
              <a:buFont typeface="Arial" charset="0"/>
              <a:buNone/>
            </a:pPr>
            <a:r>
              <a:rPr lang="de-DE" sz="1399" b="1" dirty="0">
                <a:latin typeface="+mj-lt"/>
                <a:ea typeface="Arial" panose="020B0604020202020204" pitchFamily="34" charset="-128"/>
                <a:cs typeface="Arial" panose="020B0604020202020204" pitchFamily="34" charset="-128"/>
              </a:rPr>
              <a:t>Digital Industries</a:t>
            </a:r>
          </a:p>
        </p:txBody>
      </p:sp>
      <p:pic>
        <p:nvPicPr>
          <p:cNvPr id="100" name="Bildplatzhalter 4">
            <a:extLst>
              <a:ext uri="{FF2B5EF4-FFF2-40B4-BE49-F238E27FC236}">
                <a16:creationId xmlns:a16="http://schemas.microsoft.com/office/drawing/2014/main" id="{87AB06A6-7B2A-43A3-B734-94C86B02A101}"/>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4987974" y="1817204"/>
            <a:ext cx="2193418" cy="1838610"/>
          </a:xfrm>
          <a:prstGeom prst="rect">
            <a:avLst/>
          </a:prstGeom>
        </p:spPr>
      </p:pic>
      <p:pic>
        <p:nvPicPr>
          <p:cNvPr id="101" name="Bildplatzhalter 8">
            <a:extLst>
              <a:ext uri="{FF2B5EF4-FFF2-40B4-BE49-F238E27FC236}">
                <a16:creationId xmlns:a16="http://schemas.microsoft.com/office/drawing/2014/main" id="{0FDEF0D3-65BC-48C4-B5F3-52E60B2DA47E}"/>
              </a:ext>
            </a:extLst>
          </p:cNvPr>
          <p:cNvPicPr>
            <a:picLocks noChangeAspect="1"/>
          </p:cNvPicPr>
          <p:nvPr/>
        </p:nvPicPr>
        <p:blipFill rotWithShape="1">
          <a:blip r:embed="rId10" cstate="screen">
            <a:extLst>
              <a:ext uri="{28A0092B-C50C-407E-A947-70E740481C1C}">
                <a14:useLocalDpi xmlns:a14="http://schemas.microsoft.com/office/drawing/2010/main" val="0"/>
              </a:ext>
            </a:extLst>
          </a:blip>
          <a:srcRect/>
          <a:stretch/>
        </p:blipFill>
        <p:spPr>
          <a:xfrm>
            <a:off x="7327015" y="1817204"/>
            <a:ext cx="2193418" cy="1838610"/>
          </a:xfrm>
          <a:prstGeom prst="rect">
            <a:avLst/>
          </a:prstGeom>
        </p:spPr>
      </p:pic>
      <p:pic>
        <p:nvPicPr>
          <p:cNvPr id="102" name="Picture 3">
            <a:extLst>
              <a:ext uri="{FF2B5EF4-FFF2-40B4-BE49-F238E27FC236}">
                <a16:creationId xmlns:a16="http://schemas.microsoft.com/office/drawing/2014/main" id="{465D28E4-99E3-4DE4-B35E-4A708C0B47FB}"/>
              </a:ext>
            </a:extLst>
          </p:cNvPr>
          <p:cNvPicPr preferRelativeResize="0">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7317299" y="4240736"/>
            <a:ext cx="2193418" cy="181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6">
            <a:extLst>
              <a:ext uri="{FF2B5EF4-FFF2-40B4-BE49-F238E27FC236}">
                <a16:creationId xmlns:a16="http://schemas.microsoft.com/office/drawing/2014/main" id="{694D1B29-1C0B-4F34-B577-544668B874AE}"/>
              </a:ext>
            </a:extLst>
          </p:cNvPr>
          <p:cNvPicPr>
            <a:picLocks noChangeAspect="1" noChangeArrowheads="1"/>
          </p:cNvPicPr>
          <p:nvPr/>
        </p:nvPicPr>
        <p:blipFill>
          <a:blip r:embed="rId12" cstate="screen">
            <a:extLst>
              <a:ext uri="{28A0092B-C50C-407E-A947-70E740481C1C}">
                <a14:useLocalDpi xmlns:a14="http://schemas.microsoft.com/office/drawing/2010/main" val="0"/>
              </a:ext>
            </a:extLst>
          </a:blip>
          <a:srcRect/>
          <a:stretch>
            <a:fillRect/>
          </a:stretch>
        </p:blipFill>
        <p:spPr bwMode="auto">
          <a:xfrm>
            <a:off x="7821409" y="3824046"/>
            <a:ext cx="1185199" cy="290374"/>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4">
            <a:extLst>
              <a:ext uri="{FF2B5EF4-FFF2-40B4-BE49-F238E27FC236}">
                <a16:creationId xmlns:a16="http://schemas.microsoft.com/office/drawing/2014/main" id="{D451A5CF-D753-432A-A07C-312EFFB2C82D}"/>
              </a:ext>
            </a:extLst>
          </p:cNvPr>
          <p:cNvPicPr preferRelativeResize="0">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987974" y="4261982"/>
            <a:ext cx="2193418" cy="17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 name="Rectangle 9">
            <a:extLst>
              <a:ext uri="{FF2B5EF4-FFF2-40B4-BE49-F238E27FC236}">
                <a16:creationId xmlns:a16="http://schemas.microsoft.com/office/drawing/2014/main" id="{D1855AAA-EEC9-4639-97BC-D1591AC9B704}"/>
              </a:ext>
            </a:extLst>
          </p:cNvPr>
          <p:cNvSpPr>
            <a:spLocks noChangeArrowheads="1"/>
          </p:cNvSpPr>
          <p:nvPr/>
        </p:nvSpPr>
        <p:spPr bwMode="gray">
          <a:xfrm>
            <a:off x="4373113" y="1349395"/>
            <a:ext cx="504382" cy="4702350"/>
          </a:xfrm>
          <a:prstGeom prst="rect">
            <a:avLst/>
          </a:prstGeom>
          <a:solidFill>
            <a:schemeClr val="accent5"/>
          </a:solidFill>
          <a:ln w="9525">
            <a:noFill/>
            <a:miter lim="800000"/>
            <a:headEnd/>
            <a:tailEnd/>
          </a:ln>
        </p:spPr>
        <p:txBody>
          <a:bodyPr vert="vert270" wrap="square" lIns="143828" tIns="0" rIns="143828" bIns="0" numCol="1" anchor="ctr" anchorCtr="0" compatLnSpc="1">
            <a:prstTxWarp prst="textNoShape">
              <a:avLst/>
            </a:prstTxWarp>
            <a:noAutofit/>
          </a:bodyPr>
          <a:lstStyle/>
          <a:p>
            <a:pPr algn="ctr">
              <a:spcBef>
                <a:spcPct val="0"/>
              </a:spcBef>
              <a:spcAft>
                <a:spcPts val="1799"/>
              </a:spcAft>
            </a:pPr>
            <a:r>
              <a:rPr lang="de-DE" sz="1599" b="1" dirty="0">
                <a:latin typeface="+mj-lt"/>
                <a:cs typeface="Arial" pitchFamily="34" charset="0"/>
              </a:rPr>
              <a:t>Businesses</a:t>
            </a:r>
            <a:endParaRPr lang="de-DE" sz="1599" baseline="30000" dirty="0">
              <a:latin typeface="+mj-lt"/>
              <a:cs typeface="Arial" pitchFamily="34" charset="0"/>
            </a:endParaRPr>
          </a:p>
        </p:txBody>
      </p:sp>
      <p:sp>
        <p:nvSpPr>
          <p:cNvPr id="107" name="Rechteck 34">
            <a:extLst>
              <a:ext uri="{FF2B5EF4-FFF2-40B4-BE49-F238E27FC236}">
                <a16:creationId xmlns:a16="http://schemas.microsoft.com/office/drawing/2014/main" id="{66D245BE-9BCF-4C1D-A890-24496078F68B}"/>
              </a:ext>
            </a:extLst>
          </p:cNvPr>
          <p:cNvSpPr/>
          <p:nvPr/>
        </p:nvSpPr>
        <p:spPr bwMode="auto">
          <a:xfrm>
            <a:off x="9046865" y="3648796"/>
            <a:ext cx="1286595" cy="495184"/>
          </a:xfrm>
          <a:prstGeom prst="rect">
            <a:avLst/>
          </a:prstGeom>
          <a:noFill/>
          <a:ln>
            <a:noFill/>
          </a:ln>
          <a:effectLst/>
        </p:spPr>
        <p:txBody>
          <a:bodyPr wrap="square" lIns="107944" tIns="53972" rIns="107944" bIns="53972" numCol="1" spcCol="72000" rtlCol="0" anchor="ctr">
            <a:noAutofit/>
          </a:bodyPr>
          <a:lstStyle/>
          <a:p>
            <a:pPr>
              <a:spcBef>
                <a:spcPct val="0"/>
              </a:spcBef>
              <a:buFont typeface="Arial" charset="0"/>
              <a:buNone/>
            </a:pPr>
            <a:r>
              <a:rPr lang="de-DE" sz="1399" b="1" dirty="0">
                <a:latin typeface="+mj-lt"/>
                <a:ea typeface="Arial" panose="020B0604020202020204" pitchFamily="34" charset="-128"/>
                <a:cs typeface="Arial" panose="020B0604020202020204" pitchFamily="34" charset="-128"/>
              </a:rPr>
              <a:t>*</a:t>
            </a:r>
          </a:p>
        </p:txBody>
      </p:sp>
      <p:sp>
        <p:nvSpPr>
          <p:cNvPr id="109" name="Textfeld 6">
            <a:extLst>
              <a:ext uri="{FF2B5EF4-FFF2-40B4-BE49-F238E27FC236}">
                <a16:creationId xmlns:a16="http://schemas.microsoft.com/office/drawing/2014/main" id="{4C61146C-EF04-4A5F-BC00-8CE4E0ECAF70}"/>
              </a:ext>
            </a:extLst>
          </p:cNvPr>
          <p:cNvSpPr txBox="1"/>
          <p:nvPr/>
        </p:nvSpPr>
        <p:spPr>
          <a:xfrm>
            <a:off x="4296811" y="6135915"/>
            <a:ext cx="6314146" cy="251876"/>
          </a:xfrm>
          <a:prstGeom prst="rect">
            <a:avLst/>
          </a:prstGeom>
          <a:noFill/>
        </p:spPr>
        <p:txBody>
          <a:bodyPr wrap="none" lIns="0" tIns="0" rIns="0" bIns="0" rtlCol="0" anchor="ctr">
            <a:noAutofit/>
          </a:bodyPr>
          <a:lstStyle/>
          <a:p>
            <a:pPr lvl="0">
              <a:buClr>
                <a:srgbClr val="879BAA"/>
              </a:buClr>
              <a:defRPr/>
            </a:pPr>
            <a:r>
              <a:rPr lang="en-US" sz="800" dirty="0">
                <a:solidFill>
                  <a:srgbClr val="BECDD7"/>
                </a:solidFill>
              </a:rPr>
              <a:t>* </a:t>
            </a:r>
            <a:r>
              <a:rPr lang="en-US" sz="800" kern="0" dirty="0"/>
              <a:t> Publicly listed subsidiary of Siemens; Siemens </a:t>
            </a:r>
            <a:r>
              <a:rPr lang="en-US" sz="800" kern="0" dirty="0" err="1"/>
              <a:t>Healthineers</a:t>
            </a:r>
            <a:r>
              <a:rPr lang="en-US" sz="800" kern="0" dirty="0"/>
              <a:t> with its own setup for Countries and Service &amp; Governance</a:t>
            </a:r>
          </a:p>
        </p:txBody>
      </p:sp>
      <p:sp>
        <p:nvSpPr>
          <p:cNvPr id="52" name="Footer Placeholder 1">
            <a:extLst>
              <a:ext uri="{FF2B5EF4-FFF2-40B4-BE49-F238E27FC236}">
                <a16:creationId xmlns:a16="http://schemas.microsoft.com/office/drawing/2014/main" id="{3A40D133-568A-47B8-B4F1-9567FA718670}"/>
              </a:ext>
            </a:extLst>
          </p:cNvPr>
          <p:cNvSpPr>
            <a:spLocks noGrp="1"/>
          </p:cNvSpPr>
          <p:nvPr>
            <p:ph type="ftr" sz="quarter" idx="10"/>
          </p:nvPr>
        </p:nvSpPr>
        <p:spPr>
          <a:xfrm>
            <a:off x="735162" y="6440957"/>
            <a:ext cx="4101923" cy="269302"/>
          </a:xfrm>
        </p:spPr>
        <p:txBody>
          <a:bodyPr/>
          <a:lstStyle/>
          <a:p>
            <a:r>
              <a:rPr lang="en-US" sz="900" dirty="0">
                <a:solidFill>
                  <a:prstClr val="white"/>
                </a:solidFill>
                <a:latin typeface="Arial"/>
              </a:rPr>
              <a:t>| 1. Introduction</a:t>
            </a:r>
          </a:p>
        </p:txBody>
      </p:sp>
      <p:sp>
        <p:nvSpPr>
          <p:cNvPr id="33" name="Rechteck 13">
            <a:extLst>
              <a:ext uri="{FF2B5EF4-FFF2-40B4-BE49-F238E27FC236}">
                <a16:creationId xmlns:a16="http://schemas.microsoft.com/office/drawing/2014/main" id="{30A6C11C-D5DA-4D04-BDE5-E0721284D60C}"/>
              </a:ext>
            </a:extLst>
          </p:cNvPr>
          <p:cNvSpPr/>
          <p:nvPr/>
        </p:nvSpPr>
        <p:spPr bwMode="auto">
          <a:xfrm>
            <a:off x="4987974" y="3783579"/>
            <a:ext cx="2193418" cy="411266"/>
          </a:xfrm>
          <a:prstGeom prst="rect">
            <a:avLst/>
          </a:prstGeom>
          <a:solidFill>
            <a:schemeClr val="accent1"/>
          </a:solidFill>
          <a:ln>
            <a:noFill/>
          </a:ln>
          <a:effectLst/>
        </p:spPr>
        <p:txBody>
          <a:bodyPr wrap="square" lIns="107944" tIns="53972" rIns="107944" bIns="53972" numCol="1" spcCol="72000" rtlCol="0" anchor="ctr">
            <a:noAutofit/>
          </a:bodyPr>
          <a:lstStyle/>
          <a:p>
            <a:pPr algn="ctr">
              <a:spcBef>
                <a:spcPct val="0"/>
              </a:spcBef>
              <a:buFont typeface="Arial" charset="0"/>
              <a:buNone/>
            </a:pPr>
            <a:r>
              <a:rPr lang="de-DE" sz="1399" b="1" dirty="0">
                <a:latin typeface="+mj-lt"/>
                <a:ea typeface="Arial" panose="020B0604020202020204" pitchFamily="34" charset="-128"/>
                <a:cs typeface="Arial" panose="020B0604020202020204" pitchFamily="34" charset="-128"/>
              </a:rPr>
              <a:t>Mobility</a:t>
            </a:r>
          </a:p>
        </p:txBody>
      </p:sp>
      <p:pic>
        <p:nvPicPr>
          <p:cNvPr id="34" name="Picture Placeholder 8">
            <a:extLst>
              <a:ext uri="{FF2B5EF4-FFF2-40B4-BE49-F238E27FC236}">
                <a16:creationId xmlns:a16="http://schemas.microsoft.com/office/drawing/2014/main" id="{369E9EF6-2D2E-49D8-A186-E73724108317}"/>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bwMode="gray">
          <a:xfrm>
            <a:off x="9666057" y="4240735"/>
            <a:ext cx="2193418" cy="1811009"/>
          </a:xfrm>
          <a:prstGeom prst="rect">
            <a:avLst/>
          </a:prstGeom>
          <a:ln w="12700">
            <a:noFill/>
            <a:miter lim="800000"/>
          </a:ln>
          <a:effectLst>
            <a:outerShdw blurRad="50800" dist="38100" dir="5400000" algn="t" rotWithShape="0">
              <a:srgbClr val="66667E">
                <a:alpha val="25000"/>
              </a:srgbClr>
            </a:outerShdw>
          </a:effectLst>
        </p:spPr>
      </p:pic>
      <p:sp>
        <p:nvSpPr>
          <p:cNvPr id="35" name="Rechteck 13">
            <a:extLst>
              <a:ext uri="{FF2B5EF4-FFF2-40B4-BE49-F238E27FC236}">
                <a16:creationId xmlns:a16="http://schemas.microsoft.com/office/drawing/2014/main" id="{B86FACB3-F359-4DBE-8549-3B63480320EA}"/>
              </a:ext>
            </a:extLst>
          </p:cNvPr>
          <p:cNvSpPr/>
          <p:nvPr/>
        </p:nvSpPr>
        <p:spPr bwMode="auto">
          <a:xfrm>
            <a:off x="9666057" y="3791507"/>
            <a:ext cx="2193418" cy="411266"/>
          </a:xfrm>
          <a:prstGeom prst="rect">
            <a:avLst/>
          </a:prstGeom>
          <a:solidFill>
            <a:schemeClr val="accent1"/>
          </a:solidFill>
          <a:ln>
            <a:noFill/>
          </a:ln>
          <a:effectLst/>
        </p:spPr>
        <p:txBody>
          <a:bodyPr wrap="square" lIns="107944" tIns="53972" rIns="107944" bIns="53972" numCol="1" spcCol="72000" rtlCol="0" anchor="ctr">
            <a:noAutofit/>
          </a:bodyPr>
          <a:lstStyle/>
          <a:p>
            <a:pPr algn="ctr">
              <a:spcBef>
                <a:spcPct val="0"/>
              </a:spcBef>
              <a:buFont typeface="Arial" charset="0"/>
              <a:buNone/>
            </a:pPr>
            <a:r>
              <a:rPr lang="de-DE" sz="1399" b="1" dirty="0">
                <a:latin typeface="+mj-lt"/>
                <a:ea typeface="Arial" panose="020B0604020202020204" pitchFamily="34" charset="-128"/>
                <a:cs typeface="Arial" panose="020B0604020202020204" pitchFamily="34" charset="-128"/>
              </a:rPr>
              <a:t>Siemens Advanta</a:t>
            </a:r>
          </a:p>
        </p:txBody>
      </p:sp>
      <p:pic>
        <p:nvPicPr>
          <p:cNvPr id="36" name="Picture 3">
            <a:extLst>
              <a:ext uri="{FF2B5EF4-FFF2-40B4-BE49-F238E27FC236}">
                <a16:creationId xmlns:a16="http://schemas.microsoft.com/office/drawing/2014/main" id="{FC454292-E025-43CD-84EE-DD800B5A7EA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9666056" y="1817203"/>
            <a:ext cx="2193418" cy="1838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13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9445CAD-83E2-4F7D-8F5C-079519A832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4" imgH="345" progId="TCLayout.ActiveDocument.1">
                  <p:embed/>
                </p:oleObj>
              </mc:Choice>
              <mc:Fallback>
                <p:oleObj name="think-cell Slide" r:id="rId4" imgW="344" imgH="345" progId="TCLayout.ActiveDocument.1">
                  <p:embed/>
                  <p:pic>
                    <p:nvPicPr>
                      <p:cNvPr id="6" name="Objekt 5" hidden="1">
                        <a:extLst>
                          <a:ext uri="{FF2B5EF4-FFF2-40B4-BE49-F238E27FC236}">
                            <a16:creationId xmlns:a16="http://schemas.microsoft.com/office/drawing/2014/main" id="{59445CAD-83E2-4F7D-8F5C-079519A832F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Fußzeilenplatzhalter 2">
            <a:extLst>
              <a:ext uri="{FF2B5EF4-FFF2-40B4-BE49-F238E27FC236}">
                <a16:creationId xmlns:a16="http://schemas.microsoft.com/office/drawing/2014/main" id="{14AF983A-A06B-4188-835C-580B45EDB7CD}"/>
              </a:ext>
            </a:extLst>
          </p:cNvPr>
          <p:cNvSpPr>
            <a:spLocks noGrp="1"/>
          </p:cNvSpPr>
          <p:nvPr>
            <p:ph type="ftr" sz="quarter" idx="10"/>
          </p:nvPr>
        </p:nvSpPr>
        <p:spPr bwMode="gray">
          <a:prstGeom prst="rect">
            <a:avLst/>
          </a:prstGeom>
        </p:spPr>
        <p:txBody>
          <a:bodyPr vert="horz" lIns="0" tIns="0" rIns="0" bIns="61200" rtlCol="0" anchor="ctr" anchorCtr="0"/>
          <a:lstStyle>
            <a:defPPr>
              <a:defRPr lang="de-DE"/>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mn-ea"/>
                <a:cs typeface="+mn-cs"/>
              </a:rPr>
              <a:t>Unrestricted | © Siemens 2021 | Andrew Whytock | DI PA PHA | May 2021</a:t>
            </a:r>
          </a:p>
        </p:txBody>
      </p:sp>
      <p:sp>
        <p:nvSpPr>
          <p:cNvPr id="13" name="Rechteck 12">
            <a:extLst>
              <a:ext uri="{FF2B5EF4-FFF2-40B4-BE49-F238E27FC236}">
                <a16:creationId xmlns:a16="http://schemas.microsoft.com/office/drawing/2014/main" id="{52748C92-9703-4855-904C-8D0B2674B627}"/>
              </a:ext>
            </a:extLst>
          </p:cNvPr>
          <p:cNvSpPr>
            <a:spLocks/>
          </p:cNvSpPr>
          <p:nvPr/>
        </p:nvSpPr>
        <p:spPr bwMode="gray">
          <a:xfrm>
            <a:off x="8186734" y="749300"/>
            <a:ext cx="4005265" cy="1184940"/>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600" b="1" dirty="0">
                <a:latin typeface="Arial"/>
              </a:rPr>
              <a:t>Siemens “4.0 Electronic Works” Factory</a:t>
            </a:r>
            <a:endParaRPr kumimoji="0" lang="en-US"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D7A0"/>
                </a:solidFill>
                <a:effectLst/>
                <a:uLnTx/>
                <a:uFillTx/>
                <a:latin typeface="Arial"/>
                <a:ea typeface="+mn-ea"/>
                <a:cs typeface="+mn-cs"/>
              </a:rPr>
              <a:t>Brownfield adapting I4.0 over the time</a:t>
            </a:r>
          </a:p>
        </p:txBody>
      </p:sp>
      <p:sp>
        <p:nvSpPr>
          <p:cNvPr id="14" name="Rechteck 13">
            <a:extLst>
              <a:ext uri="{FF2B5EF4-FFF2-40B4-BE49-F238E27FC236}">
                <a16:creationId xmlns:a16="http://schemas.microsoft.com/office/drawing/2014/main" id="{60E41766-A820-4279-A307-FCB85C30ED87}"/>
              </a:ext>
            </a:extLst>
          </p:cNvPr>
          <p:cNvSpPr>
            <a:spLocks/>
          </p:cNvSpPr>
          <p:nvPr/>
        </p:nvSpPr>
        <p:spPr bwMode="gray">
          <a:xfrm>
            <a:off x="8186736" y="2002122"/>
            <a:ext cx="3600450" cy="276999"/>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err="1">
                <a:ln>
                  <a:noFill/>
                </a:ln>
                <a:solidFill>
                  <a:srgbClr val="F3F3F0"/>
                </a:solidFill>
                <a:effectLst/>
                <a:uLnTx/>
                <a:uFillTx/>
                <a:latin typeface="Arial"/>
                <a:ea typeface="+mn-ea"/>
                <a:cs typeface="+mn-cs"/>
              </a:rPr>
              <a:t>Amberg</a:t>
            </a:r>
            <a:r>
              <a:rPr kumimoji="0" lang="en-US" sz="1800" b="1" i="0" u="none" strike="noStrike" kern="1200" cap="none" spc="0" normalizeH="0" baseline="0" noProof="0" dirty="0">
                <a:ln>
                  <a:noFill/>
                </a:ln>
                <a:solidFill>
                  <a:srgbClr val="F3F3F0"/>
                </a:solidFill>
                <a:effectLst/>
                <a:uLnTx/>
                <a:uFillTx/>
                <a:latin typeface="Arial"/>
                <a:ea typeface="+mn-ea"/>
                <a:cs typeface="+mn-cs"/>
              </a:rPr>
              <a:t>, Germany</a:t>
            </a:r>
          </a:p>
        </p:txBody>
      </p:sp>
      <p:cxnSp>
        <p:nvCxnSpPr>
          <p:cNvPr id="16" name="Gerader Verbinder 15">
            <a:extLst>
              <a:ext uri="{FF2B5EF4-FFF2-40B4-BE49-F238E27FC236}">
                <a16:creationId xmlns:a16="http://schemas.microsoft.com/office/drawing/2014/main" id="{CAA9B38F-17B7-43C4-948E-64626F125953}"/>
              </a:ext>
            </a:extLst>
          </p:cNvPr>
          <p:cNvCxnSpPr>
            <a:cxnSpLocks/>
          </p:cNvCxnSpPr>
          <p:nvPr/>
        </p:nvCxnSpPr>
        <p:spPr bwMode="gray">
          <a:xfrm>
            <a:off x="8186736" y="2392926"/>
            <a:ext cx="556868" cy="0"/>
          </a:xfrm>
          <a:prstGeom prst="line">
            <a:avLst/>
          </a:prstGeom>
          <a:ln w="28575">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11DCA89A-671F-4AC5-9E40-11CEE8ADA95B}"/>
              </a:ext>
            </a:extLst>
          </p:cNvPr>
          <p:cNvCxnSpPr>
            <a:cxnSpLocks/>
          </p:cNvCxnSpPr>
          <p:nvPr/>
        </p:nvCxnSpPr>
        <p:spPr bwMode="gray">
          <a:xfrm>
            <a:off x="8167421" y="6355149"/>
            <a:ext cx="3600452"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pic>
        <p:nvPicPr>
          <p:cNvPr id="23" name="Picture 23" descr="Collaboration BioNTech Siemens on automation">
            <a:extLst>
              <a:ext uri="{FF2B5EF4-FFF2-40B4-BE49-F238E27FC236}">
                <a16:creationId xmlns:a16="http://schemas.microsoft.com/office/drawing/2014/main" id="{B045859F-FE53-4500-ADA2-B3ACA80FD6A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324602" y="6346342"/>
            <a:ext cx="1161669" cy="3679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39679F2-4E9F-4092-A61B-9A95C2E690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0">
            <a:extLst>
              <a:ext uri="{FF2B5EF4-FFF2-40B4-BE49-F238E27FC236}">
                <a16:creationId xmlns:a16="http://schemas.microsoft.com/office/drawing/2014/main" id="{578B4757-7DA8-48C6-BCBA-1959E6222C4B}"/>
              </a:ext>
            </a:extLst>
          </p:cNvPr>
          <p:cNvSpPr>
            <a:spLocks/>
          </p:cNvSpPr>
          <p:nvPr/>
        </p:nvSpPr>
        <p:spPr bwMode="gray">
          <a:xfrm>
            <a:off x="8167421" y="2464863"/>
            <a:ext cx="3619766" cy="3876189"/>
          </a:xfrm>
          <a:prstGeom prst="rect">
            <a:avLst/>
          </a:prstGeom>
          <a:noFill/>
          <a:ln>
            <a:noFill/>
          </a:ln>
          <a:effectLst/>
        </p:spPr>
        <p:txBody>
          <a:bodyPr wrap="square" lIns="0" tIns="0" rIns="0" bIns="0" numCol="1" spcCol="72000" rtlCol="0" anchor="t" anchorCtr="0">
            <a:spAutoFit/>
          </a:bodyPr>
          <a:lstStyle/>
          <a:p>
            <a:pPr marL="342729" indent="-342729" defTabSz="913943" fontAlgn="base">
              <a:spcBef>
                <a:spcPct val="50000"/>
              </a:spcBef>
              <a:spcAft>
                <a:spcPct val="0"/>
              </a:spcAft>
              <a:buFont typeface="Arial" panose="020B0604020202020204" pitchFamily="34" charset="0"/>
              <a:buChar char="•"/>
            </a:pPr>
            <a:r>
              <a:rPr lang="en-US" sz="1799" dirty="0">
                <a:solidFill>
                  <a:srgbClr val="FFFFFF"/>
                </a:solidFill>
                <a:latin typeface="Arial" pitchFamily="34" charset="0"/>
                <a:ea typeface="ＭＳ Ｐゴシック" charset="-128"/>
              </a:rPr>
              <a:t>&gt;120 different product / day (average 1 product per minute)</a:t>
            </a:r>
          </a:p>
          <a:p>
            <a:pPr marL="342729" indent="-342729" defTabSz="913943" fontAlgn="base">
              <a:spcBef>
                <a:spcPct val="50000"/>
              </a:spcBef>
              <a:spcAft>
                <a:spcPct val="0"/>
              </a:spcAft>
              <a:buFont typeface="Arial" panose="020B0604020202020204" pitchFamily="34" charset="0"/>
              <a:buChar char="•"/>
            </a:pPr>
            <a:r>
              <a:rPr lang="en-US" sz="1799" dirty="0">
                <a:solidFill>
                  <a:srgbClr val="FFFFFF"/>
                </a:solidFill>
                <a:latin typeface="Arial" pitchFamily="34" charset="0"/>
                <a:ea typeface="ＭＳ Ｐゴシック" charset="-128"/>
              </a:rPr>
              <a:t>~ 350 changes / day (equivalent to 1200 different products variants)</a:t>
            </a:r>
          </a:p>
          <a:p>
            <a:pPr marL="342729" indent="-342729" defTabSz="913943" fontAlgn="base">
              <a:spcBef>
                <a:spcPct val="50000"/>
              </a:spcBef>
              <a:spcAft>
                <a:spcPct val="0"/>
              </a:spcAft>
              <a:buFont typeface="Arial" panose="020B0604020202020204" pitchFamily="34" charset="0"/>
              <a:buChar char="•"/>
            </a:pPr>
            <a:r>
              <a:rPr lang="en-US" sz="1799" dirty="0">
                <a:solidFill>
                  <a:srgbClr val="FFFFFF"/>
                </a:solidFill>
                <a:latin typeface="Arial" pitchFamily="34" charset="0"/>
                <a:ea typeface="ＭＳ Ｐゴシック" charset="-128"/>
              </a:rPr>
              <a:t>9x increase in manufacturing output since 2017 (SINAMICS)</a:t>
            </a:r>
          </a:p>
          <a:p>
            <a:pPr marL="342729" indent="-342729" defTabSz="913943" fontAlgn="base">
              <a:spcBef>
                <a:spcPct val="50000"/>
              </a:spcBef>
              <a:spcAft>
                <a:spcPct val="0"/>
              </a:spcAft>
              <a:buFont typeface="Arial" panose="020B0604020202020204" pitchFamily="34" charset="0"/>
              <a:buChar char="•"/>
            </a:pPr>
            <a:r>
              <a:rPr lang="en-US" sz="1799" dirty="0">
                <a:solidFill>
                  <a:srgbClr val="FFFFFF"/>
                </a:solidFill>
                <a:latin typeface="Arial" pitchFamily="34" charset="0"/>
                <a:ea typeface="ＭＳ Ｐゴシック" charset="-128"/>
              </a:rPr>
              <a:t>25% shorter time-to-market of new products from 20 months to 15 months</a:t>
            </a:r>
          </a:p>
          <a:p>
            <a:pPr marL="342729" indent="-342729" defTabSz="913943" fontAlgn="base">
              <a:spcBef>
                <a:spcPct val="50000"/>
              </a:spcBef>
              <a:spcAft>
                <a:spcPct val="0"/>
              </a:spcAft>
              <a:buFont typeface="Arial" panose="020B0604020202020204" pitchFamily="34" charset="0"/>
              <a:buChar char="•"/>
            </a:pPr>
            <a:r>
              <a:rPr lang="en-US" sz="1799" dirty="0">
                <a:solidFill>
                  <a:srgbClr val="FFFFFF"/>
                </a:solidFill>
                <a:latin typeface="Arial" pitchFamily="34" charset="0"/>
                <a:ea typeface="ＭＳ Ｐゴシック" charset="-128"/>
              </a:rPr>
              <a:t>~ 7 days ready-for-delivery instead of 25 days</a:t>
            </a:r>
          </a:p>
        </p:txBody>
      </p:sp>
      <p:pic>
        <p:nvPicPr>
          <p:cNvPr id="27" name="Picture 2">
            <a:extLst>
              <a:ext uri="{FF2B5EF4-FFF2-40B4-BE49-F238E27FC236}">
                <a16:creationId xmlns:a16="http://schemas.microsoft.com/office/drawing/2014/main" id="{88F5B0B7-04AA-4E1B-867A-F0556E45B5A5}"/>
              </a:ext>
            </a:extLst>
          </p:cNvPr>
          <p:cNvPicPr>
            <a:picLocks noChangeAspect="1" noChangeArrowheads="1"/>
          </p:cNvPicPr>
          <p:nvPr/>
        </p:nvPicPr>
        <p:blipFill rotWithShape="1">
          <a:blip r:embed="rId7"/>
          <a:srcRect r="35131"/>
          <a:stretch/>
        </p:blipFill>
        <p:spPr bwMode="auto">
          <a:xfrm>
            <a:off x="0" y="-9548"/>
            <a:ext cx="7910672" cy="6867548"/>
          </a:xfrm>
          <a:prstGeom prst="rect">
            <a:avLst/>
          </a:prstGeom>
          <a:noFill/>
          <a:ln w="9525">
            <a:noFill/>
            <a:miter lim="800000"/>
            <a:headEnd/>
            <a:tailEnd/>
          </a:ln>
        </p:spPr>
      </p:pic>
      <p:pic>
        <p:nvPicPr>
          <p:cNvPr id="28" name="Picture 27">
            <a:extLst>
              <a:ext uri="{FF2B5EF4-FFF2-40B4-BE49-F238E27FC236}">
                <a16:creationId xmlns:a16="http://schemas.microsoft.com/office/drawing/2014/main" id="{407BDF45-22C1-4262-AE23-95DAC4B4BB15}"/>
              </a:ext>
            </a:extLst>
          </p:cNvPr>
          <p:cNvPicPr>
            <a:picLocks noChangeAspect="1"/>
          </p:cNvPicPr>
          <p:nvPr/>
        </p:nvPicPr>
        <p:blipFill>
          <a:blip r:embed="rId8"/>
          <a:stretch>
            <a:fillRect/>
          </a:stretch>
        </p:blipFill>
        <p:spPr>
          <a:xfrm>
            <a:off x="104717" y="5474295"/>
            <a:ext cx="1653304" cy="1239977"/>
          </a:xfrm>
          <a:prstGeom prst="rect">
            <a:avLst/>
          </a:prstGeom>
        </p:spPr>
      </p:pic>
      <p:sp>
        <p:nvSpPr>
          <p:cNvPr id="33" name="Rectangle 32">
            <a:extLst>
              <a:ext uri="{FF2B5EF4-FFF2-40B4-BE49-F238E27FC236}">
                <a16:creationId xmlns:a16="http://schemas.microsoft.com/office/drawing/2014/main" id="{C29ADB11-3B6D-443C-9443-5159D86761A6}"/>
              </a:ext>
            </a:extLst>
          </p:cNvPr>
          <p:cNvSpPr/>
          <p:nvPr/>
        </p:nvSpPr>
        <p:spPr bwMode="auto">
          <a:xfrm>
            <a:off x="1645920" y="722331"/>
            <a:ext cx="2107475" cy="286594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08000" tIns="54000" rIns="108000" bIns="54000" numCol="1" spcCol="72000" rtlCol="0" anchor="ctr">
            <a:noAutofit/>
          </a:bodyPr>
          <a:lstStyle/>
          <a:p>
            <a:pPr algn="ctr">
              <a:lnSpc>
                <a:spcPct val="110000"/>
              </a:lnSpc>
              <a:spcBef>
                <a:spcPct val="0"/>
              </a:spcBef>
              <a:buFont typeface="Wingdings" charset="0"/>
              <a:buNone/>
            </a:pPr>
            <a:r>
              <a:rPr lang="en-US" sz="1800" dirty="0">
                <a:solidFill>
                  <a:schemeClr val="tx1"/>
                </a:solidFill>
                <a:latin typeface="+mn-lt"/>
                <a:ea typeface="Arial Unicode MS" panose="020B0604020202020204" pitchFamily="34" charset="-128"/>
                <a:cs typeface="Arial Unicode MS" panose="020B0604020202020204" pitchFamily="34" charset="-128"/>
              </a:rPr>
              <a:t>Greenfield project: arguably easier to built up a smart factory from scratch because you don’t built on </a:t>
            </a:r>
            <a:r>
              <a:rPr lang="en-US" sz="1800" dirty="0" err="1">
                <a:solidFill>
                  <a:schemeClr val="tx1"/>
                </a:solidFill>
                <a:latin typeface="+mn-lt"/>
                <a:ea typeface="Arial Unicode MS" panose="020B0604020202020204" pitchFamily="34" charset="-128"/>
                <a:cs typeface="Arial Unicode MS" panose="020B0604020202020204" pitchFamily="34" charset="-128"/>
              </a:rPr>
              <a:t>legay</a:t>
            </a:r>
            <a:r>
              <a:rPr lang="en-US" sz="1800" dirty="0">
                <a:solidFill>
                  <a:schemeClr val="tx1"/>
                </a:solidFill>
                <a:latin typeface="+mn-lt"/>
                <a:ea typeface="Arial Unicode MS" panose="020B0604020202020204" pitchFamily="34" charset="-128"/>
                <a:cs typeface="Arial Unicode MS" panose="020B0604020202020204" pitchFamily="34" charset="-128"/>
              </a:rPr>
              <a:t> technologies </a:t>
            </a:r>
          </a:p>
        </p:txBody>
      </p:sp>
      <p:pic>
        <p:nvPicPr>
          <p:cNvPr id="17" name="Picture 17" descr="Future technologies are contributing to the success of the Siemens  Electronics Works Amberg | Industry | Siemens Global">
            <a:extLst>
              <a:ext uri="{FF2B5EF4-FFF2-40B4-BE49-F238E27FC236}">
                <a16:creationId xmlns:a16="http://schemas.microsoft.com/office/drawing/2014/main" id="{4BBFF25C-448A-42BD-B2EF-1F654FBE7D1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5646" r="35116" b="-22"/>
          <a:stretch/>
        </p:blipFill>
        <p:spPr bwMode="auto">
          <a:xfrm>
            <a:off x="-3174" y="0"/>
            <a:ext cx="7910672" cy="6858000"/>
          </a:xfrm>
          <a:prstGeom prst="rect">
            <a:avLst/>
          </a:prstGeom>
          <a:extLst>
            <a:ext uri="{909E8E84-426E-40DD-AFC4-6F175D3DCCD1}">
              <a14:hiddenFill xmlns:a14="http://schemas.microsoft.com/office/drawing/2010/main">
                <a:solidFill>
                  <a:srgbClr val="FFFFFF"/>
                </a:solidFill>
              </a14:hiddenFill>
            </a:ext>
          </a:extLst>
        </p:spPr>
      </p:pic>
      <p:sp>
        <p:nvSpPr>
          <p:cNvPr id="24" name="Slide Number Placeholder 2">
            <a:extLst>
              <a:ext uri="{FF2B5EF4-FFF2-40B4-BE49-F238E27FC236}">
                <a16:creationId xmlns:a16="http://schemas.microsoft.com/office/drawing/2014/main" id="{F50F3422-3B16-4588-85EE-43C40A2E31FF}"/>
              </a:ext>
            </a:extLst>
          </p:cNvPr>
          <p:cNvSpPr txBox="1">
            <a:spLocks/>
          </p:cNvSpPr>
          <p:nvPr/>
        </p:nvSpPr>
        <p:spPr>
          <a:xfrm>
            <a:off x="411162" y="6310800"/>
            <a:ext cx="64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prstClr val="white"/>
                </a:solidFill>
                <a:latin typeface="Arial"/>
              </a:rPr>
              <a:t>Page </a:t>
            </a:r>
            <a:fld id="{15EBE321-CBB1-4E91-BD14-37C8D44326FB}" type="slidenum">
              <a:rPr lang="en-US" smtClean="0">
                <a:solidFill>
                  <a:prstClr val="white"/>
                </a:solidFill>
                <a:latin typeface="Arial"/>
              </a:rPr>
              <a:pPr/>
              <a:t>20</a:t>
            </a:fld>
            <a:endParaRPr lang="en-US" dirty="0">
              <a:solidFill>
                <a:prstClr val="white"/>
              </a:solidFill>
              <a:latin typeface="Arial"/>
            </a:endParaRPr>
          </a:p>
        </p:txBody>
      </p:sp>
      <p:sp>
        <p:nvSpPr>
          <p:cNvPr id="25" name="Footer Placeholder 1">
            <a:extLst>
              <a:ext uri="{FF2B5EF4-FFF2-40B4-BE49-F238E27FC236}">
                <a16:creationId xmlns:a16="http://schemas.microsoft.com/office/drawing/2014/main" id="{969A54C1-A4ED-47FA-A321-CB12FDC51DFD}"/>
              </a:ext>
            </a:extLst>
          </p:cNvPr>
          <p:cNvSpPr txBox="1">
            <a:spLocks/>
          </p:cNvSpPr>
          <p:nvPr/>
        </p:nvSpPr>
        <p:spPr>
          <a:xfrm>
            <a:off x="865797" y="6440957"/>
            <a:ext cx="4101923" cy="269302"/>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258159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E083916-4212-4653-B2D2-21E8BE662FC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0"/>
            <a:ext cx="7897814" cy="6858000"/>
          </a:xfrm>
          <a:prstGeom prst="rect">
            <a:avLst/>
          </a:prstGeom>
        </p:spPr>
      </p:pic>
      <p:graphicFrame>
        <p:nvGraphicFramePr>
          <p:cNvPr id="6" name="Objekt 5" hidden="1">
            <a:extLst>
              <a:ext uri="{FF2B5EF4-FFF2-40B4-BE49-F238E27FC236}">
                <a16:creationId xmlns:a16="http://schemas.microsoft.com/office/drawing/2014/main" id="{59445CAD-83E2-4F7D-8F5C-079519A832F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4" imgH="345" progId="TCLayout.ActiveDocument.1">
                  <p:embed/>
                </p:oleObj>
              </mc:Choice>
              <mc:Fallback>
                <p:oleObj name="think-cell Slide" r:id="rId5" imgW="344" imgH="345" progId="TCLayout.ActiveDocument.1">
                  <p:embed/>
                  <p:pic>
                    <p:nvPicPr>
                      <p:cNvPr id="6" name="Objekt 5" hidden="1">
                        <a:extLst>
                          <a:ext uri="{FF2B5EF4-FFF2-40B4-BE49-F238E27FC236}">
                            <a16:creationId xmlns:a16="http://schemas.microsoft.com/office/drawing/2014/main" id="{59445CAD-83E2-4F7D-8F5C-079519A832F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hteck 12">
            <a:extLst>
              <a:ext uri="{FF2B5EF4-FFF2-40B4-BE49-F238E27FC236}">
                <a16:creationId xmlns:a16="http://schemas.microsoft.com/office/drawing/2014/main" id="{52748C92-9703-4855-904C-8D0B2674B627}"/>
              </a:ext>
            </a:extLst>
          </p:cNvPr>
          <p:cNvSpPr>
            <a:spLocks/>
          </p:cNvSpPr>
          <p:nvPr/>
        </p:nvSpPr>
        <p:spPr bwMode="gray">
          <a:xfrm>
            <a:off x="8186736" y="749300"/>
            <a:ext cx="3600450" cy="1061829"/>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effectLst/>
                <a:uLnTx/>
                <a:uFillTx/>
                <a:latin typeface="Arial"/>
                <a:ea typeface="+mn-ea"/>
                <a:cs typeface="+mn-cs"/>
              </a:rPr>
              <a:t>BioNTech</a:t>
            </a:r>
            <a:endParaRPr kumimoji="0" lang="en-US" sz="1600" b="0" i="0" u="none" strike="noStrike" kern="1200" cap="none" spc="0" normalizeH="0" baseline="0" noProof="0" dirty="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D7A0"/>
                </a:solidFill>
                <a:effectLst/>
                <a:uLnTx/>
                <a:uFillTx/>
                <a:latin typeface="Arial"/>
                <a:ea typeface="+mn-ea"/>
                <a:cs typeface="+mn-cs"/>
              </a:rPr>
              <a:t>Fast-Track COVID-19 production</a:t>
            </a:r>
            <a:endParaRPr kumimoji="0" lang="en-US" sz="2800" b="0" i="0" u="none" strike="noStrike" kern="1200" cap="none" spc="0" normalizeH="0" baseline="0" noProof="0" dirty="0">
              <a:ln>
                <a:noFill/>
              </a:ln>
              <a:solidFill>
                <a:srgbClr val="00D7A0"/>
              </a:solidFill>
              <a:effectLst/>
              <a:uLnTx/>
              <a:uFillTx/>
              <a:latin typeface="Arial"/>
              <a:ea typeface="+mn-ea"/>
              <a:cs typeface="+mn-cs"/>
            </a:endParaRPr>
          </a:p>
        </p:txBody>
      </p:sp>
      <p:sp>
        <p:nvSpPr>
          <p:cNvPr id="14" name="Rechteck 13">
            <a:extLst>
              <a:ext uri="{FF2B5EF4-FFF2-40B4-BE49-F238E27FC236}">
                <a16:creationId xmlns:a16="http://schemas.microsoft.com/office/drawing/2014/main" id="{60E41766-A820-4279-A307-FCB85C30ED87}"/>
              </a:ext>
            </a:extLst>
          </p:cNvPr>
          <p:cNvSpPr>
            <a:spLocks/>
          </p:cNvSpPr>
          <p:nvPr/>
        </p:nvSpPr>
        <p:spPr bwMode="gray">
          <a:xfrm>
            <a:off x="8186736" y="1845378"/>
            <a:ext cx="3600450" cy="276999"/>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F3F3F0"/>
                </a:solidFill>
                <a:effectLst/>
                <a:uLnTx/>
                <a:uFillTx/>
                <a:latin typeface="Arial"/>
                <a:ea typeface="+mn-ea"/>
                <a:cs typeface="+mn-cs"/>
              </a:rPr>
              <a:t>Marburg, Germany</a:t>
            </a:r>
          </a:p>
        </p:txBody>
      </p:sp>
      <p:cxnSp>
        <p:nvCxnSpPr>
          <p:cNvPr id="16" name="Gerader Verbinder 15">
            <a:extLst>
              <a:ext uri="{FF2B5EF4-FFF2-40B4-BE49-F238E27FC236}">
                <a16:creationId xmlns:a16="http://schemas.microsoft.com/office/drawing/2014/main" id="{CAA9B38F-17B7-43C4-948E-64626F125953}"/>
              </a:ext>
            </a:extLst>
          </p:cNvPr>
          <p:cNvCxnSpPr>
            <a:cxnSpLocks/>
          </p:cNvCxnSpPr>
          <p:nvPr/>
        </p:nvCxnSpPr>
        <p:spPr bwMode="gray">
          <a:xfrm>
            <a:off x="8186736" y="2723855"/>
            <a:ext cx="556868" cy="0"/>
          </a:xfrm>
          <a:prstGeom prst="line">
            <a:avLst/>
          </a:prstGeom>
          <a:ln w="28575">
            <a:solidFill>
              <a:schemeClr val="accent2"/>
            </a:solidFill>
            <a:headEnd w="lg" len="lg"/>
            <a:tailEnd type="none" w="lg" len="lg"/>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11DCA89A-671F-4AC5-9E40-11CEE8ADA95B}"/>
              </a:ext>
            </a:extLst>
          </p:cNvPr>
          <p:cNvCxnSpPr>
            <a:cxnSpLocks/>
          </p:cNvCxnSpPr>
          <p:nvPr/>
        </p:nvCxnSpPr>
        <p:spPr bwMode="gray">
          <a:xfrm>
            <a:off x="8167421" y="3421727"/>
            <a:ext cx="3600452"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12" name="Rectangle 20">
            <a:extLst>
              <a:ext uri="{FF2B5EF4-FFF2-40B4-BE49-F238E27FC236}">
                <a16:creationId xmlns:a16="http://schemas.microsoft.com/office/drawing/2014/main" id="{73434C95-D312-48EA-9945-CE20D98CA707}"/>
              </a:ext>
            </a:extLst>
          </p:cNvPr>
          <p:cNvSpPr>
            <a:spLocks/>
          </p:cNvSpPr>
          <p:nvPr/>
        </p:nvSpPr>
        <p:spPr bwMode="gray">
          <a:xfrm>
            <a:off x="8186736" y="3493664"/>
            <a:ext cx="3619766" cy="830997"/>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3F3F0"/>
                </a:solidFill>
                <a:effectLst/>
                <a:uLnTx/>
                <a:uFillTx/>
                <a:latin typeface="Arial"/>
                <a:ea typeface="+mn-ea"/>
                <a:cs typeface="+mn-cs"/>
                <a:sym typeface="Siemens Sans" pitchFamily="2" charset="0"/>
              </a:rPr>
              <a:t>Eliminate paper processes and automated operations with an MES, delivered in 2.5 months</a:t>
            </a:r>
          </a:p>
        </p:txBody>
      </p:sp>
      <p:sp>
        <p:nvSpPr>
          <p:cNvPr id="17" name="Rectangle 20">
            <a:extLst>
              <a:ext uri="{FF2B5EF4-FFF2-40B4-BE49-F238E27FC236}">
                <a16:creationId xmlns:a16="http://schemas.microsoft.com/office/drawing/2014/main" id="{3AA27527-0862-457E-BF45-72C098304360}"/>
              </a:ext>
            </a:extLst>
          </p:cNvPr>
          <p:cNvSpPr>
            <a:spLocks/>
          </p:cNvSpPr>
          <p:nvPr/>
        </p:nvSpPr>
        <p:spPr bwMode="gray">
          <a:xfrm>
            <a:off x="8206052" y="4468535"/>
            <a:ext cx="3600450" cy="830997"/>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3F3F0"/>
                </a:solidFill>
                <a:effectLst/>
                <a:uLnTx/>
                <a:uFillTx/>
                <a:latin typeface="Arial"/>
                <a:ea typeface="+mn-ea"/>
                <a:cs typeface="+mn-cs"/>
                <a:sym typeface="Siemens Sans" pitchFamily="2" charset="0"/>
              </a:rPr>
              <a:t>SIMATIC PCS 7 and TIA portal for automated control system and engineering framework </a:t>
            </a:r>
          </a:p>
        </p:txBody>
      </p:sp>
      <p:cxnSp>
        <p:nvCxnSpPr>
          <p:cNvPr id="25" name="Gerader Verbinder 28">
            <a:extLst>
              <a:ext uri="{FF2B5EF4-FFF2-40B4-BE49-F238E27FC236}">
                <a16:creationId xmlns:a16="http://schemas.microsoft.com/office/drawing/2014/main" id="{C2C5ABDA-8B27-4D83-BBFE-0F6347284DEE}"/>
              </a:ext>
            </a:extLst>
          </p:cNvPr>
          <p:cNvCxnSpPr>
            <a:cxnSpLocks/>
          </p:cNvCxnSpPr>
          <p:nvPr/>
        </p:nvCxnSpPr>
        <p:spPr bwMode="gray">
          <a:xfrm>
            <a:off x="8196393" y="4396598"/>
            <a:ext cx="3600452"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pic>
        <p:nvPicPr>
          <p:cNvPr id="23" name="Picture 23" descr="Collaboration BioNTech Siemens on automation">
            <a:extLst>
              <a:ext uri="{FF2B5EF4-FFF2-40B4-BE49-F238E27FC236}">
                <a16:creationId xmlns:a16="http://schemas.microsoft.com/office/drawing/2014/main" id="{B045859F-FE53-4500-ADA2-B3ACA80FD6A9}"/>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0861767" y="205723"/>
            <a:ext cx="1161669" cy="36793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r Verbinder 28">
            <a:extLst>
              <a:ext uri="{FF2B5EF4-FFF2-40B4-BE49-F238E27FC236}">
                <a16:creationId xmlns:a16="http://schemas.microsoft.com/office/drawing/2014/main" id="{5C9ECB17-F86D-40C9-9AEE-8A7517C2503A}"/>
              </a:ext>
            </a:extLst>
          </p:cNvPr>
          <p:cNvCxnSpPr>
            <a:cxnSpLocks/>
          </p:cNvCxnSpPr>
          <p:nvPr/>
        </p:nvCxnSpPr>
        <p:spPr bwMode="gray">
          <a:xfrm>
            <a:off x="8167421" y="5371469"/>
            <a:ext cx="3600452" cy="0"/>
          </a:xfrm>
          <a:prstGeom prst="line">
            <a:avLst/>
          </a:prstGeom>
          <a:ln w="9525">
            <a:solidFill>
              <a:srgbClr val="CCCCD4"/>
            </a:solidFill>
            <a:headEnd w="lg" len="lg"/>
            <a:tailEnd type="none" w="lg"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E39679F2-4E9F-4092-A61B-9A95C2E690C6}"/>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a:ea typeface="+mn-ea"/>
                <a:cs typeface="+mn-cs"/>
              </a:rPr>
              <a:t>Page </a:t>
            </a:r>
            <a:fld id="{15EBE321-CBB1-4E91-BD14-37C8D44326FB}" type="slidenum">
              <a:rPr kumimoji="0" lang="en-US" sz="9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Arial"/>
              <a:ea typeface="+mn-ea"/>
              <a:cs typeface="+mn-cs"/>
            </a:endParaRPr>
          </a:p>
        </p:txBody>
      </p:sp>
      <p:sp>
        <p:nvSpPr>
          <p:cNvPr id="22" name="Rectangle 20">
            <a:extLst>
              <a:ext uri="{FF2B5EF4-FFF2-40B4-BE49-F238E27FC236}">
                <a16:creationId xmlns:a16="http://schemas.microsoft.com/office/drawing/2014/main" id="{578B4757-7DA8-48C6-BCBA-1959E6222C4B}"/>
              </a:ext>
            </a:extLst>
          </p:cNvPr>
          <p:cNvSpPr>
            <a:spLocks/>
          </p:cNvSpPr>
          <p:nvPr/>
        </p:nvSpPr>
        <p:spPr bwMode="gray">
          <a:xfrm>
            <a:off x="8167421" y="2795792"/>
            <a:ext cx="3619766" cy="553998"/>
          </a:xfrm>
          <a:prstGeom prst="rect">
            <a:avLst/>
          </a:prstGeom>
          <a:noFill/>
          <a:ln>
            <a:noFill/>
          </a:ln>
          <a:effectLst/>
        </p:spPr>
        <p:txBody>
          <a:bodyPr wrap="square" lIns="0" tIns="0" rIns="0" bIns="0" numCol="1" spcCol="72000" rtlCol="0" anchor="t"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F3F3F0"/>
                </a:solidFill>
                <a:effectLst/>
                <a:uLnTx/>
                <a:uFillTx/>
                <a:latin typeface="Arial"/>
                <a:ea typeface="+mn-ea"/>
                <a:cs typeface="+mn-cs"/>
                <a:sym typeface="Siemens Sans" pitchFamily="2" charset="0"/>
              </a:rPr>
              <a:t>Project “Lightspeed” to repurpose a vaccines plant in 6 months</a:t>
            </a:r>
          </a:p>
        </p:txBody>
      </p:sp>
      <p:sp>
        <p:nvSpPr>
          <p:cNvPr id="20" name="Slide Number Placeholder 2">
            <a:extLst>
              <a:ext uri="{FF2B5EF4-FFF2-40B4-BE49-F238E27FC236}">
                <a16:creationId xmlns:a16="http://schemas.microsoft.com/office/drawing/2014/main" id="{E9216F66-ECFB-4DFD-AD1F-F18212F3AA28}"/>
              </a:ext>
            </a:extLst>
          </p:cNvPr>
          <p:cNvSpPr txBox="1">
            <a:spLocks/>
          </p:cNvSpPr>
          <p:nvPr/>
        </p:nvSpPr>
        <p:spPr>
          <a:xfrm>
            <a:off x="411162" y="6310800"/>
            <a:ext cx="648000" cy="547200"/>
          </a:xfrm>
          <a:prstGeom prst="rect">
            <a:avLst/>
          </a:prstGeom>
        </p:spPr>
        <p:txBody>
          <a:bodyPr vert="horz" lIns="0" tIns="0" rIns="0" bIns="61200" rtlCol="0" anchor="ctr" anchorCtr="0"/>
          <a:lstStyle>
            <a:defPPr>
              <a:defRPr lang="en-US"/>
            </a:defPPr>
            <a:lvl1pPr marL="0" algn="l" defTabSz="914400" rtl="0" eaLnBrk="1" latinLnBrk="0" hangingPunct="1">
              <a:lnSpc>
                <a:spcPct val="100000"/>
              </a:lnSpc>
              <a:defRPr sz="9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prstClr val="white"/>
                </a:solidFill>
                <a:latin typeface="Arial"/>
              </a:rPr>
              <a:t>Page </a:t>
            </a:r>
            <a:fld id="{15EBE321-CBB1-4E91-BD14-37C8D44326FB}" type="slidenum">
              <a:rPr lang="en-US" smtClean="0">
                <a:solidFill>
                  <a:prstClr val="white"/>
                </a:solidFill>
                <a:latin typeface="Arial"/>
              </a:rPr>
              <a:pPr/>
              <a:t>21</a:t>
            </a:fld>
            <a:endParaRPr lang="en-US" dirty="0">
              <a:solidFill>
                <a:prstClr val="white"/>
              </a:solidFill>
              <a:latin typeface="Arial"/>
            </a:endParaRPr>
          </a:p>
        </p:txBody>
      </p:sp>
      <p:sp>
        <p:nvSpPr>
          <p:cNvPr id="21" name="Footer Placeholder 1">
            <a:extLst>
              <a:ext uri="{FF2B5EF4-FFF2-40B4-BE49-F238E27FC236}">
                <a16:creationId xmlns:a16="http://schemas.microsoft.com/office/drawing/2014/main" id="{C9512C00-B3B8-41BA-A2D9-8B9C74A0C7DC}"/>
              </a:ext>
            </a:extLst>
          </p:cNvPr>
          <p:cNvSpPr>
            <a:spLocks noGrp="1"/>
          </p:cNvSpPr>
          <p:nvPr>
            <p:ph type="ftr" sz="quarter" idx="10"/>
          </p:nvPr>
        </p:nvSpPr>
        <p:spPr>
          <a:xfrm>
            <a:off x="813543" y="6449666"/>
            <a:ext cx="4101923" cy="269302"/>
          </a:xfrm>
        </p:spPr>
        <p:txBody>
          <a:bodyPr/>
          <a:lstStyle/>
          <a:p>
            <a:r>
              <a:rPr lang="en-US" sz="900" dirty="0">
                <a:solidFill>
                  <a:prstClr val="white"/>
                </a:solidFill>
                <a:latin typeface="Arial"/>
              </a:rPr>
              <a:t>| 6. Guidance for manufacturers to start their own digitalization journey</a:t>
            </a:r>
          </a:p>
        </p:txBody>
      </p:sp>
    </p:spTree>
    <p:extLst>
      <p:ext uri="{BB962C8B-B14F-4D97-AF65-F5344CB8AC3E}">
        <p14:creationId xmlns:p14="http://schemas.microsoft.com/office/powerpoint/2010/main" val="81456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EF7BA6B8-2D49-49EE-AA38-401584ACB3E0}"/>
              </a:ext>
            </a:extLst>
          </p:cNvPr>
          <p:cNvSpPr>
            <a:spLocks noGrp="1"/>
          </p:cNvSpPr>
          <p:nvPr>
            <p:ph type="title"/>
          </p:nvPr>
        </p:nvSpPr>
        <p:spPr/>
        <p:txBody>
          <a:bodyPr/>
          <a:lstStyle/>
          <a:p>
            <a:r>
              <a:rPr lang="en-US" dirty="0"/>
              <a:t>Contact</a:t>
            </a:r>
          </a:p>
        </p:txBody>
      </p:sp>
      <p:sp>
        <p:nvSpPr>
          <p:cNvPr id="3" name="Subtitle">
            <a:extLst>
              <a:ext uri="{FF2B5EF4-FFF2-40B4-BE49-F238E27FC236}">
                <a16:creationId xmlns:a16="http://schemas.microsoft.com/office/drawing/2014/main" id="{A8C0B1B3-7902-4A0F-A274-1F5878B8197A}"/>
              </a:ext>
            </a:extLst>
          </p:cNvPr>
          <p:cNvSpPr>
            <a:spLocks noGrp="1"/>
          </p:cNvSpPr>
          <p:nvPr>
            <p:ph type="subTitle" idx="1"/>
          </p:nvPr>
        </p:nvSpPr>
        <p:spPr/>
        <p:txBody>
          <a:bodyPr/>
          <a:lstStyle/>
          <a:p>
            <a:r>
              <a:rPr lang="en-US" dirty="0"/>
              <a:t>Siemens Vietnam</a:t>
            </a:r>
          </a:p>
          <a:p>
            <a:pPr lvl="1"/>
            <a:r>
              <a:rPr lang="en-US" b="0" dirty="0"/>
              <a:t>Le Tien Vinh</a:t>
            </a:r>
            <a:endParaRPr lang="en-US" dirty="0"/>
          </a:p>
          <a:p>
            <a:r>
              <a:rPr lang="en-US" dirty="0"/>
              <a:t>Head of Industry 4.0</a:t>
            </a:r>
          </a:p>
          <a:p>
            <a:endParaRPr lang="en-US" dirty="0"/>
          </a:p>
          <a:p>
            <a:r>
              <a:rPr lang="en-US" sz="1399" dirty="0">
                <a:latin typeface="Arial" panose="020B0604020202020204" pitchFamily="34" charset="0"/>
                <a:ea typeface="Calibri" panose="020F0502020204030204" pitchFamily="34" charset="0"/>
              </a:rPr>
              <a:t>7th floor, Deutsches Haus</a:t>
            </a:r>
            <a:endParaRPr lang="en-US" sz="1799" dirty="0">
              <a:latin typeface="Calibri" panose="020F0502020204030204" pitchFamily="34" charset="0"/>
              <a:ea typeface="Calibri" panose="020F0502020204030204" pitchFamily="34" charset="0"/>
            </a:endParaRPr>
          </a:p>
          <a:p>
            <a:r>
              <a:rPr lang="en-US" sz="1399" dirty="0">
                <a:latin typeface="Arial" panose="020B0604020202020204" pitchFamily="34" charset="0"/>
                <a:ea typeface="Calibri" panose="020F0502020204030204" pitchFamily="34" charset="0"/>
              </a:rPr>
              <a:t>33 Le Duan street, District 1,</a:t>
            </a:r>
            <a:endParaRPr lang="en-US" sz="1799" dirty="0">
              <a:latin typeface="Calibri" panose="020F0502020204030204" pitchFamily="34" charset="0"/>
              <a:ea typeface="Calibri" panose="020F0502020204030204" pitchFamily="34" charset="0"/>
            </a:endParaRPr>
          </a:p>
          <a:p>
            <a:r>
              <a:rPr lang="en-US" sz="1399" dirty="0">
                <a:latin typeface="Arial" panose="020B0604020202020204" pitchFamily="34" charset="0"/>
                <a:ea typeface="Calibri" panose="020F0502020204030204" pitchFamily="34" charset="0"/>
              </a:rPr>
              <a:t>Ho Chi Minh City, Vietnam</a:t>
            </a:r>
          </a:p>
          <a:p>
            <a:endParaRPr lang="en-US" sz="1799" dirty="0">
              <a:latin typeface="Calibri" panose="020F0502020204030204" pitchFamily="34" charset="0"/>
              <a:ea typeface="Calibri" panose="020F0502020204030204" pitchFamily="34" charset="0"/>
            </a:endParaRPr>
          </a:p>
          <a:p>
            <a:r>
              <a:rPr lang="en-US" dirty="0"/>
              <a:t>Mobile </a:t>
            </a:r>
            <a:r>
              <a:rPr lang="en-US" sz="1399" dirty="0">
                <a:latin typeface="Arial" panose="020B0604020202020204" pitchFamily="34" charset="0"/>
                <a:ea typeface="Calibri" panose="020F0502020204030204" pitchFamily="34" charset="0"/>
              </a:rPr>
              <a:t>: +84 902 586 121</a:t>
            </a:r>
          </a:p>
          <a:p>
            <a:r>
              <a:rPr lang="en-US" dirty="0"/>
              <a:t>E-mail : le-tien.vinh@siemens.com</a:t>
            </a:r>
          </a:p>
        </p:txBody>
      </p:sp>
      <p:sp>
        <p:nvSpPr>
          <p:cNvPr id="4" name="Slide Number Placeholder">
            <a:extLst>
              <a:ext uri="{FF2B5EF4-FFF2-40B4-BE49-F238E27FC236}">
                <a16:creationId xmlns:a16="http://schemas.microsoft.com/office/drawing/2014/main" id="{DEC03887-CC62-463B-9CCE-729F072DFB79}"/>
              </a:ext>
            </a:extLst>
          </p:cNvPr>
          <p:cNvSpPr>
            <a:spLocks noGrp="1"/>
          </p:cNvSpPr>
          <p:nvPr>
            <p:ph type="sldNum" sz="quarter" idx="11"/>
          </p:nvPr>
        </p:nvSpPr>
        <p:spPr/>
        <p:txBody>
          <a:bodyPr/>
          <a:lstStyle/>
          <a:p>
            <a:r>
              <a:rPr lang="en-US"/>
              <a:t>Page </a:t>
            </a:r>
            <a:fld id="{15EBE321-CBB1-4E91-BD14-37C8D44326FB}" type="slidenum">
              <a:rPr lang="en-US" smtClean="0"/>
              <a:pPr/>
              <a:t>22</a:t>
            </a:fld>
            <a:endParaRPr lang="en-US" dirty="0"/>
          </a:p>
        </p:txBody>
      </p:sp>
    </p:spTree>
    <p:extLst>
      <p:ext uri="{BB962C8B-B14F-4D97-AF65-F5344CB8AC3E}">
        <p14:creationId xmlns:p14="http://schemas.microsoft.com/office/powerpoint/2010/main" val="3044083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7DB810-1776-43F3-B6CA-ACC24FE25D96}"/>
              </a:ext>
            </a:extLst>
          </p:cNvPr>
          <p:cNvSpPr>
            <a:spLocks noGrp="1"/>
          </p:cNvSpPr>
          <p:nvPr>
            <p:ph type="title"/>
          </p:nvPr>
        </p:nvSpPr>
        <p:spPr/>
        <p:txBody>
          <a:bodyPr/>
          <a:lstStyle/>
          <a:p>
            <a:r>
              <a:rPr lang="en-US" dirty="0"/>
              <a:t>Changing market drivers will influence the manufacturing industry continuously </a:t>
            </a:r>
          </a:p>
        </p:txBody>
      </p:sp>
      <p:sp>
        <p:nvSpPr>
          <p:cNvPr id="32" name="Rectangle 31">
            <a:extLst>
              <a:ext uri="{FF2B5EF4-FFF2-40B4-BE49-F238E27FC236}">
                <a16:creationId xmlns:a16="http://schemas.microsoft.com/office/drawing/2014/main" id="{240C8118-7C4A-489A-94E4-0DB1EC7D3CCE}"/>
              </a:ext>
            </a:extLst>
          </p:cNvPr>
          <p:cNvSpPr/>
          <p:nvPr/>
        </p:nvSpPr>
        <p:spPr>
          <a:xfrm>
            <a:off x="2855350" y="5966197"/>
            <a:ext cx="6591548" cy="276871"/>
          </a:xfrm>
          <a:prstGeom prst="rect">
            <a:avLst/>
          </a:prstGeom>
        </p:spPr>
        <p:txBody>
          <a:bodyPr wrap="none" lIns="0" tIns="0" rIns="0" bIns="0">
            <a:spAutoFit/>
          </a:bodyPr>
          <a:lstStyle/>
          <a:p>
            <a:pPr defTabSz="913943" eaLnBrk="0" fontAlgn="base" hangingPunct="0">
              <a:defRPr/>
            </a:pPr>
            <a:r>
              <a:rPr lang="en-US" sz="1799" dirty="0"/>
              <a:t>Changes in the B2C market are bleeding over to the B2B market</a:t>
            </a:r>
          </a:p>
        </p:txBody>
      </p:sp>
      <p:sp>
        <p:nvSpPr>
          <p:cNvPr id="34" name="Rounded Rectangle 195">
            <a:extLst>
              <a:ext uri="{FF2B5EF4-FFF2-40B4-BE49-F238E27FC236}">
                <a16:creationId xmlns:a16="http://schemas.microsoft.com/office/drawing/2014/main" id="{8ABDFC34-D5CD-4CF2-BA57-69E94FAEBE05}"/>
              </a:ext>
            </a:extLst>
          </p:cNvPr>
          <p:cNvSpPr/>
          <p:nvPr/>
        </p:nvSpPr>
        <p:spPr bwMode="auto">
          <a:xfrm>
            <a:off x="914698" y="1847780"/>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35" name="Rounded Rectangle 196">
            <a:extLst>
              <a:ext uri="{FF2B5EF4-FFF2-40B4-BE49-F238E27FC236}">
                <a16:creationId xmlns:a16="http://schemas.microsoft.com/office/drawing/2014/main" id="{6BE7359E-939A-4B3D-913C-47795729988D}"/>
              </a:ext>
            </a:extLst>
          </p:cNvPr>
          <p:cNvSpPr/>
          <p:nvPr/>
        </p:nvSpPr>
        <p:spPr bwMode="auto">
          <a:xfrm>
            <a:off x="914698" y="2526443"/>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36" name="Rounded Rectangle 197">
            <a:extLst>
              <a:ext uri="{FF2B5EF4-FFF2-40B4-BE49-F238E27FC236}">
                <a16:creationId xmlns:a16="http://schemas.microsoft.com/office/drawing/2014/main" id="{91A7E735-562E-4CBA-B22C-7A13323790D3}"/>
              </a:ext>
            </a:extLst>
          </p:cNvPr>
          <p:cNvSpPr/>
          <p:nvPr/>
        </p:nvSpPr>
        <p:spPr bwMode="auto">
          <a:xfrm>
            <a:off x="914698" y="3205107"/>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37" name="Rounded Rectangle 198">
            <a:extLst>
              <a:ext uri="{FF2B5EF4-FFF2-40B4-BE49-F238E27FC236}">
                <a16:creationId xmlns:a16="http://schemas.microsoft.com/office/drawing/2014/main" id="{F4D36EAD-7140-4FEC-BEA2-14EC2267CCF9}"/>
              </a:ext>
            </a:extLst>
          </p:cNvPr>
          <p:cNvSpPr/>
          <p:nvPr/>
        </p:nvSpPr>
        <p:spPr bwMode="auto">
          <a:xfrm>
            <a:off x="914698" y="3883772"/>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38" name="Rounded Rectangle 199">
            <a:extLst>
              <a:ext uri="{FF2B5EF4-FFF2-40B4-BE49-F238E27FC236}">
                <a16:creationId xmlns:a16="http://schemas.microsoft.com/office/drawing/2014/main" id="{BFBDE38E-C415-4E55-8805-0D5495F5A639}"/>
              </a:ext>
            </a:extLst>
          </p:cNvPr>
          <p:cNvSpPr/>
          <p:nvPr/>
        </p:nvSpPr>
        <p:spPr bwMode="auto">
          <a:xfrm>
            <a:off x="914698" y="4562435"/>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39" name="Rounded Rectangle 200">
            <a:extLst>
              <a:ext uri="{FF2B5EF4-FFF2-40B4-BE49-F238E27FC236}">
                <a16:creationId xmlns:a16="http://schemas.microsoft.com/office/drawing/2014/main" id="{7BBC199A-5A02-463A-8889-719950C8C8DF}"/>
              </a:ext>
            </a:extLst>
          </p:cNvPr>
          <p:cNvSpPr/>
          <p:nvPr/>
        </p:nvSpPr>
        <p:spPr bwMode="auto">
          <a:xfrm>
            <a:off x="914698" y="5241097"/>
            <a:ext cx="10218678" cy="636862"/>
          </a:xfrm>
          <a:prstGeom prst="roundRect">
            <a:avLst/>
          </a:prstGeom>
          <a:solidFill>
            <a:schemeClr val="tx2"/>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endParaRPr lang="en-US" sz="1799" b="1" dirty="0">
              <a:solidFill>
                <a:srgbClr val="009999"/>
              </a:solidFill>
            </a:endParaRPr>
          </a:p>
        </p:txBody>
      </p:sp>
      <p:sp>
        <p:nvSpPr>
          <p:cNvPr id="40" name="Rounded Rectangle 189">
            <a:extLst>
              <a:ext uri="{FF2B5EF4-FFF2-40B4-BE49-F238E27FC236}">
                <a16:creationId xmlns:a16="http://schemas.microsoft.com/office/drawing/2014/main" id="{8C865247-B166-44B6-8129-0E77076F74CE}"/>
              </a:ext>
            </a:extLst>
          </p:cNvPr>
          <p:cNvSpPr/>
          <p:nvPr/>
        </p:nvSpPr>
        <p:spPr bwMode="auto">
          <a:xfrm>
            <a:off x="951227" y="1869205"/>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Time to market</a:t>
            </a:r>
          </a:p>
        </p:txBody>
      </p:sp>
      <p:sp>
        <p:nvSpPr>
          <p:cNvPr id="41" name="Rounded Rectangle 190">
            <a:extLst>
              <a:ext uri="{FF2B5EF4-FFF2-40B4-BE49-F238E27FC236}">
                <a16:creationId xmlns:a16="http://schemas.microsoft.com/office/drawing/2014/main" id="{C001312F-A94B-4681-A2C1-B5C3345E1F5E}"/>
              </a:ext>
            </a:extLst>
          </p:cNvPr>
          <p:cNvSpPr/>
          <p:nvPr/>
        </p:nvSpPr>
        <p:spPr bwMode="auto">
          <a:xfrm>
            <a:off x="951227" y="2547868"/>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Engagement</a:t>
            </a:r>
          </a:p>
        </p:txBody>
      </p:sp>
      <p:sp>
        <p:nvSpPr>
          <p:cNvPr id="42" name="Rounded Rectangle 191">
            <a:extLst>
              <a:ext uri="{FF2B5EF4-FFF2-40B4-BE49-F238E27FC236}">
                <a16:creationId xmlns:a16="http://schemas.microsoft.com/office/drawing/2014/main" id="{4F3E7D33-CAE1-4F31-BF64-E195238EC5E9}"/>
              </a:ext>
            </a:extLst>
          </p:cNvPr>
          <p:cNvSpPr/>
          <p:nvPr/>
        </p:nvSpPr>
        <p:spPr bwMode="auto">
          <a:xfrm>
            <a:off x="951227" y="3226532"/>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Visibility</a:t>
            </a:r>
          </a:p>
        </p:txBody>
      </p:sp>
      <p:sp>
        <p:nvSpPr>
          <p:cNvPr id="43" name="Rounded Rectangle 192">
            <a:extLst>
              <a:ext uri="{FF2B5EF4-FFF2-40B4-BE49-F238E27FC236}">
                <a16:creationId xmlns:a16="http://schemas.microsoft.com/office/drawing/2014/main" id="{0E54ADD9-3A53-439C-B00F-BF5311CAD50B}"/>
              </a:ext>
            </a:extLst>
          </p:cNvPr>
          <p:cNvSpPr/>
          <p:nvPr/>
        </p:nvSpPr>
        <p:spPr bwMode="auto">
          <a:xfrm>
            <a:off x="951227" y="3905195"/>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Production</a:t>
            </a:r>
          </a:p>
        </p:txBody>
      </p:sp>
      <p:sp>
        <p:nvSpPr>
          <p:cNvPr id="44" name="Rounded Rectangle 193">
            <a:extLst>
              <a:ext uri="{FF2B5EF4-FFF2-40B4-BE49-F238E27FC236}">
                <a16:creationId xmlns:a16="http://schemas.microsoft.com/office/drawing/2014/main" id="{7542F5BC-C974-4338-BDF9-5683C2CB484C}"/>
              </a:ext>
            </a:extLst>
          </p:cNvPr>
          <p:cNvSpPr/>
          <p:nvPr/>
        </p:nvSpPr>
        <p:spPr bwMode="auto">
          <a:xfrm>
            <a:off x="951227" y="4583860"/>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Engagement</a:t>
            </a:r>
          </a:p>
        </p:txBody>
      </p:sp>
      <p:sp>
        <p:nvSpPr>
          <p:cNvPr id="45" name="Rounded Rectangle 194">
            <a:extLst>
              <a:ext uri="{FF2B5EF4-FFF2-40B4-BE49-F238E27FC236}">
                <a16:creationId xmlns:a16="http://schemas.microsoft.com/office/drawing/2014/main" id="{27573CA1-06AA-44AC-8CE7-A24347B1550B}"/>
              </a:ext>
            </a:extLst>
          </p:cNvPr>
          <p:cNvSpPr/>
          <p:nvPr/>
        </p:nvSpPr>
        <p:spPr bwMode="auto">
          <a:xfrm>
            <a:off x="951227" y="5262521"/>
            <a:ext cx="2428978" cy="594014"/>
          </a:xfrm>
          <a:prstGeom prst="roundRect">
            <a:avLst/>
          </a:prstGeom>
          <a:solidFill>
            <a:srgbClr val="66667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Standardization</a:t>
            </a:r>
          </a:p>
        </p:txBody>
      </p:sp>
      <p:sp>
        <p:nvSpPr>
          <p:cNvPr id="46" name="Rounded Rectangle 202">
            <a:extLst>
              <a:ext uri="{FF2B5EF4-FFF2-40B4-BE49-F238E27FC236}">
                <a16:creationId xmlns:a16="http://schemas.microsoft.com/office/drawing/2014/main" id="{E9F4012D-3015-4D3F-8C8B-4999F61D569A}"/>
              </a:ext>
            </a:extLst>
          </p:cNvPr>
          <p:cNvSpPr/>
          <p:nvPr/>
        </p:nvSpPr>
        <p:spPr bwMode="auto">
          <a:xfrm>
            <a:off x="8656239" y="1869205"/>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Reduced time to market</a:t>
            </a:r>
          </a:p>
        </p:txBody>
      </p:sp>
      <p:sp>
        <p:nvSpPr>
          <p:cNvPr id="47" name="Rounded Rectangle 203">
            <a:extLst>
              <a:ext uri="{FF2B5EF4-FFF2-40B4-BE49-F238E27FC236}">
                <a16:creationId xmlns:a16="http://schemas.microsoft.com/office/drawing/2014/main" id="{822202A2-25D1-48DF-BF35-A074AF4B5775}"/>
              </a:ext>
            </a:extLst>
          </p:cNvPr>
          <p:cNvSpPr/>
          <p:nvPr/>
        </p:nvSpPr>
        <p:spPr bwMode="auto">
          <a:xfrm>
            <a:off x="8656239" y="2547868"/>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Shift to consumer-oriented services</a:t>
            </a:r>
          </a:p>
        </p:txBody>
      </p:sp>
      <p:sp>
        <p:nvSpPr>
          <p:cNvPr id="48" name="Rounded Rectangle 204">
            <a:extLst>
              <a:ext uri="{FF2B5EF4-FFF2-40B4-BE49-F238E27FC236}">
                <a16:creationId xmlns:a16="http://schemas.microsoft.com/office/drawing/2014/main" id="{59E3624D-9A3E-4788-921E-8508002D0CA1}"/>
              </a:ext>
            </a:extLst>
          </p:cNvPr>
          <p:cNvSpPr/>
          <p:nvPr/>
        </p:nvSpPr>
        <p:spPr bwMode="auto">
          <a:xfrm>
            <a:off x="8656239" y="3226532"/>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Ability to track behind the scenes</a:t>
            </a:r>
          </a:p>
        </p:txBody>
      </p:sp>
      <p:sp>
        <p:nvSpPr>
          <p:cNvPr id="49" name="Rounded Rectangle 205">
            <a:extLst>
              <a:ext uri="{FF2B5EF4-FFF2-40B4-BE49-F238E27FC236}">
                <a16:creationId xmlns:a16="http://schemas.microsoft.com/office/drawing/2014/main" id="{ECF2E4BA-023D-42A3-8BC4-CDA3DD889721}"/>
              </a:ext>
            </a:extLst>
          </p:cNvPr>
          <p:cNvSpPr/>
          <p:nvPr/>
        </p:nvSpPr>
        <p:spPr bwMode="auto">
          <a:xfrm>
            <a:off x="8656239" y="3905195"/>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Personalized solutions at scale</a:t>
            </a:r>
          </a:p>
        </p:txBody>
      </p:sp>
      <p:sp>
        <p:nvSpPr>
          <p:cNvPr id="50" name="Rounded Rectangle 206">
            <a:extLst>
              <a:ext uri="{FF2B5EF4-FFF2-40B4-BE49-F238E27FC236}">
                <a16:creationId xmlns:a16="http://schemas.microsoft.com/office/drawing/2014/main" id="{4F7D0DCE-2E1E-4309-B3EA-16099DAC0187}"/>
              </a:ext>
            </a:extLst>
          </p:cNvPr>
          <p:cNvSpPr/>
          <p:nvPr/>
        </p:nvSpPr>
        <p:spPr bwMode="auto">
          <a:xfrm>
            <a:off x="8656239" y="4583860"/>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Convince by sustainable quality</a:t>
            </a:r>
          </a:p>
        </p:txBody>
      </p:sp>
      <p:sp>
        <p:nvSpPr>
          <p:cNvPr id="51" name="Rounded Rectangle 207">
            <a:extLst>
              <a:ext uri="{FF2B5EF4-FFF2-40B4-BE49-F238E27FC236}">
                <a16:creationId xmlns:a16="http://schemas.microsoft.com/office/drawing/2014/main" id="{B9C6238B-C891-45D8-8899-663B8557F5D7}"/>
              </a:ext>
            </a:extLst>
          </p:cNvPr>
          <p:cNvSpPr/>
          <p:nvPr/>
        </p:nvSpPr>
        <p:spPr bwMode="auto">
          <a:xfrm>
            <a:off x="8656239" y="5262521"/>
            <a:ext cx="2431038" cy="594014"/>
          </a:xfrm>
          <a:prstGeom prst="round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r>
              <a:rPr lang="en-US" sz="1799" dirty="0"/>
              <a:t>Zero-defect delivery</a:t>
            </a:r>
          </a:p>
        </p:txBody>
      </p:sp>
      <p:sp>
        <p:nvSpPr>
          <p:cNvPr id="52" name="Right Arrow 29">
            <a:extLst>
              <a:ext uri="{FF2B5EF4-FFF2-40B4-BE49-F238E27FC236}">
                <a16:creationId xmlns:a16="http://schemas.microsoft.com/office/drawing/2014/main" id="{FD54BBB9-9D6A-4CE4-BD61-918065C7A64E}"/>
              </a:ext>
            </a:extLst>
          </p:cNvPr>
          <p:cNvSpPr/>
          <p:nvPr/>
        </p:nvSpPr>
        <p:spPr bwMode="auto">
          <a:xfrm>
            <a:off x="5790120" y="1501376"/>
            <a:ext cx="361004" cy="277616"/>
          </a:xfrm>
          <a:prstGeom prst="rightArrow">
            <a:avLst/>
          </a:prstGeom>
          <a:solidFill>
            <a:schemeClr val="tx1"/>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9" dirty="0" err="1"/>
          </a:p>
        </p:txBody>
      </p:sp>
      <p:sp>
        <p:nvSpPr>
          <p:cNvPr id="53" name="Round Same Side Corner Rectangle 225">
            <a:extLst>
              <a:ext uri="{FF2B5EF4-FFF2-40B4-BE49-F238E27FC236}">
                <a16:creationId xmlns:a16="http://schemas.microsoft.com/office/drawing/2014/main" id="{45D49403-D9BA-4B37-B660-DFE0705E8E40}"/>
              </a:ext>
            </a:extLst>
          </p:cNvPr>
          <p:cNvSpPr/>
          <p:nvPr/>
        </p:nvSpPr>
        <p:spPr bwMode="auto">
          <a:xfrm>
            <a:off x="3450580" y="1432590"/>
            <a:ext cx="2269165" cy="415190"/>
          </a:xfrm>
          <a:prstGeom prst="round2Same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9" dirty="0" err="1"/>
          </a:p>
        </p:txBody>
      </p:sp>
      <p:sp>
        <p:nvSpPr>
          <p:cNvPr id="54" name="Round Same Side Corner Rectangle 240">
            <a:extLst>
              <a:ext uri="{FF2B5EF4-FFF2-40B4-BE49-F238E27FC236}">
                <a16:creationId xmlns:a16="http://schemas.microsoft.com/office/drawing/2014/main" id="{5539A2B1-D83B-407A-A80B-C7DFCF1D3911}"/>
              </a:ext>
            </a:extLst>
          </p:cNvPr>
          <p:cNvSpPr/>
          <p:nvPr/>
        </p:nvSpPr>
        <p:spPr bwMode="auto">
          <a:xfrm>
            <a:off x="6221499" y="1432590"/>
            <a:ext cx="2269165" cy="415190"/>
          </a:xfrm>
          <a:prstGeom prst="round2SameRect">
            <a:avLst/>
          </a:prstGeom>
          <a:solidFill>
            <a:srgbClr val="00646E"/>
          </a:solidFill>
          <a:ln>
            <a:noFill/>
          </a:ln>
          <a:effectLst/>
        </p:spPr>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9" dirty="0" err="1"/>
          </a:p>
        </p:txBody>
      </p:sp>
      <p:sp>
        <p:nvSpPr>
          <p:cNvPr id="55" name="Rectangle 54">
            <a:extLst>
              <a:ext uri="{FF2B5EF4-FFF2-40B4-BE49-F238E27FC236}">
                <a16:creationId xmlns:a16="http://schemas.microsoft.com/office/drawing/2014/main" id="{D5463E33-E994-4FB5-BADC-06C877CE58F6}"/>
              </a:ext>
            </a:extLst>
          </p:cNvPr>
          <p:cNvSpPr/>
          <p:nvPr/>
        </p:nvSpPr>
        <p:spPr>
          <a:xfrm>
            <a:off x="3864361" y="1516592"/>
            <a:ext cx="1770237" cy="247184"/>
          </a:xfrm>
          <a:prstGeom prst="rect">
            <a:avLst/>
          </a:prstGeom>
          <a:noFill/>
        </p:spPr>
        <p:txBody>
          <a:bodyPr wrap="square" lIns="0" tIns="0" rIns="0" bIns="0" anchor="ctr">
            <a:noAutofit/>
          </a:bodyPr>
          <a:lstStyle/>
          <a:p>
            <a:r>
              <a:rPr lang="en-US" sz="1799" b="1" dirty="0"/>
              <a:t>2021</a:t>
            </a:r>
          </a:p>
        </p:txBody>
      </p:sp>
      <p:grpSp>
        <p:nvGrpSpPr>
          <p:cNvPr id="58" name="Group 57">
            <a:extLst>
              <a:ext uri="{FF2B5EF4-FFF2-40B4-BE49-F238E27FC236}">
                <a16:creationId xmlns:a16="http://schemas.microsoft.com/office/drawing/2014/main" id="{A674CAA6-11B8-4102-96C8-06381AA6A802}"/>
              </a:ext>
            </a:extLst>
          </p:cNvPr>
          <p:cNvGrpSpPr/>
          <p:nvPr/>
        </p:nvGrpSpPr>
        <p:grpSpPr>
          <a:xfrm>
            <a:off x="3535728" y="1491096"/>
            <a:ext cx="244344" cy="298179"/>
            <a:chOff x="-1973263" y="2441575"/>
            <a:chExt cx="1504949" cy="1973263"/>
          </a:xfrm>
          <a:solidFill>
            <a:schemeClr val="tx1"/>
          </a:solidFill>
        </p:grpSpPr>
        <p:sp>
          <p:nvSpPr>
            <p:cNvPr id="107" name="Freeform 14">
              <a:extLst>
                <a:ext uri="{FF2B5EF4-FFF2-40B4-BE49-F238E27FC236}">
                  <a16:creationId xmlns:a16="http://schemas.microsoft.com/office/drawing/2014/main" id="{BD9B76C5-A3BE-49D1-893E-7DF793981B1C}"/>
                </a:ext>
              </a:extLst>
            </p:cNvPr>
            <p:cNvSpPr>
              <a:spLocks noEditPoints="1"/>
            </p:cNvSpPr>
            <p:nvPr/>
          </p:nvSpPr>
          <p:spPr bwMode="auto">
            <a:xfrm>
              <a:off x="-1962149" y="3105150"/>
              <a:ext cx="1485898" cy="1309688"/>
            </a:xfrm>
            <a:custGeom>
              <a:avLst/>
              <a:gdLst>
                <a:gd name="T0" fmla="*/ 199 w 396"/>
                <a:gd name="T1" fmla="*/ 0 h 349"/>
                <a:gd name="T2" fmla="*/ 375 w 396"/>
                <a:gd name="T3" fmla="*/ 0 h 349"/>
                <a:gd name="T4" fmla="*/ 396 w 396"/>
                <a:gd name="T5" fmla="*/ 21 h 349"/>
                <a:gd name="T6" fmla="*/ 396 w 396"/>
                <a:gd name="T7" fmla="*/ 289 h 349"/>
                <a:gd name="T8" fmla="*/ 338 w 396"/>
                <a:gd name="T9" fmla="*/ 348 h 349"/>
                <a:gd name="T10" fmla="*/ 57 w 396"/>
                <a:gd name="T11" fmla="*/ 348 h 349"/>
                <a:gd name="T12" fmla="*/ 0 w 396"/>
                <a:gd name="T13" fmla="*/ 290 h 349"/>
                <a:gd name="T14" fmla="*/ 0 w 396"/>
                <a:gd name="T15" fmla="*/ 20 h 349"/>
                <a:gd name="T16" fmla="*/ 21 w 396"/>
                <a:gd name="T17" fmla="*/ 0 h 349"/>
                <a:gd name="T18" fmla="*/ 199 w 396"/>
                <a:gd name="T19" fmla="*/ 0 h 349"/>
                <a:gd name="T20" fmla="*/ 198 w 396"/>
                <a:gd name="T21" fmla="*/ 24 h 349"/>
                <a:gd name="T22" fmla="*/ 39 w 396"/>
                <a:gd name="T23" fmla="*/ 24 h 349"/>
                <a:gd name="T24" fmla="*/ 24 w 396"/>
                <a:gd name="T25" fmla="*/ 38 h 349"/>
                <a:gd name="T26" fmla="*/ 24 w 396"/>
                <a:gd name="T27" fmla="*/ 290 h 349"/>
                <a:gd name="T28" fmla="*/ 58 w 396"/>
                <a:gd name="T29" fmla="*/ 324 h 349"/>
                <a:gd name="T30" fmla="*/ 338 w 396"/>
                <a:gd name="T31" fmla="*/ 324 h 349"/>
                <a:gd name="T32" fmla="*/ 372 w 396"/>
                <a:gd name="T33" fmla="*/ 290 h 349"/>
                <a:gd name="T34" fmla="*/ 372 w 396"/>
                <a:gd name="T35" fmla="*/ 38 h 349"/>
                <a:gd name="T36" fmla="*/ 357 w 396"/>
                <a:gd name="T37" fmla="*/ 24 h 349"/>
                <a:gd name="T38" fmla="*/ 198 w 396"/>
                <a:gd name="T39" fmla="*/ 24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6" h="349">
                  <a:moveTo>
                    <a:pt x="199" y="0"/>
                  </a:moveTo>
                  <a:cubicBezTo>
                    <a:pt x="258" y="0"/>
                    <a:pt x="316" y="0"/>
                    <a:pt x="375" y="0"/>
                  </a:cubicBezTo>
                  <a:cubicBezTo>
                    <a:pt x="394" y="0"/>
                    <a:pt x="396" y="2"/>
                    <a:pt x="396" y="21"/>
                  </a:cubicBezTo>
                  <a:cubicBezTo>
                    <a:pt x="396" y="110"/>
                    <a:pt x="396" y="200"/>
                    <a:pt x="396" y="289"/>
                  </a:cubicBezTo>
                  <a:cubicBezTo>
                    <a:pt x="396" y="327"/>
                    <a:pt x="375" y="348"/>
                    <a:pt x="338" y="348"/>
                  </a:cubicBezTo>
                  <a:cubicBezTo>
                    <a:pt x="244" y="349"/>
                    <a:pt x="151" y="349"/>
                    <a:pt x="57" y="348"/>
                  </a:cubicBezTo>
                  <a:cubicBezTo>
                    <a:pt x="21" y="348"/>
                    <a:pt x="0" y="327"/>
                    <a:pt x="0" y="290"/>
                  </a:cubicBezTo>
                  <a:cubicBezTo>
                    <a:pt x="0" y="200"/>
                    <a:pt x="0" y="110"/>
                    <a:pt x="0" y="20"/>
                  </a:cubicBezTo>
                  <a:cubicBezTo>
                    <a:pt x="0" y="2"/>
                    <a:pt x="2" y="0"/>
                    <a:pt x="21" y="0"/>
                  </a:cubicBezTo>
                  <a:cubicBezTo>
                    <a:pt x="80" y="0"/>
                    <a:pt x="140" y="0"/>
                    <a:pt x="199" y="0"/>
                  </a:cubicBezTo>
                  <a:close/>
                  <a:moveTo>
                    <a:pt x="198" y="24"/>
                  </a:moveTo>
                  <a:cubicBezTo>
                    <a:pt x="145" y="24"/>
                    <a:pt x="92" y="24"/>
                    <a:pt x="39" y="24"/>
                  </a:cubicBezTo>
                  <a:cubicBezTo>
                    <a:pt x="28" y="23"/>
                    <a:pt x="23" y="25"/>
                    <a:pt x="24" y="38"/>
                  </a:cubicBezTo>
                  <a:cubicBezTo>
                    <a:pt x="24" y="122"/>
                    <a:pt x="24" y="206"/>
                    <a:pt x="24" y="290"/>
                  </a:cubicBezTo>
                  <a:cubicBezTo>
                    <a:pt x="24" y="313"/>
                    <a:pt x="34" y="324"/>
                    <a:pt x="58" y="324"/>
                  </a:cubicBezTo>
                  <a:cubicBezTo>
                    <a:pt x="151" y="324"/>
                    <a:pt x="245" y="324"/>
                    <a:pt x="338" y="324"/>
                  </a:cubicBezTo>
                  <a:cubicBezTo>
                    <a:pt x="361" y="324"/>
                    <a:pt x="372" y="313"/>
                    <a:pt x="372" y="290"/>
                  </a:cubicBezTo>
                  <a:cubicBezTo>
                    <a:pt x="372" y="206"/>
                    <a:pt x="372" y="122"/>
                    <a:pt x="372" y="38"/>
                  </a:cubicBezTo>
                  <a:cubicBezTo>
                    <a:pt x="373" y="25"/>
                    <a:pt x="368" y="23"/>
                    <a:pt x="357" y="24"/>
                  </a:cubicBezTo>
                  <a:cubicBezTo>
                    <a:pt x="304" y="24"/>
                    <a:pt x="251" y="24"/>
                    <a:pt x="19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8" name="Freeform 15">
              <a:extLst>
                <a:ext uri="{FF2B5EF4-FFF2-40B4-BE49-F238E27FC236}">
                  <a16:creationId xmlns:a16="http://schemas.microsoft.com/office/drawing/2014/main" id="{9DE65EEB-A9D1-47BA-8C77-A9BF4DA08998}"/>
                </a:ext>
              </a:extLst>
            </p:cNvPr>
            <p:cNvSpPr>
              <a:spLocks noEditPoints="1"/>
            </p:cNvSpPr>
            <p:nvPr/>
          </p:nvSpPr>
          <p:spPr bwMode="auto">
            <a:xfrm>
              <a:off x="-1973263" y="2441575"/>
              <a:ext cx="1504949" cy="604840"/>
            </a:xfrm>
            <a:custGeom>
              <a:avLst/>
              <a:gdLst>
                <a:gd name="T0" fmla="*/ 199 w 401"/>
                <a:gd name="T1" fmla="*/ 161 h 161"/>
                <a:gd name="T2" fmla="*/ 24 w 401"/>
                <a:gd name="T3" fmla="*/ 161 h 161"/>
                <a:gd name="T4" fmla="*/ 1 w 401"/>
                <a:gd name="T5" fmla="*/ 137 h 161"/>
                <a:gd name="T6" fmla="*/ 1 w 401"/>
                <a:gd name="T7" fmla="*/ 86 h 161"/>
                <a:gd name="T8" fmla="*/ 19 w 401"/>
                <a:gd name="T9" fmla="*/ 67 h 161"/>
                <a:gd name="T10" fmla="*/ 52 w 401"/>
                <a:gd name="T11" fmla="*/ 67 h 161"/>
                <a:gd name="T12" fmla="*/ 72 w 401"/>
                <a:gd name="T13" fmla="*/ 49 h 161"/>
                <a:gd name="T14" fmla="*/ 72 w 401"/>
                <a:gd name="T15" fmla="*/ 29 h 161"/>
                <a:gd name="T16" fmla="*/ 102 w 401"/>
                <a:gd name="T17" fmla="*/ 0 h 161"/>
                <a:gd name="T18" fmla="*/ 132 w 401"/>
                <a:gd name="T19" fmla="*/ 28 h 161"/>
                <a:gd name="T20" fmla="*/ 132 w 401"/>
                <a:gd name="T21" fmla="*/ 55 h 161"/>
                <a:gd name="T22" fmla="*/ 144 w 401"/>
                <a:gd name="T23" fmla="*/ 67 h 161"/>
                <a:gd name="T24" fmla="*/ 258 w 401"/>
                <a:gd name="T25" fmla="*/ 67 h 161"/>
                <a:gd name="T26" fmla="*/ 270 w 401"/>
                <a:gd name="T27" fmla="*/ 55 h 161"/>
                <a:gd name="T28" fmla="*/ 270 w 401"/>
                <a:gd name="T29" fmla="*/ 30 h 161"/>
                <a:gd name="T30" fmla="*/ 300 w 401"/>
                <a:gd name="T31" fmla="*/ 0 h 161"/>
                <a:gd name="T32" fmla="*/ 330 w 401"/>
                <a:gd name="T33" fmla="*/ 29 h 161"/>
                <a:gd name="T34" fmla="*/ 330 w 401"/>
                <a:gd name="T35" fmla="*/ 32 h 161"/>
                <a:gd name="T36" fmla="*/ 333 w 401"/>
                <a:gd name="T37" fmla="*/ 64 h 161"/>
                <a:gd name="T38" fmla="*/ 367 w 401"/>
                <a:gd name="T39" fmla="*/ 67 h 161"/>
                <a:gd name="T40" fmla="*/ 401 w 401"/>
                <a:gd name="T41" fmla="*/ 101 h 161"/>
                <a:gd name="T42" fmla="*/ 401 w 401"/>
                <a:gd name="T43" fmla="*/ 135 h 161"/>
                <a:gd name="T44" fmla="*/ 376 w 401"/>
                <a:gd name="T45" fmla="*/ 161 h 161"/>
                <a:gd name="T46" fmla="*/ 199 w 401"/>
                <a:gd name="T47" fmla="*/ 161 h 161"/>
                <a:gd name="T48" fmla="*/ 199 w 401"/>
                <a:gd name="T49" fmla="*/ 133 h 161"/>
                <a:gd name="T50" fmla="*/ 360 w 401"/>
                <a:gd name="T51" fmla="*/ 133 h 161"/>
                <a:gd name="T52" fmla="*/ 373 w 401"/>
                <a:gd name="T53" fmla="*/ 128 h 161"/>
                <a:gd name="T54" fmla="*/ 372 w 401"/>
                <a:gd name="T55" fmla="*/ 97 h 161"/>
                <a:gd name="T56" fmla="*/ 349 w 401"/>
                <a:gd name="T57" fmla="*/ 95 h 161"/>
                <a:gd name="T58" fmla="*/ 324 w 401"/>
                <a:gd name="T59" fmla="*/ 107 h 161"/>
                <a:gd name="T60" fmla="*/ 275 w 401"/>
                <a:gd name="T61" fmla="*/ 105 h 161"/>
                <a:gd name="T62" fmla="*/ 255 w 401"/>
                <a:gd name="T63" fmla="*/ 94 h 161"/>
                <a:gd name="T64" fmla="*/ 147 w 401"/>
                <a:gd name="T65" fmla="*/ 94 h 161"/>
                <a:gd name="T66" fmla="*/ 127 w 401"/>
                <a:gd name="T67" fmla="*/ 105 h 161"/>
                <a:gd name="T68" fmla="*/ 78 w 401"/>
                <a:gd name="T69" fmla="*/ 107 h 161"/>
                <a:gd name="T70" fmla="*/ 51 w 401"/>
                <a:gd name="T71" fmla="*/ 94 h 161"/>
                <a:gd name="T72" fmla="*/ 28 w 401"/>
                <a:gd name="T73" fmla="*/ 117 h 161"/>
                <a:gd name="T74" fmla="*/ 45 w 401"/>
                <a:gd name="T75" fmla="*/ 134 h 161"/>
                <a:gd name="T76" fmla="*/ 199 w 401"/>
                <a:gd name="T77" fmla="*/ 133 h 161"/>
                <a:gd name="T78" fmla="*/ 306 w 401"/>
                <a:gd name="T79" fmla="*/ 60 h 161"/>
                <a:gd name="T80" fmla="*/ 306 w 401"/>
                <a:gd name="T81" fmla="*/ 33 h 161"/>
                <a:gd name="T82" fmla="*/ 301 w 401"/>
                <a:gd name="T83" fmla="*/ 26 h 161"/>
                <a:gd name="T84" fmla="*/ 294 w 401"/>
                <a:gd name="T85" fmla="*/ 32 h 161"/>
                <a:gd name="T86" fmla="*/ 294 w 401"/>
                <a:gd name="T87" fmla="*/ 88 h 161"/>
                <a:gd name="T88" fmla="*/ 300 w 401"/>
                <a:gd name="T89" fmla="*/ 95 h 161"/>
                <a:gd name="T90" fmla="*/ 306 w 401"/>
                <a:gd name="T91" fmla="*/ 87 h 161"/>
                <a:gd name="T92" fmla="*/ 306 w 401"/>
                <a:gd name="T93" fmla="*/ 60 h 161"/>
                <a:gd name="T94" fmla="*/ 96 w 401"/>
                <a:gd name="T95" fmla="*/ 59 h 161"/>
                <a:gd name="T96" fmla="*/ 96 w 401"/>
                <a:gd name="T97" fmla="*/ 88 h 161"/>
                <a:gd name="T98" fmla="*/ 102 w 401"/>
                <a:gd name="T99" fmla="*/ 95 h 161"/>
                <a:gd name="T100" fmla="*/ 108 w 401"/>
                <a:gd name="T101" fmla="*/ 88 h 161"/>
                <a:gd name="T102" fmla="*/ 108 w 401"/>
                <a:gd name="T103" fmla="*/ 34 h 161"/>
                <a:gd name="T104" fmla="*/ 101 w 401"/>
                <a:gd name="T105" fmla="*/ 26 h 161"/>
                <a:gd name="T106" fmla="*/ 96 w 401"/>
                <a:gd name="T107" fmla="*/ 34 h 161"/>
                <a:gd name="T108" fmla="*/ 96 w 401"/>
                <a:gd name="T109" fmla="*/ 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1" h="161">
                  <a:moveTo>
                    <a:pt x="199" y="161"/>
                  </a:moveTo>
                  <a:cubicBezTo>
                    <a:pt x="141" y="161"/>
                    <a:pt x="83" y="161"/>
                    <a:pt x="24" y="161"/>
                  </a:cubicBezTo>
                  <a:cubicBezTo>
                    <a:pt x="4" y="161"/>
                    <a:pt x="1" y="157"/>
                    <a:pt x="1" y="137"/>
                  </a:cubicBezTo>
                  <a:cubicBezTo>
                    <a:pt x="1" y="120"/>
                    <a:pt x="1" y="103"/>
                    <a:pt x="1" y="86"/>
                  </a:cubicBezTo>
                  <a:cubicBezTo>
                    <a:pt x="0" y="73"/>
                    <a:pt x="6" y="66"/>
                    <a:pt x="19" y="67"/>
                  </a:cubicBezTo>
                  <a:cubicBezTo>
                    <a:pt x="30" y="67"/>
                    <a:pt x="42" y="66"/>
                    <a:pt x="52" y="67"/>
                  </a:cubicBezTo>
                  <a:cubicBezTo>
                    <a:pt x="67" y="69"/>
                    <a:pt x="74" y="65"/>
                    <a:pt x="72" y="49"/>
                  </a:cubicBezTo>
                  <a:cubicBezTo>
                    <a:pt x="71" y="42"/>
                    <a:pt x="71" y="36"/>
                    <a:pt x="72" y="29"/>
                  </a:cubicBezTo>
                  <a:cubicBezTo>
                    <a:pt x="73" y="12"/>
                    <a:pt x="86" y="0"/>
                    <a:pt x="102" y="0"/>
                  </a:cubicBezTo>
                  <a:cubicBezTo>
                    <a:pt x="118" y="1"/>
                    <a:pt x="131" y="12"/>
                    <a:pt x="132" y="28"/>
                  </a:cubicBezTo>
                  <a:cubicBezTo>
                    <a:pt x="133" y="37"/>
                    <a:pt x="133" y="46"/>
                    <a:pt x="132" y="55"/>
                  </a:cubicBezTo>
                  <a:cubicBezTo>
                    <a:pt x="131" y="65"/>
                    <a:pt x="135" y="67"/>
                    <a:pt x="144" y="67"/>
                  </a:cubicBezTo>
                  <a:cubicBezTo>
                    <a:pt x="182" y="67"/>
                    <a:pt x="220" y="67"/>
                    <a:pt x="258" y="67"/>
                  </a:cubicBezTo>
                  <a:cubicBezTo>
                    <a:pt x="267" y="67"/>
                    <a:pt x="271" y="65"/>
                    <a:pt x="270" y="55"/>
                  </a:cubicBezTo>
                  <a:cubicBezTo>
                    <a:pt x="269" y="47"/>
                    <a:pt x="270" y="38"/>
                    <a:pt x="270" y="30"/>
                  </a:cubicBezTo>
                  <a:cubicBezTo>
                    <a:pt x="271" y="13"/>
                    <a:pt x="284" y="1"/>
                    <a:pt x="300" y="0"/>
                  </a:cubicBezTo>
                  <a:cubicBezTo>
                    <a:pt x="316" y="0"/>
                    <a:pt x="329" y="12"/>
                    <a:pt x="330" y="29"/>
                  </a:cubicBezTo>
                  <a:cubicBezTo>
                    <a:pt x="330" y="30"/>
                    <a:pt x="330" y="31"/>
                    <a:pt x="330" y="32"/>
                  </a:cubicBezTo>
                  <a:cubicBezTo>
                    <a:pt x="331" y="43"/>
                    <a:pt x="326" y="57"/>
                    <a:pt x="333" y="64"/>
                  </a:cubicBezTo>
                  <a:cubicBezTo>
                    <a:pt x="341" y="72"/>
                    <a:pt x="356" y="67"/>
                    <a:pt x="367" y="67"/>
                  </a:cubicBezTo>
                  <a:cubicBezTo>
                    <a:pt x="401" y="67"/>
                    <a:pt x="401" y="67"/>
                    <a:pt x="401" y="101"/>
                  </a:cubicBezTo>
                  <a:cubicBezTo>
                    <a:pt x="401" y="112"/>
                    <a:pt x="401" y="124"/>
                    <a:pt x="401" y="135"/>
                  </a:cubicBezTo>
                  <a:cubicBezTo>
                    <a:pt x="401" y="158"/>
                    <a:pt x="398" y="161"/>
                    <a:pt x="376" y="161"/>
                  </a:cubicBezTo>
                  <a:cubicBezTo>
                    <a:pt x="317" y="161"/>
                    <a:pt x="258" y="161"/>
                    <a:pt x="199" y="161"/>
                  </a:cubicBezTo>
                  <a:close/>
                  <a:moveTo>
                    <a:pt x="199" y="133"/>
                  </a:moveTo>
                  <a:cubicBezTo>
                    <a:pt x="253" y="133"/>
                    <a:pt x="306" y="133"/>
                    <a:pt x="360" y="133"/>
                  </a:cubicBezTo>
                  <a:cubicBezTo>
                    <a:pt x="365" y="133"/>
                    <a:pt x="372" y="136"/>
                    <a:pt x="373" y="128"/>
                  </a:cubicBezTo>
                  <a:cubicBezTo>
                    <a:pt x="374" y="118"/>
                    <a:pt x="377" y="106"/>
                    <a:pt x="372" y="97"/>
                  </a:cubicBezTo>
                  <a:cubicBezTo>
                    <a:pt x="368" y="91"/>
                    <a:pt x="357" y="95"/>
                    <a:pt x="349" y="95"/>
                  </a:cubicBezTo>
                  <a:cubicBezTo>
                    <a:pt x="338" y="93"/>
                    <a:pt x="331" y="95"/>
                    <a:pt x="324" y="107"/>
                  </a:cubicBezTo>
                  <a:cubicBezTo>
                    <a:pt x="314" y="126"/>
                    <a:pt x="285" y="125"/>
                    <a:pt x="275" y="105"/>
                  </a:cubicBezTo>
                  <a:cubicBezTo>
                    <a:pt x="270" y="96"/>
                    <a:pt x="264" y="94"/>
                    <a:pt x="255" y="94"/>
                  </a:cubicBezTo>
                  <a:cubicBezTo>
                    <a:pt x="219" y="95"/>
                    <a:pt x="183" y="95"/>
                    <a:pt x="147" y="94"/>
                  </a:cubicBezTo>
                  <a:cubicBezTo>
                    <a:pt x="138" y="94"/>
                    <a:pt x="132" y="96"/>
                    <a:pt x="127" y="105"/>
                  </a:cubicBezTo>
                  <a:cubicBezTo>
                    <a:pt x="117" y="125"/>
                    <a:pt x="88" y="126"/>
                    <a:pt x="78" y="107"/>
                  </a:cubicBezTo>
                  <a:cubicBezTo>
                    <a:pt x="71" y="94"/>
                    <a:pt x="62" y="94"/>
                    <a:pt x="51" y="94"/>
                  </a:cubicBezTo>
                  <a:cubicBezTo>
                    <a:pt x="25" y="95"/>
                    <a:pt x="29" y="90"/>
                    <a:pt x="28" y="117"/>
                  </a:cubicBezTo>
                  <a:cubicBezTo>
                    <a:pt x="27" y="131"/>
                    <a:pt x="32" y="134"/>
                    <a:pt x="45" y="134"/>
                  </a:cubicBezTo>
                  <a:cubicBezTo>
                    <a:pt x="96" y="133"/>
                    <a:pt x="148" y="133"/>
                    <a:pt x="199" y="133"/>
                  </a:cubicBezTo>
                  <a:close/>
                  <a:moveTo>
                    <a:pt x="306" y="60"/>
                  </a:moveTo>
                  <a:cubicBezTo>
                    <a:pt x="306" y="51"/>
                    <a:pt x="306" y="42"/>
                    <a:pt x="306" y="33"/>
                  </a:cubicBezTo>
                  <a:cubicBezTo>
                    <a:pt x="306" y="30"/>
                    <a:pt x="305" y="26"/>
                    <a:pt x="301" y="26"/>
                  </a:cubicBezTo>
                  <a:cubicBezTo>
                    <a:pt x="296" y="26"/>
                    <a:pt x="294" y="29"/>
                    <a:pt x="294" y="32"/>
                  </a:cubicBezTo>
                  <a:cubicBezTo>
                    <a:pt x="294" y="51"/>
                    <a:pt x="294" y="69"/>
                    <a:pt x="294" y="88"/>
                  </a:cubicBezTo>
                  <a:cubicBezTo>
                    <a:pt x="294" y="92"/>
                    <a:pt x="296" y="95"/>
                    <a:pt x="300" y="95"/>
                  </a:cubicBezTo>
                  <a:cubicBezTo>
                    <a:pt x="305" y="95"/>
                    <a:pt x="306" y="91"/>
                    <a:pt x="306" y="87"/>
                  </a:cubicBezTo>
                  <a:cubicBezTo>
                    <a:pt x="306" y="78"/>
                    <a:pt x="306" y="69"/>
                    <a:pt x="306" y="60"/>
                  </a:cubicBezTo>
                  <a:close/>
                  <a:moveTo>
                    <a:pt x="96" y="59"/>
                  </a:moveTo>
                  <a:cubicBezTo>
                    <a:pt x="96" y="69"/>
                    <a:pt x="96" y="78"/>
                    <a:pt x="96" y="88"/>
                  </a:cubicBezTo>
                  <a:cubicBezTo>
                    <a:pt x="96" y="91"/>
                    <a:pt x="97" y="95"/>
                    <a:pt x="102" y="95"/>
                  </a:cubicBezTo>
                  <a:cubicBezTo>
                    <a:pt x="106" y="95"/>
                    <a:pt x="108" y="92"/>
                    <a:pt x="108" y="88"/>
                  </a:cubicBezTo>
                  <a:cubicBezTo>
                    <a:pt x="108" y="70"/>
                    <a:pt x="108" y="52"/>
                    <a:pt x="108" y="34"/>
                  </a:cubicBezTo>
                  <a:cubicBezTo>
                    <a:pt x="108" y="29"/>
                    <a:pt x="106" y="26"/>
                    <a:pt x="101" y="26"/>
                  </a:cubicBezTo>
                  <a:cubicBezTo>
                    <a:pt x="96" y="26"/>
                    <a:pt x="96" y="30"/>
                    <a:pt x="96" y="34"/>
                  </a:cubicBezTo>
                  <a:cubicBezTo>
                    <a:pt x="96" y="42"/>
                    <a:pt x="96" y="51"/>
                    <a:pt x="96"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9" name="Freeform 16">
              <a:extLst>
                <a:ext uri="{FF2B5EF4-FFF2-40B4-BE49-F238E27FC236}">
                  <a16:creationId xmlns:a16="http://schemas.microsoft.com/office/drawing/2014/main" id="{08E3A993-50F0-4A2F-B385-55360DE7ACF7}"/>
                </a:ext>
              </a:extLst>
            </p:cNvPr>
            <p:cNvSpPr>
              <a:spLocks/>
            </p:cNvSpPr>
            <p:nvPr/>
          </p:nvSpPr>
          <p:spPr bwMode="auto">
            <a:xfrm>
              <a:off x="-1450974" y="3338515"/>
              <a:ext cx="457200" cy="817565"/>
            </a:xfrm>
            <a:custGeom>
              <a:avLst/>
              <a:gdLst>
                <a:gd name="T0" fmla="*/ 93 w 122"/>
                <a:gd name="T1" fmla="*/ 80 h 218"/>
                <a:gd name="T2" fmla="*/ 93 w 122"/>
                <a:gd name="T3" fmla="*/ 137 h 218"/>
                <a:gd name="T4" fmla="*/ 106 w 122"/>
                <a:gd name="T5" fmla="*/ 151 h 218"/>
                <a:gd name="T6" fmla="*/ 119 w 122"/>
                <a:gd name="T7" fmla="*/ 156 h 218"/>
                <a:gd name="T8" fmla="*/ 113 w 122"/>
                <a:gd name="T9" fmla="*/ 169 h 218"/>
                <a:gd name="T10" fmla="*/ 72 w 122"/>
                <a:gd name="T11" fmla="*/ 211 h 218"/>
                <a:gd name="T12" fmla="*/ 50 w 122"/>
                <a:gd name="T13" fmla="*/ 211 h 218"/>
                <a:gd name="T14" fmla="*/ 8 w 122"/>
                <a:gd name="T15" fmla="*/ 168 h 218"/>
                <a:gd name="T16" fmla="*/ 3 w 122"/>
                <a:gd name="T17" fmla="*/ 156 h 218"/>
                <a:gd name="T18" fmla="*/ 14 w 122"/>
                <a:gd name="T19" fmla="*/ 151 h 218"/>
                <a:gd name="T20" fmla="*/ 29 w 122"/>
                <a:gd name="T21" fmla="*/ 135 h 218"/>
                <a:gd name="T22" fmla="*/ 29 w 122"/>
                <a:gd name="T23" fmla="*/ 24 h 218"/>
                <a:gd name="T24" fmla="*/ 46 w 122"/>
                <a:gd name="T25" fmla="*/ 7 h 218"/>
                <a:gd name="T26" fmla="*/ 93 w 122"/>
                <a:gd name="T27" fmla="*/ 52 h 218"/>
                <a:gd name="T28" fmla="*/ 93 w 122"/>
                <a:gd name="T29" fmla="*/ 8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218">
                  <a:moveTo>
                    <a:pt x="93" y="80"/>
                  </a:moveTo>
                  <a:cubicBezTo>
                    <a:pt x="93" y="99"/>
                    <a:pt x="93" y="118"/>
                    <a:pt x="93" y="137"/>
                  </a:cubicBezTo>
                  <a:cubicBezTo>
                    <a:pt x="92" y="147"/>
                    <a:pt x="95" y="152"/>
                    <a:pt x="106" y="151"/>
                  </a:cubicBezTo>
                  <a:cubicBezTo>
                    <a:pt x="111" y="150"/>
                    <a:pt x="116" y="150"/>
                    <a:pt x="119" y="156"/>
                  </a:cubicBezTo>
                  <a:cubicBezTo>
                    <a:pt x="122" y="162"/>
                    <a:pt x="117" y="166"/>
                    <a:pt x="113" y="169"/>
                  </a:cubicBezTo>
                  <a:cubicBezTo>
                    <a:pt x="99" y="183"/>
                    <a:pt x="85" y="197"/>
                    <a:pt x="72" y="211"/>
                  </a:cubicBezTo>
                  <a:cubicBezTo>
                    <a:pt x="64" y="218"/>
                    <a:pt x="58" y="218"/>
                    <a:pt x="50" y="211"/>
                  </a:cubicBezTo>
                  <a:cubicBezTo>
                    <a:pt x="36" y="197"/>
                    <a:pt x="22" y="183"/>
                    <a:pt x="8" y="168"/>
                  </a:cubicBezTo>
                  <a:cubicBezTo>
                    <a:pt x="4" y="165"/>
                    <a:pt x="0" y="161"/>
                    <a:pt x="3" y="156"/>
                  </a:cubicBezTo>
                  <a:cubicBezTo>
                    <a:pt x="5" y="151"/>
                    <a:pt x="10" y="150"/>
                    <a:pt x="14" y="151"/>
                  </a:cubicBezTo>
                  <a:cubicBezTo>
                    <a:pt x="28" y="153"/>
                    <a:pt x="29" y="146"/>
                    <a:pt x="29" y="135"/>
                  </a:cubicBezTo>
                  <a:cubicBezTo>
                    <a:pt x="29" y="98"/>
                    <a:pt x="29" y="61"/>
                    <a:pt x="29" y="24"/>
                  </a:cubicBezTo>
                  <a:cubicBezTo>
                    <a:pt x="29" y="11"/>
                    <a:pt x="34" y="7"/>
                    <a:pt x="46" y="7"/>
                  </a:cubicBezTo>
                  <a:cubicBezTo>
                    <a:pt x="102" y="8"/>
                    <a:pt x="92" y="0"/>
                    <a:pt x="93" y="52"/>
                  </a:cubicBezTo>
                  <a:cubicBezTo>
                    <a:pt x="93" y="61"/>
                    <a:pt x="93" y="71"/>
                    <a:pt x="93"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sp>
        <p:nvSpPr>
          <p:cNvPr id="59" name="Rectangle 58">
            <a:extLst>
              <a:ext uri="{FF2B5EF4-FFF2-40B4-BE49-F238E27FC236}">
                <a16:creationId xmlns:a16="http://schemas.microsoft.com/office/drawing/2014/main" id="{9CB547E4-37F5-4C6D-98F6-4893B9A260E1}"/>
              </a:ext>
            </a:extLst>
          </p:cNvPr>
          <p:cNvSpPr/>
          <p:nvPr/>
        </p:nvSpPr>
        <p:spPr>
          <a:xfrm>
            <a:off x="3574198" y="2027848"/>
            <a:ext cx="2021929" cy="276727"/>
          </a:xfrm>
          <a:prstGeom prst="rect">
            <a:avLst/>
          </a:prstGeom>
          <a:noFill/>
        </p:spPr>
        <p:txBody>
          <a:bodyPr wrap="square" lIns="0" tIns="0" rIns="0" bIns="0" anchor="ctr">
            <a:spAutoFit/>
          </a:bodyPr>
          <a:lstStyle/>
          <a:p>
            <a:r>
              <a:rPr lang="en-US" sz="1799" dirty="0">
                <a:solidFill>
                  <a:schemeClr val="bg1"/>
                </a:solidFill>
              </a:rPr>
              <a:t>Time intensive</a:t>
            </a:r>
          </a:p>
        </p:txBody>
      </p:sp>
      <p:sp>
        <p:nvSpPr>
          <p:cNvPr id="60" name="Rectangle 59">
            <a:extLst>
              <a:ext uri="{FF2B5EF4-FFF2-40B4-BE49-F238E27FC236}">
                <a16:creationId xmlns:a16="http://schemas.microsoft.com/office/drawing/2014/main" id="{8C62B661-614C-4517-AA15-51A721BC418A}"/>
              </a:ext>
            </a:extLst>
          </p:cNvPr>
          <p:cNvSpPr/>
          <p:nvPr/>
        </p:nvSpPr>
        <p:spPr>
          <a:xfrm>
            <a:off x="6635280" y="1516592"/>
            <a:ext cx="1770237" cy="247184"/>
          </a:xfrm>
          <a:prstGeom prst="rect">
            <a:avLst/>
          </a:prstGeom>
          <a:noFill/>
        </p:spPr>
        <p:txBody>
          <a:bodyPr wrap="square" lIns="0" tIns="0" rIns="0" bIns="0" anchor="ctr">
            <a:noAutofit/>
          </a:bodyPr>
          <a:lstStyle/>
          <a:p>
            <a:r>
              <a:rPr lang="en-US" sz="1799" b="1" dirty="0"/>
              <a:t>2030</a:t>
            </a:r>
          </a:p>
        </p:txBody>
      </p:sp>
      <p:sp>
        <p:nvSpPr>
          <p:cNvPr id="61" name="Rectangle 60">
            <a:extLst>
              <a:ext uri="{FF2B5EF4-FFF2-40B4-BE49-F238E27FC236}">
                <a16:creationId xmlns:a16="http://schemas.microsoft.com/office/drawing/2014/main" id="{A2EC884B-DDED-4AD7-B66C-71A5D95BF20E}"/>
              </a:ext>
            </a:extLst>
          </p:cNvPr>
          <p:cNvSpPr/>
          <p:nvPr/>
        </p:nvSpPr>
        <p:spPr>
          <a:xfrm>
            <a:off x="6345118" y="2027848"/>
            <a:ext cx="2021929" cy="276727"/>
          </a:xfrm>
          <a:prstGeom prst="rect">
            <a:avLst/>
          </a:prstGeom>
          <a:noFill/>
        </p:spPr>
        <p:txBody>
          <a:bodyPr wrap="square" lIns="0" tIns="0" rIns="0" bIns="0" anchor="ctr">
            <a:spAutoFit/>
          </a:bodyPr>
          <a:lstStyle/>
          <a:p>
            <a:r>
              <a:rPr lang="en-US" sz="1799" dirty="0">
                <a:solidFill>
                  <a:schemeClr val="bg1"/>
                </a:solidFill>
              </a:rPr>
              <a:t>Instant delivery</a:t>
            </a:r>
          </a:p>
        </p:txBody>
      </p:sp>
      <p:sp>
        <p:nvSpPr>
          <p:cNvPr id="62" name="Freeform 27">
            <a:extLst>
              <a:ext uri="{FF2B5EF4-FFF2-40B4-BE49-F238E27FC236}">
                <a16:creationId xmlns:a16="http://schemas.microsoft.com/office/drawing/2014/main" id="{E9051E55-B238-4A5B-A0FD-6A55DD81477D}"/>
              </a:ext>
            </a:extLst>
          </p:cNvPr>
          <p:cNvSpPr>
            <a:spLocks/>
          </p:cNvSpPr>
          <p:nvPr/>
        </p:nvSpPr>
        <p:spPr bwMode="auto">
          <a:xfrm>
            <a:off x="6299750" y="1515235"/>
            <a:ext cx="266366" cy="249900"/>
          </a:xfrm>
          <a:custGeom>
            <a:avLst/>
            <a:gdLst>
              <a:gd name="T0" fmla="*/ 195 w 580"/>
              <a:gd name="T1" fmla="*/ 162 h 585"/>
              <a:gd name="T2" fmla="*/ 224 w 580"/>
              <a:gd name="T3" fmla="*/ 189 h 585"/>
              <a:gd name="T4" fmla="*/ 245 w 580"/>
              <a:gd name="T5" fmla="*/ 191 h 585"/>
              <a:gd name="T6" fmla="*/ 460 w 580"/>
              <a:gd name="T7" fmla="*/ 283 h 585"/>
              <a:gd name="T8" fmla="*/ 400 w 580"/>
              <a:gd name="T9" fmla="*/ 440 h 585"/>
              <a:gd name="T10" fmla="*/ 229 w 580"/>
              <a:gd name="T11" fmla="*/ 436 h 585"/>
              <a:gd name="T12" fmla="*/ 179 w 580"/>
              <a:gd name="T13" fmla="*/ 273 h 585"/>
              <a:gd name="T14" fmla="*/ 232 w 580"/>
              <a:gd name="T15" fmla="*/ 340 h 585"/>
              <a:gd name="T16" fmla="*/ 342 w 580"/>
              <a:gd name="T17" fmla="*/ 404 h 585"/>
              <a:gd name="T18" fmla="*/ 403 w 580"/>
              <a:gd name="T19" fmla="*/ 293 h 585"/>
              <a:gd name="T20" fmla="*/ 291 w 580"/>
              <a:gd name="T21" fmla="*/ 234 h 585"/>
              <a:gd name="T22" fmla="*/ 287 w 580"/>
              <a:gd name="T23" fmla="*/ 251 h 585"/>
              <a:gd name="T24" fmla="*/ 333 w 580"/>
              <a:gd name="T25" fmla="*/ 285 h 585"/>
              <a:gd name="T26" fmla="*/ 355 w 580"/>
              <a:gd name="T27" fmla="*/ 326 h 585"/>
              <a:gd name="T28" fmla="*/ 320 w 580"/>
              <a:gd name="T29" fmla="*/ 357 h 585"/>
              <a:gd name="T30" fmla="*/ 281 w 580"/>
              <a:gd name="T31" fmla="*/ 330 h 585"/>
              <a:gd name="T32" fmla="*/ 264 w 580"/>
              <a:gd name="T33" fmla="*/ 303 h 585"/>
              <a:gd name="T34" fmla="*/ 93 w 580"/>
              <a:gd name="T35" fmla="*/ 131 h 585"/>
              <a:gd name="T36" fmla="*/ 71 w 580"/>
              <a:gd name="T37" fmla="*/ 124 h 585"/>
              <a:gd name="T38" fmla="*/ 52 w 580"/>
              <a:gd name="T39" fmla="*/ 119 h 585"/>
              <a:gd name="T40" fmla="*/ 0 w 580"/>
              <a:gd name="T41" fmla="*/ 67 h 585"/>
              <a:gd name="T42" fmla="*/ 43 w 580"/>
              <a:gd name="T43" fmla="*/ 58 h 585"/>
              <a:gd name="T44" fmla="*/ 57 w 580"/>
              <a:gd name="T45" fmla="*/ 43 h 585"/>
              <a:gd name="T46" fmla="*/ 65 w 580"/>
              <a:gd name="T47" fmla="*/ 0 h 585"/>
              <a:gd name="T48" fmla="*/ 122 w 580"/>
              <a:gd name="T49" fmla="*/ 57 h 585"/>
              <a:gd name="T50" fmla="*/ 124 w 580"/>
              <a:gd name="T51" fmla="*/ 67 h 585"/>
              <a:gd name="T52" fmla="*/ 136 w 580"/>
              <a:gd name="T53" fmla="*/ 100 h 585"/>
              <a:gd name="T54" fmla="*/ 175 w 580"/>
              <a:gd name="T55" fmla="*/ 105 h 585"/>
              <a:gd name="T56" fmla="*/ 445 w 580"/>
              <a:gd name="T57" fmla="*/ 96 h 585"/>
              <a:gd name="T58" fmla="*/ 574 w 580"/>
              <a:gd name="T59" fmla="*/ 338 h 585"/>
              <a:gd name="T60" fmla="*/ 339 w 580"/>
              <a:gd name="T61" fmla="*/ 576 h 585"/>
              <a:gd name="T62" fmla="*/ 66 w 580"/>
              <a:gd name="T63" fmla="*/ 372 h 585"/>
              <a:gd name="T64" fmla="*/ 88 w 580"/>
              <a:gd name="T65" fmla="*/ 203 h 585"/>
              <a:gd name="T66" fmla="*/ 106 w 580"/>
              <a:gd name="T67" fmla="*/ 201 h 585"/>
              <a:gd name="T68" fmla="*/ 127 w 580"/>
              <a:gd name="T69" fmla="*/ 269 h 585"/>
              <a:gd name="T70" fmla="*/ 192 w 580"/>
              <a:gd name="T71" fmla="*/ 473 h 585"/>
              <a:gd name="T72" fmla="*/ 400 w 580"/>
              <a:gd name="T73" fmla="*/ 500 h 585"/>
              <a:gd name="T74" fmla="*/ 516 w 580"/>
              <a:gd name="T75" fmla="*/ 320 h 585"/>
              <a:gd name="T76" fmla="*/ 409 w 580"/>
              <a:gd name="T77" fmla="*/ 143 h 585"/>
              <a:gd name="T78" fmla="*/ 202 w 580"/>
              <a:gd name="T79" fmla="*/ 156 h 585"/>
              <a:gd name="T80" fmla="*/ 195 w 580"/>
              <a:gd name="T81" fmla="*/ 16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0" h="585">
                <a:moveTo>
                  <a:pt x="195" y="162"/>
                </a:moveTo>
                <a:cubicBezTo>
                  <a:pt x="205" y="171"/>
                  <a:pt x="216" y="179"/>
                  <a:pt x="224" y="189"/>
                </a:cubicBezTo>
                <a:cubicBezTo>
                  <a:pt x="231" y="196"/>
                  <a:pt x="236" y="197"/>
                  <a:pt x="245" y="191"/>
                </a:cubicBezTo>
                <a:cubicBezTo>
                  <a:pt x="330" y="143"/>
                  <a:pt x="436" y="188"/>
                  <a:pt x="460" y="283"/>
                </a:cubicBezTo>
                <a:cubicBezTo>
                  <a:pt x="475" y="342"/>
                  <a:pt x="451" y="406"/>
                  <a:pt x="400" y="440"/>
                </a:cubicBezTo>
                <a:cubicBezTo>
                  <a:pt x="348" y="475"/>
                  <a:pt x="279" y="473"/>
                  <a:pt x="229" y="436"/>
                </a:cubicBezTo>
                <a:cubicBezTo>
                  <a:pt x="180" y="399"/>
                  <a:pt x="159" y="335"/>
                  <a:pt x="179" y="273"/>
                </a:cubicBezTo>
                <a:cubicBezTo>
                  <a:pt x="196" y="298"/>
                  <a:pt x="225" y="309"/>
                  <a:pt x="232" y="340"/>
                </a:cubicBezTo>
                <a:cubicBezTo>
                  <a:pt x="242" y="389"/>
                  <a:pt x="294" y="418"/>
                  <a:pt x="342" y="404"/>
                </a:cubicBezTo>
                <a:cubicBezTo>
                  <a:pt x="389" y="391"/>
                  <a:pt x="417" y="341"/>
                  <a:pt x="403" y="293"/>
                </a:cubicBezTo>
                <a:cubicBezTo>
                  <a:pt x="389" y="246"/>
                  <a:pt x="338" y="219"/>
                  <a:pt x="291" y="234"/>
                </a:cubicBezTo>
                <a:cubicBezTo>
                  <a:pt x="276" y="239"/>
                  <a:pt x="275" y="240"/>
                  <a:pt x="287" y="251"/>
                </a:cubicBezTo>
                <a:cubicBezTo>
                  <a:pt x="301" y="264"/>
                  <a:pt x="313" y="279"/>
                  <a:pt x="333" y="285"/>
                </a:cubicBezTo>
                <a:cubicBezTo>
                  <a:pt x="350" y="289"/>
                  <a:pt x="359" y="309"/>
                  <a:pt x="355" y="326"/>
                </a:cubicBezTo>
                <a:cubicBezTo>
                  <a:pt x="352" y="344"/>
                  <a:pt x="337" y="356"/>
                  <a:pt x="320" y="357"/>
                </a:cubicBezTo>
                <a:cubicBezTo>
                  <a:pt x="301" y="358"/>
                  <a:pt x="285" y="348"/>
                  <a:pt x="281" y="330"/>
                </a:cubicBezTo>
                <a:cubicBezTo>
                  <a:pt x="278" y="319"/>
                  <a:pt x="272" y="311"/>
                  <a:pt x="264" y="303"/>
                </a:cubicBezTo>
                <a:cubicBezTo>
                  <a:pt x="207" y="246"/>
                  <a:pt x="150" y="189"/>
                  <a:pt x="93" y="131"/>
                </a:cubicBezTo>
                <a:cubicBezTo>
                  <a:pt x="86" y="124"/>
                  <a:pt x="79" y="121"/>
                  <a:pt x="71" y="124"/>
                </a:cubicBezTo>
                <a:cubicBezTo>
                  <a:pt x="63" y="127"/>
                  <a:pt x="58" y="124"/>
                  <a:pt x="52" y="119"/>
                </a:cubicBezTo>
                <a:cubicBezTo>
                  <a:pt x="35" y="102"/>
                  <a:pt x="18" y="85"/>
                  <a:pt x="0" y="67"/>
                </a:cubicBezTo>
                <a:cubicBezTo>
                  <a:pt x="15" y="61"/>
                  <a:pt x="29" y="60"/>
                  <a:pt x="43" y="58"/>
                </a:cubicBezTo>
                <a:cubicBezTo>
                  <a:pt x="52" y="56"/>
                  <a:pt x="56" y="52"/>
                  <a:pt x="57" y="43"/>
                </a:cubicBezTo>
                <a:cubicBezTo>
                  <a:pt x="59" y="29"/>
                  <a:pt x="62" y="16"/>
                  <a:pt x="65" y="0"/>
                </a:cubicBezTo>
                <a:cubicBezTo>
                  <a:pt x="85" y="21"/>
                  <a:pt x="103" y="39"/>
                  <a:pt x="122" y="57"/>
                </a:cubicBezTo>
                <a:cubicBezTo>
                  <a:pt x="124" y="60"/>
                  <a:pt x="126" y="63"/>
                  <a:pt x="124" y="67"/>
                </a:cubicBezTo>
                <a:cubicBezTo>
                  <a:pt x="117" y="82"/>
                  <a:pt x="126" y="91"/>
                  <a:pt x="136" y="100"/>
                </a:cubicBezTo>
                <a:cubicBezTo>
                  <a:pt x="155" y="118"/>
                  <a:pt x="154" y="117"/>
                  <a:pt x="175" y="105"/>
                </a:cubicBezTo>
                <a:cubicBezTo>
                  <a:pt x="263" y="50"/>
                  <a:pt x="354" y="44"/>
                  <a:pt x="445" y="96"/>
                </a:cubicBezTo>
                <a:cubicBezTo>
                  <a:pt x="537" y="148"/>
                  <a:pt x="580" y="232"/>
                  <a:pt x="574" y="338"/>
                </a:cubicBezTo>
                <a:cubicBezTo>
                  <a:pt x="566" y="465"/>
                  <a:pt x="463" y="567"/>
                  <a:pt x="339" y="576"/>
                </a:cubicBezTo>
                <a:cubicBezTo>
                  <a:pt x="208" y="585"/>
                  <a:pt x="93" y="499"/>
                  <a:pt x="66" y="372"/>
                </a:cubicBezTo>
                <a:cubicBezTo>
                  <a:pt x="54" y="314"/>
                  <a:pt x="62" y="257"/>
                  <a:pt x="88" y="203"/>
                </a:cubicBezTo>
                <a:cubicBezTo>
                  <a:pt x="94" y="191"/>
                  <a:pt x="97" y="194"/>
                  <a:pt x="106" y="201"/>
                </a:cubicBezTo>
                <a:cubicBezTo>
                  <a:pt x="128" y="219"/>
                  <a:pt x="136" y="237"/>
                  <a:pt x="127" y="269"/>
                </a:cubicBezTo>
                <a:cubicBezTo>
                  <a:pt x="104" y="349"/>
                  <a:pt x="127" y="420"/>
                  <a:pt x="192" y="473"/>
                </a:cubicBezTo>
                <a:cubicBezTo>
                  <a:pt x="255" y="524"/>
                  <a:pt x="327" y="534"/>
                  <a:pt x="400" y="500"/>
                </a:cubicBezTo>
                <a:cubicBezTo>
                  <a:pt x="476" y="465"/>
                  <a:pt x="516" y="403"/>
                  <a:pt x="516" y="320"/>
                </a:cubicBezTo>
                <a:cubicBezTo>
                  <a:pt x="517" y="241"/>
                  <a:pt x="480" y="180"/>
                  <a:pt x="409" y="143"/>
                </a:cubicBezTo>
                <a:cubicBezTo>
                  <a:pt x="339" y="106"/>
                  <a:pt x="269" y="112"/>
                  <a:pt x="202" y="156"/>
                </a:cubicBezTo>
                <a:cubicBezTo>
                  <a:pt x="201" y="157"/>
                  <a:pt x="199" y="159"/>
                  <a:pt x="195" y="162"/>
                </a:cubicBezTo>
                <a:close/>
              </a:path>
            </a:pathLst>
          </a:custGeom>
          <a:solidFill>
            <a:schemeClr val="tx1"/>
          </a:solidFill>
          <a:ln>
            <a:noFill/>
          </a:ln>
        </p:spPr>
        <p:txBody>
          <a:bodyPr vert="horz" wrap="square" lIns="91392" tIns="45696" rIns="91392" bIns="45696" numCol="1" anchor="ctr" anchorCtr="0" compatLnSpc="1">
            <a:prstTxWarp prst="textNoShape">
              <a:avLst/>
            </a:prstTxWarp>
          </a:bodyPr>
          <a:lstStyle/>
          <a:p>
            <a:endParaRPr lang="en-US" sz="1799"/>
          </a:p>
        </p:txBody>
      </p:sp>
      <p:sp>
        <p:nvSpPr>
          <p:cNvPr id="63" name="Rectangle 62">
            <a:extLst>
              <a:ext uri="{FF2B5EF4-FFF2-40B4-BE49-F238E27FC236}">
                <a16:creationId xmlns:a16="http://schemas.microsoft.com/office/drawing/2014/main" id="{B72040DE-400A-48BB-B60A-15B01E6E99DB}"/>
              </a:ext>
            </a:extLst>
          </p:cNvPr>
          <p:cNvSpPr/>
          <p:nvPr/>
        </p:nvSpPr>
        <p:spPr>
          <a:xfrm>
            <a:off x="3574198" y="2706512"/>
            <a:ext cx="2021929" cy="276727"/>
          </a:xfrm>
          <a:prstGeom prst="rect">
            <a:avLst/>
          </a:prstGeom>
          <a:noFill/>
        </p:spPr>
        <p:txBody>
          <a:bodyPr wrap="square" lIns="0" tIns="0" rIns="0" bIns="0" anchor="ctr">
            <a:spAutoFit/>
          </a:bodyPr>
          <a:lstStyle/>
          <a:p>
            <a:r>
              <a:rPr lang="en-US" sz="1799" dirty="0">
                <a:solidFill>
                  <a:schemeClr val="bg1"/>
                </a:solidFill>
              </a:rPr>
              <a:t>Product</a:t>
            </a:r>
          </a:p>
        </p:txBody>
      </p:sp>
      <p:sp>
        <p:nvSpPr>
          <p:cNvPr id="64" name="Rectangle 63">
            <a:extLst>
              <a:ext uri="{FF2B5EF4-FFF2-40B4-BE49-F238E27FC236}">
                <a16:creationId xmlns:a16="http://schemas.microsoft.com/office/drawing/2014/main" id="{27BFD9FA-AA9B-4E64-B684-F6720083FDCE}"/>
              </a:ext>
            </a:extLst>
          </p:cNvPr>
          <p:cNvSpPr/>
          <p:nvPr/>
        </p:nvSpPr>
        <p:spPr>
          <a:xfrm>
            <a:off x="6345118" y="2706512"/>
            <a:ext cx="2021929" cy="276727"/>
          </a:xfrm>
          <a:prstGeom prst="rect">
            <a:avLst/>
          </a:prstGeom>
          <a:noFill/>
        </p:spPr>
        <p:txBody>
          <a:bodyPr wrap="square" lIns="0" tIns="0" rIns="0" bIns="0" anchor="ctr">
            <a:spAutoFit/>
          </a:bodyPr>
          <a:lstStyle/>
          <a:p>
            <a:r>
              <a:rPr lang="en-US" sz="1799" dirty="0">
                <a:solidFill>
                  <a:schemeClr val="bg1"/>
                </a:solidFill>
              </a:rPr>
              <a:t>Solution</a:t>
            </a:r>
          </a:p>
        </p:txBody>
      </p:sp>
      <p:sp>
        <p:nvSpPr>
          <p:cNvPr id="65" name="Rectangle 64">
            <a:extLst>
              <a:ext uri="{FF2B5EF4-FFF2-40B4-BE49-F238E27FC236}">
                <a16:creationId xmlns:a16="http://schemas.microsoft.com/office/drawing/2014/main" id="{7BEADD96-9601-4BE5-B563-BE5DBACA85DA}"/>
              </a:ext>
            </a:extLst>
          </p:cNvPr>
          <p:cNvSpPr/>
          <p:nvPr/>
        </p:nvSpPr>
        <p:spPr>
          <a:xfrm>
            <a:off x="3574198" y="3385176"/>
            <a:ext cx="2021929" cy="276727"/>
          </a:xfrm>
          <a:prstGeom prst="rect">
            <a:avLst/>
          </a:prstGeom>
          <a:noFill/>
        </p:spPr>
        <p:txBody>
          <a:bodyPr wrap="square" lIns="0" tIns="0" rIns="0" bIns="0" anchor="ctr">
            <a:spAutoFit/>
          </a:bodyPr>
          <a:lstStyle/>
          <a:p>
            <a:r>
              <a:rPr lang="en-US" sz="1799" dirty="0">
                <a:solidFill>
                  <a:schemeClr val="bg1"/>
                </a:solidFill>
              </a:rPr>
              <a:t>Limited</a:t>
            </a:r>
          </a:p>
        </p:txBody>
      </p:sp>
      <p:sp>
        <p:nvSpPr>
          <p:cNvPr id="66" name="Rectangle 65">
            <a:extLst>
              <a:ext uri="{FF2B5EF4-FFF2-40B4-BE49-F238E27FC236}">
                <a16:creationId xmlns:a16="http://schemas.microsoft.com/office/drawing/2014/main" id="{378897D6-228B-419D-91D6-F9DBD726C4D2}"/>
              </a:ext>
            </a:extLst>
          </p:cNvPr>
          <p:cNvSpPr/>
          <p:nvPr/>
        </p:nvSpPr>
        <p:spPr>
          <a:xfrm>
            <a:off x="6345118" y="3385176"/>
            <a:ext cx="2021929" cy="276727"/>
          </a:xfrm>
          <a:prstGeom prst="rect">
            <a:avLst/>
          </a:prstGeom>
          <a:noFill/>
        </p:spPr>
        <p:txBody>
          <a:bodyPr wrap="square" lIns="0" tIns="0" rIns="0" bIns="0" anchor="ctr">
            <a:spAutoFit/>
          </a:bodyPr>
          <a:lstStyle/>
          <a:p>
            <a:r>
              <a:rPr lang="en-US" sz="1799" dirty="0">
                <a:solidFill>
                  <a:schemeClr val="bg1"/>
                </a:solidFill>
              </a:rPr>
              <a:t>Across value chain</a:t>
            </a:r>
          </a:p>
        </p:txBody>
      </p:sp>
      <p:sp>
        <p:nvSpPr>
          <p:cNvPr id="67" name="Rectangle 66">
            <a:extLst>
              <a:ext uri="{FF2B5EF4-FFF2-40B4-BE49-F238E27FC236}">
                <a16:creationId xmlns:a16="http://schemas.microsoft.com/office/drawing/2014/main" id="{072677CA-E2D3-4A4D-BF57-50A868704B3B}"/>
              </a:ext>
            </a:extLst>
          </p:cNvPr>
          <p:cNvSpPr/>
          <p:nvPr/>
        </p:nvSpPr>
        <p:spPr>
          <a:xfrm>
            <a:off x="3574198" y="4063840"/>
            <a:ext cx="2021929" cy="276727"/>
          </a:xfrm>
          <a:prstGeom prst="rect">
            <a:avLst/>
          </a:prstGeom>
          <a:noFill/>
        </p:spPr>
        <p:txBody>
          <a:bodyPr wrap="square" lIns="0" tIns="0" rIns="0" bIns="0" anchor="ctr">
            <a:spAutoFit/>
          </a:bodyPr>
          <a:lstStyle/>
          <a:p>
            <a:r>
              <a:rPr lang="en-US" sz="1799" dirty="0">
                <a:solidFill>
                  <a:schemeClr val="bg1"/>
                </a:solidFill>
              </a:rPr>
              <a:t>Mass</a:t>
            </a:r>
          </a:p>
        </p:txBody>
      </p:sp>
      <p:sp>
        <p:nvSpPr>
          <p:cNvPr id="68" name="Rectangle 67">
            <a:extLst>
              <a:ext uri="{FF2B5EF4-FFF2-40B4-BE49-F238E27FC236}">
                <a16:creationId xmlns:a16="http://schemas.microsoft.com/office/drawing/2014/main" id="{8FE163BF-F2AD-425B-AB62-940E6CB93115}"/>
              </a:ext>
            </a:extLst>
          </p:cNvPr>
          <p:cNvSpPr/>
          <p:nvPr/>
        </p:nvSpPr>
        <p:spPr>
          <a:xfrm>
            <a:off x="6345118" y="4063840"/>
            <a:ext cx="2021929" cy="276727"/>
          </a:xfrm>
          <a:prstGeom prst="rect">
            <a:avLst/>
          </a:prstGeom>
          <a:noFill/>
        </p:spPr>
        <p:txBody>
          <a:bodyPr wrap="square" lIns="0" tIns="0" rIns="0" bIns="0" anchor="ctr">
            <a:spAutoFit/>
          </a:bodyPr>
          <a:lstStyle/>
          <a:p>
            <a:r>
              <a:rPr lang="en-US" sz="1799" dirty="0">
                <a:solidFill>
                  <a:schemeClr val="bg1"/>
                </a:solidFill>
              </a:rPr>
              <a:t>Personalized</a:t>
            </a:r>
          </a:p>
        </p:txBody>
      </p:sp>
      <p:sp>
        <p:nvSpPr>
          <p:cNvPr id="69" name="Rectangle 68">
            <a:extLst>
              <a:ext uri="{FF2B5EF4-FFF2-40B4-BE49-F238E27FC236}">
                <a16:creationId xmlns:a16="http://schemas.microsoft.com/office/drawing/2014/main" id="{8A5F9B0B-410F-472D-85C4-62B252665E0E}"/>
              </a:ext>
            </a:extLst>
          </p:cNvPr>
          <p:cNvSpPr/>
          <p:nvPr/>
        </p:nvSpPr>
        <p:spPr>
          <a:xfrm>
            <a:off x="3574198" y="4742503"/>
            <a:ext cx="2021929" cy="276727"/>
          </a:xfrm>
          <a:prstGeom prst="rect">
            <a:avLst/>
          </a:prstGeom>
          <a:noFill/>
        </p:spPr>
        <p:txBody>
          <a:bodyPr wrap="square" lIns="0" tIns="0" rIns="0" bIns="0" anchor="ctr">
            <a:spAutoFit/>
          </a:bodyPr>
          <a:lstStyle/>
          <a:p>
            <a:r>
              <a:rPr lang="en-US" sz="1799" dirty="0">
                <a:solidFill>
                  <a:schemeClr val="bg1"/>
                </a:solidFill>
              </a:rPr>
              <a:t>Death of loyalty</a:t>
            </a:r>
          </a:p>
        </p:txBody>
      </p:sp>
      <p:sp>
        <p:nvSpPr>
          <p:cNvPr id="70" name="Rectangle 69">
            <a:extLst>
              <a:ext uri="{FF2B5EF4-FFF2-40B4-BE49-F238E27FC236}">
                <a16:creationId xmlns:a16="http://schemas.microsoft.com/office/drawing/2014/main" id="{496B5FF9-1D91-4AD7-BB10-E4CFEF82C3E2}"/>
              </a:ext>
            </a:extLst>
          </p:cNvPr>
          <p:cNvSpPr/>
          <p:nvPr/>
        </p:nvSpPr>
        <p:spPr>
          <a:xfrm>
            <a:off x="6345118" y="4604140"/>
            <a:ext cx="2021929" cy="553453"/>
          </a:xfrm>
          <a:prstGeom prst="rect">
            <a:avLst/>
          </a:prstGeom>
          <a:noFill/>
        </p:spPr>
        <p:txBody>
          <a:bodyPr wrap="square" lIns="0" tIns="0" rIns="0" bIns="0" anchor="ctr">
            <a:spAutoFit/>
          </a:bodyPr>
          <a:lstStyle/>
          <a:p>
            <a:r>
              <a:rPr lang="en-US" sz="1799" dirty="0">
                <a:solidFill>
                  <a:schemeClr val="bg1"/>
                </a:solidFill>
              </a:rPr>
              <a:t>Competitive advantage</a:t>
            </a:r>
          </a:p>
        </p:txBody>
      </p:sp>
      <p:sp>
        <p:nvSpPr>
          <p:cNvPr id="71" name="Rectangle 70">
            <a:extLst>
              <a:ext uri="{FF2B5EF4-FFF2-40B4-BE49-F238E27FC236}">
                <a16:creationId xmlns:a16="http://schemas.microsoft.com/office/drawing/2014/main" id="{9373EE6E-1820-4BBF-9F17-2BDF722B72D7}"/>
              </a:ext>
            </a:extLst>
          </p:cNvPr>
          <p:cNvSpPr/>
          <p:nvPr/>
        </p:nvSpPr>
        <p:spPr>
          <a:xfrm>
            <a:off x="3574198" y="5421165"/>
            <a:ext cx="2021929" cy="276727"/>
          </a:xfrm>
          <a:prstGeom prst="rect">
            <a:avLst/>
          </a:prstGeom>
          <a:noFill/>
        </p:spPr>
        <p:txBody>
          <a:bodyPr wrap="square" lIns="0" tIns="0" rIns="0" bIns="0" anchor="ctr">
            <a:spAutoFit/>
          </a:bodyPr>
          <a:lstStyle/>
          <a:p>
            <a:r>
              <a:rPr lang="en-US" sz="1799" dirty="0">
                <a:solidFill>
                  <a:schemeClr val="bg1"/>
                </a:solidFill>
              </a:rPr>
              <a:t>Error-prone</a:t>
            </a:r>
          </a:p>
        </p:txBody>
      </p:sp>
      <p:sp>
        <p:nvSpPr>
          <p:cNvPr id="72" name="Rectangle 71">
            <a:extLst>
              <a:ext uri="{FF2B5EF4-FFF2-40B4-BE49-F238E27FC236}">
                <a16:creationId xmlns:a16="http://schemas.microsoft.com/office/drawing/2014/main" id="{27B7E047-B7B4-4A65-9178-83FF49C6CACD}"/>
              </a:ext>
            </a:extLst>
          </p:cNvPr>
          <p:cNvSpPr/>
          <p:nvPr/>
        </p:nvSpPr>
        <p:spPr>
          <a:xfrm>
            <a:off x="6345118" y="5421165"/>
            <a:ext cx="2021929" cy="276727"/>
          </a:xfrm>
          <a:prstGeom prst="rect">
            <a:avLst/>
          </a:prstGeom>
          <a:noFill/>
        </p:spPr>
        <p:txBody>
          <a:bodyPr wrap="square" lIns="0" tIns="0" rIns="0" bIns="0" anchor="ctr">
            <a:spAutoFit/>
          </a:bodyPr>
          <a:lstStyle/>
          <a:p>
            <a:r>
              <a:rPr lang="en-US" sz="1799" dirty="0">
                <a:solidFill>
                  <a:schemeClr val="bg1"/>
                </a:solidFill>
              </a:rPr>
              <a:t>Zero defects</a:t>
            </a:r>
          </a:p>
        </p:txBody>
      </p:sp>
      <p:grpSp>
        <p:nvGrpSpPr>
          <p:cNvPr id="73" name="Group 72">
            <a:extLst>
              <a:ext uri="{FF2B5EF4-FFF2-40B4-BE49-F238E27FC236}">
                <a16:creationId xmlns:a16="http://schemas.microsoft.com/office/drawing/2014/main" id="{FEDF6C39-C647-43EE-BBA1-7FFEC9161B49}"/>
              </a:ext>
            </a:extLst>
          </p:cNvPr>
          <p:cNvGrpSpPr/>
          <p:nvPr/>
        </p:nvGrpSpPr>
        <p:grpSpPr>
          <a:xfrm>
            <a:off x="2871496" y="2008979"/>
            <a:ext cx="397379" cy="314464"/>
            <a:chOff x="-1525588" y="3024188"/>
            <a:chExt cx="922338" cy="784225"/>
          </a:xfrm>
          <a:solidFill>
            <a:schemeClr val="tx1"/>
          </a:solidFill>
        </p:grpSpPr>
        <p:sp>
          <p:nvSpPr>
            <p:cNvPr id="105" name="Freeform 35">
              <a:extLst>
                <a:ext uri="{FF2B5EF4-FFF2-40B4-BE49-F238E27FC236}">
                  <a16:creationId xmlns:a16="http://schemas.microsoft.com/office/drawing/2014/main" id="{B443CF46-FA96-4717-B311-1C0257EAB84B}"/>
                </a:ext>
              </a:extLst>
            </p:cNvPr>
            <p:cNvSpPr>
              <a:spLocks noEditPoints="1"/>
            </p:cNvSpPr>
            <p:nvPr/>
          </p:nvSpPr>
          <p:spPr bwMode="auto">
            <a:xfrm>
              <a:off x="-1525588" y="3024188"/>
              <a:ext cx="922338" cy="784225"/>
            </a:xfrm>
            <a:custGeom>
              <a:avLst/>
              <a:gdLst>
                <a:gd name="T0" fmla="*/ 3 w 246"/>
                <a:gd name="T1" fmla="*/ 52 h 209"/>
                <a:gd name="T2" fmla="*/ 103 w 246"/>
                <a:gd name="T3" fmla="*/ 32 h 209"/>
                <a:gd name="T4" fmla="*/ 152 w 246"/>
                <a:gd name="T5" fmla="*/ 47 h 209"/>
                <a:gd name="T6" fmla="*/ 195 w 246"/>
                <a:gd name="T7" fmla="*/ 57 h 209"/>
                <a:gd name="T8" fmla="*/ 241 w 246"/>
                <a:gd name="T9" fmla="*/ 102 h 209"/>
                <a:gd name="T10" fmla="*/ 246 w 246"/>
                <a:gd name="T11" fmla="*/ 162 h 209"/>
                <a:gd name="T12" fmla="*/ 219 w 246"/>
                <a:gd name="T13" fmla="*/ 186 h 209"/>
                <a:gd name="T14" fmla="*/ 165 w 246"/>
                <a:gd name="T15" fmla="*/ 185 h 209"/>
                <a:gd name="T16" fmla="*/ 127 w 246"/>
                <a:gd name="T17" fmla="*/ 179 h 209"/>
                <a:gd name="T18" fmla="*/ 92 w 246"/>
                <a:gd name="T19" fmla="*/ 184 h 209"/>
                <a:gd name="T20" fmla="*/ 37 w 246"/>
                <a:gd name="T21" fmla="*/ 184 h 209"/>
                <a:gd name="T22" fmla="*/ 10 w 246"/>
                <a:gd name="T23" fmla="*/ 159 h 209"/>
                <a:gd name="T24" fmla="*/ 8 w 246"/>
                <a:gd name="T25" fmla="*/ 93 h 209"/>
                <a:gd name="T26" fmla="*/ 0 w 246"/>
                <a:gd name="T27" fmla="*/ 61 h 209"/>
                <a:gd name="T28" fmla="*/ 20 w 246"/>
                <a:gd name="T29" fmla="*/ 164 h 209"/>
                <a:gd name="T30" fmla="*/ 36 w 246"/>
                <a:gd name="T31" fmla="*/ 166 h 209"/>
                <a:gd name="T32" fmla="*/ 92 w 246"/>
                <a:gd name="T33" fmla="*/ 166 h 209"/>
                <a:gd name="T34" fmla="*/ 136 w 246"/>
                <a:gd name="T35" fmla="*/ 170 h 209"/>
                <a:gd name="T36" fmla="*/ 143 w 246"/>
                <a:gd name="T37" fmla="*/ 79 h 209"/>
                <a:gd name="T38" fmla="*/ 135 w 246"/>
                <a:gd name="T39" fmla="*/ 41 h 209"/>
                <a:gd name="T40" fmla="*/ 105 w 246"/>
                <a:gd name="T41" fmla="*/ 49 h 209"/>
                <a:gd name="T42" fmla="*/ 20 w 246"/>
                <a:gd name="T43" fmla="*/ 108 h 209"/>
                <a:gd name="T44" fmla="*/ 10 w 246"/>
                <a:gd name="T45" fmla="*/ 66 h 209"/>
                <a:gd name="T46" fmla="*/ 99 w 246"/>
                <a:gd name="T47" fmla="*/ 67 h 209"/>
                <a:gd name="T48" fmla="*/ 153 w 246"/>
                <a:gd name="T49" fmla="*/ 118 h 209"/>
                <a:gd name="T50" fmla="*/ 153 w 246"/>
                <a:gd name="T51" fmla="*/ 163 h 209"/>
                <a:gd name="T52" fmla="*/ 165 w 246"/>
                <a:gd name="T53" fmla="*/ 165 h 209"/>
                <a:gd name="T54" fmla="*/ 220 w 246"/>
                <a:gd name="T55" fmla="*/ 166 h 209"/>
                <a:gd name="T56" fmla="*/ 237 w 246"/>
                <a:gd name="T57" fmla="*/ 163 h 209"/>
                <a:gd name="T58" fmla="*/ 231 w 246"/>
                <a:gd name="T59" fmla="*/ 125 h 209"/>
                <a:gd name="T60" fmla="*/ 173 w 246"/>
                <a:gd name="T61" fmla="*/ 110 h 209"/>
                <a:gd name="T62" fmla="*/ 189 w 246"/>
                <a:gd name="T63" fmla="*/ 77 h 209"/>
                <a:gd name="T64" fmla="*/ 210 w 246"/>
                <a:gd name="T65" fmla="*/ 75 h 209"/>
                <a:gd name="T66" fmla="*/ 195 w 246"/>
                <a:gd name="T67" fmla="*/ 66 h 209"/>
                <a:gd name="T68" fmla="*/ 153 w 246"/>
                <a:gd name="T69" fmla="*/ 75 h 209"/>
                <a:gd name="T70" fmla="*/ 211 w 246"/>
                <a:gd name="T71" fmla="*/ 116 h 209"/>
                <a:gd name="T72" fmla="*/ 236 w 246"/>
                <a:gd name="T73" fmla="*/ 111 h 209"/>
                <a:gd name="T74" fmla="*/ 215 w 246"/>
                <a:gd name="T75" fmla="*/ 85 h 209"/>
                <a:gd name="T76" fmla="*/ 182 w 246"/>
                <a:gd name="T77" fmla="*/ 93 h 209"/>
                <a:gd name="T78" fmla="*/ 192 w 246"/>
                <a:gd name="T79" fmla="*/ 116 h 209"/>
                <a:gd name="T80" fmla="*/ 64 w 246"/>
                <a:gd name="T81" fmla="*/ 195 h 209"/>
                <a:gd name="T82" fmla="*/ 64 w 246"/>
                <a:gd name="T83" fmla="*/ 154 h 209"/>
                <a:gd name="T84" fmla="*/ 64 w 246"/>
                <a:gd name="T85" fmla="*/ 195 h 209"/>
                <a:gd name="T86" fmla="*/ 193 w 246"/>
                <a:gd name="T87" fmla="*/ 154 h 209"/>
                <a:gd name="T88" fmla="*/ 192 w 246"/>
                <a:gd name="T89" fmla="*/ 195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6" h="209">
                  <a:moveTo>
                    <a:pt x="0" y="61"/>
                  </a:moveTo>
                  <a:cubicBezTo>
                    <a:pt x="2" y="58"/>
                    <a:pt x="2" y="55"/>
                    <a:pt x="3" y="52"/>
                  </a:cubicBezTo>
                  <a:cubicBezTo>
                    <a:pt x="14" y="13"/>
                    <a:pt x="62" y="0"/>
                    <a:pt x="91" y="28"/>
                  </a:cubicBezTo>
                  <a:cubicBezTo>
                    <a:pt x="95" y="31"/>
                    <a:pt x="98" y="33"/>
                    <a:pt x="103" y="32"/>
                  </a:cubicBezTo>
                  <a:cubicBezTo>
                    <a:pt x="115" y="32"/>
                    <a:pt x="126" y="32"/>
                    <a:pt x="137" y="32"/>
                  </a:cubicBezTo>
                  <a:cubicBezTo>
                    <a:pt x="147" y="32"/>
                    <a:pt x="152" y="38"/>
                    <a:pt x="152" y="47"/>
                  </a:cubicBezTo>
                  <a:cubicBezTo>
                    <a:pt x="152" y="57"/>
                    <a:pt x="152" y="57"/>
                    <a:pt x="162" y="57"/>
                  </a:cubicBezTo>
                  <a:cubicBezTo>
                    <a:pt x="173" y="57"/>
                    <a:pt x="184" y="57"/>
                    <a:pt x="195" y="57"/>
                  </a:cubicBezTo>
                  <a:cubicBezTo>
                    <a:pt x="202" y="57"/>
                    <a:pt x="209" y="59"/>
                    <a:pt x="214" y="65"/>
                  </a:cubicBezTo>
                  <a:cubicBezTo>
                    <a:pt x="224" y="77"/>
                    <a:pt x="233" y="89"/>
                    <a:pt x="241" y="102"/>
                  </a:cubicBezTo>
                  <a:cubicBezTo>
                    <a:pt x="245" y="108"/>
                    <a:pt x="246" y="114"/>
                    <a:pt x="246" y="121"/>
                  </a:cubicBezTo>
                  <a:cubicBezTo>
                    <a:pt x="246" y="135"/>
                    <a:pt x="246" y="148"/>
                    <a:pt x="246" y="162"/>
                  </a:cubicBezTo>
                  <a:cubicBezTo>
                    <a:pt x="246" y="173"/>
                    <a:pt x="240" y="179"/>
                    <a:pt x="229" y="179"/>
                  </a:cubicBezTo>
                  <a:cubicBezTo>
                    <a:pt x="224" y="179"/>
                    <a:pt x="221" y="180"/>
                    <a:pt x="219" y="186"/>
                  </a:cubicBezTo>
                  <a:cubicBezTo>
                    <a:pt x="215" y="197"/>
                    <a:pt x="204" y="204"/>
                    <a:pt x="192" y="204"/>
                  </a:cubicBezTo>
                  <a:cubicBezTo>
                    <a:pt x="180" y="204"/>
                    <a:pt x="169" y="196"/>
                    <a:pt x="165" y="185"/>
                  </a:cubicBezTo>
                  <a:cubicBezTo>
                    <a:pt x="164" y="181"/>
                    <a:pt x="161" y="180"/>
                    <a:pt x="157" y="179"/>
                  </a:cubicBezTo>
                  <a:cubicBezTo>
                    <a:pt x="147" y="175"/>
                    <a:pt x="137" y="181"/>
                    <a:pt x="127" y="179"/>
                  </a:cubicBezTo>
                  <a:cubicBezTo>
                    <a:pt x="117" y="178"/>
                    <a:pt x="107" y="179"/>
                    <a:pt x="96" y="179"/>
                  </a:cubicBezTo>
                  <a:cubicBezTo>
                    <a:pt x="93" y="179"/>
                    <a:pt x="92" y="182"/>
                    <a:pt x="92" y="184"/>
                  </a:cubicBezTo>
                  <a:cubicBezTo>
                    <a:pt x="85" y="202"/>
                    <a:pt x="66" y="209"/>
                    <a:pt x="50" y="200"/>
                  </a:cubicBezTo>
                  <a:cubicBezTo>
                    <a:pt x="43" y="196"/>
                    <a:pt x="39" y="191"/>
                    <a:pt x="37" y="184"/>
                  </a:cubicBezTo>
                  <a:cubicBezTo>
                    <a:pt x="35" y="180"/>
                    <a:pt x="34" y="179"/>
                    <a:pt x="30" y="179"/>
                  </a:cubicBezTo>
                  <a:cubicBezTo>
                    <a:pt x="15" y="179"/>
                    <a:pt x="10" y="174"/>
                    <a:pt x="10" y="159"/>
                  </a:cubicBezTo>
                  <a:cubicBezTo>
                    <a:pt x="10" y="140"/>
                    <a:pt x="10" y="122"/>
                    <a:pt x="10" y="103"/>
                  </a:cubicBezTo>
                  <a:cubicBezTo>
                    <a:pt x="10" y="99"/>
                    <a:pt x="10" y="96"/>
                    <a:pt x="8" y="93"/>
                  </a:cubicBezTo>
                  <a:cubicBezTo>
                    <a:pt x="4" y="87"/>
                    <a:pt x="3" y="80"/>
                    <a:pt x="0" y="73"/>
                  </a:cubicBezTo>
                  <a:cubicBezTo>
                    <a:pt x="0" y="69"/>
                    <a:pt x="0" y="65"/>
                    <a:pt x="0" y="61"/>
                  </a:cubicBezTo>
                  <a:close/>
                  <a:moveTo>
                    <a:pt x="20" y="108"/>
                  </a:moveTo>
                  <a:cubicBezTo>
                    <a:pt x="20" y="128"/>
                    <a:pt x="19" y="146"/>
                    <a:pt x="20" y="164"/>
                  </a:cubicBezTo>
                  <a:cubicBezTo>
                    <a:pt x="20" y="168"/>
                    <a:pt x="22" y="170"/>
                    <a:pt x="26" y="170"/>
                  </a:cubicBezTo>
                  <a:cubicBezTo>
                    <a:pt x="29" y="169"/>
                    <a:pt x="34" y="173"/>
                    <a:pt x="36" y="166"/>
                  </a:cubicBezTo>
                  <a:cubicBezTo>
                    <a:pt x="41" y="153"/>
                    <a:pt x="51" y="146"/>
                    <a:pt x="64" y="146"/>
                  </a:cubicBezTo>
                  <a:cubicBezTo>
                    <a:pt x="77" y="146"/>
                    <a:pt x="87" y="153"/>
                    <a:pt x="92" y="166"/>
                  </a:cubicBezTo>
                  <a:cubicBezTo>
                    <a:pt x="93" y="169"/>
                    <a:pt x="94" y="170"/>
                    <a:pt x="98" y="170"/>
                  </a:cubicBezTo>
                  <a:cubicBezTo>
                    <a:pt x="110" y="170"/>
                    <a:pt x="123" y="170"/>
                    <a:pt x="136" y="170"/>
                  </a:cubicBezTo>
                  <a:cubicBezTo>
                    <a:pt x="141" y="170"/>
                    <a:pt x="143" y="168"/>
                    <a:pt x="143" y="162"/>
                  </a:cubicBezTo>
                  <a:cubicBezTo>
                    <a:pt x="143" y="135"/>
                    <a:pt x="143" y="107"/>
                    <a:pt x="143" y="79"/>
                  </a:cubicBezTo>
                  <a:cubicBezTo>
                    <a:pt x="143" y="69"/>
                    <a:pt x="143" y="60"/>
                    <a:pt x="144" y="50"/>
                  </a:cubicBezTo>
                  <a:cubicBezTo>
                    <a:pt x="144" y="42"/>
                    <a:pt x="143" y="42"/>
                    <a:pt x="135" y="41"/>
                  </a:cubicBezTo>
                  <a:cubicBezTo>
                    <a:pt x="126" y="41"/>
                    <a:pt x="118" y="41"/>
                    <a:pt x="110" y="41"/>
                  </a:cubicBezTo>
                  <a:cubicBezTo>
                    <a:pt x="103" y="41"/>
                    <a:pt x="103" y="41"/>
                    <a:pt x="105" y="49"/>
                  </a:cubicBezTo>
                  <a:cubicBezTo>
                    <a:pt x="117" y="84"/>
                    <a:pt x="91" y="120"/>
                    <a:pt x="54" y="120"/>
                  </a:cubicBezTo>
                  <a:cubicBezTo>
                    <a:pt x="42" y="120"/>
                    <a:pt x="31" y="116"/>
                    <a:pt x="20" y="108"/>
                  </a:cubicBezTo>
                  <a:close/>
                  <a:moveTo>
                    <a:pt x="54" y="22"/>
                  </a:moveTo>
                  <a:cubicBezTo>
                    <a:pt x="29" y="22"/>
                    <a:pt x="10" y="41"/>
                    <a:pt x="10" y="66"/>
                  </a:cubicBezTo>
                  <a:cubicBezTo>
                    <a:pt x="10" y="91"/>
                    <a:pt x="30" y="111"/>
                    <a:pt x="54" y="111"/>
                  </a:cubicBezTo>
                  <a:cubicBezTo>
                    <a:pt x="79" y="111"/>
                    <a:pt x="99" y="91"/>
                    <a:pt x="99" y="67"/>
                  </a:cubicBezTo>
                  <a:cubicBezTo>
                    <a:pt x="99" y="42"/>
                    <a:pt x="79" y="22"/>
                    <a:pt x="54" y="22"/>
                  </a:cubicBezTo>
                  <a:close/>
                  <a:moveTo>
                    <a:pt x="153" y="118"/>
                  </a:moveTo>
                  <a:cubicBezTo>
                    <a:pt x="153" y="118"/>
                    <a:pt x="153" y="118"/>
                    <a:pt x="153" y="118"/>
                  </a:cubicBezTo>
                  <a:cubicBezTo>
                    <a:pt x="153" y="133"/>
                    <a:pt x="153" y="148"/>
                    <a:pt x="153" y="163"/>
                  </a:cubicBezTo>
                  <a:cubicBezTo>
                    <a:pt x="153" y="166"/>
                    <a:pt x="154" y="169"/>
                    <a:pt x="158" y="170"/>
                  </a:cubicBezTo>
                  <a:cubicBezTo>
                    <a:pt x="162" y="171"/>
                    <a:pt x="164" y="169"/>
                    <a:pt x="165" y="165"/>
                  </a:cubicBezTo>
                  <a:cubicBezTo>
                    <a:pt x="169" y="153"/>
                    <a:pt x="179" y="146"/>
                    <a:pt x="192" y="146"/>
                  </a:cubicBezTo>
                  <a:cubicBezTo>
                    <a:pt x="205" y="146"/>
                    <a:pt x="216" y="153"/>
                    <a:pt x="220" y="166"/>
                  </a:cubicBezTo>
                  <a:cubicBezTo>
                    <a:pt x="222" y="173"/>
                    <a:pt x="227" y="169"/>
                    <a:pt x="231" y="170"/>
                  </a:cubicBezTo>
                  <a:cubicBezTo>
                    <a:pt x="236" y="170"/>
                    <a:pt x="237" y="167"/>
                    <a:pt x="237" y="163"/>
                  </a:cubicBezTo>
                  <a:cubicBezTo>
                    <a:pt x="237" y="152"/>
                    <a:pt x="237" y="141"/>
                    <a:pt x="237" y="130"/>
                  </a:cubicBezTo>
                  <a:cubicBezTo>
                    <a:pt x="237" y="126"/>
                    <a:pt x="236" y="125"/>
                    <a:pt x="231" y="125"/>
                  </a:cubicBezTo>
                  <a:cubicBezTo>
                    <a:pt x="217" y="125"/>
                    <a:pt x="203" y="125"/>
                    <a:pt x="189" y="125"/>
                  </a:cubicBezTo>
                  <a:cubicBezTo>
                    <a:pt x="179" y="125"/>
                    <a:pt x="174" y="119"/>
                    <a:pt x="173" y="110"/>
                  </a:cubicBezTo>
                  <a:cubicBezTo>
                    <a:pt x="173" y="104"/>
                    <a:pt x="173" y="98"/>
                    <a:pt x="173" y="91"/>
                  </a:cubicBezTo>
                  <a:cubicBezTo>
                    <a:pt x="174" y="82"/>
                    <a:pt x="179" y="77"/>
                    <a:pt x="189" y="77"/>
                  </a:cubicBezTo>
                  <a:cubicBezTo>
                    <a:pt x="195" y="77"/>
                    <a:pt x="201" y="77"/>
                    <a:pt x="207" y="77"/>
                  </a:cubicBezTo>
                  <a:cubicBezTo>
                    <a:pt x="208" y="77"/>
                    <a:pt x="210" y="77"/>
                    <a:pt x="210" y="75"/>
                  </a:cubicBezTo>
                  <a:cubicBezTo>
                    <a:pt x="210" y="75"/>
                    <a:pt x="210" y="74"/>
                    <a:pt x="209" y="73"/>
                  </a:cubicBezTo>
                  <a:cubicBezTo>
                    <a:pt x="205" y="69"/>
                    <a:pt x="201" y="66"/>
                    <a:pt x="195" y="66"/>
                  </a:cubicBezTo>
                  <a:cubicBezTo>
                    <a:pt x="184" y="66"/>
                    <a:pt x="173" y="66"/>
                    <a:pt x="162" y="66"/>
                  </a:cubicBezTo>
                  <a:cubicBezTo>
                    <a:pt x="154" y="66"/>
                    <a:pt x="153" y="67"/>
                    <a:pt x="153" y="75"/>
                  </a:cubicBezTo>
                  <a:cubicBezTo>
                    <a:pt x="152" y="89"/>
                    <a:pt x="153" y="103"/>
                    <a:pt x="153" y="118"/>
                  </a:cubicBezTo>
                  <a:close/>
                  <a:moveTo>
                    <a:pt x="211" y="116"/>
                  </a:moveTo>
                  <a:cubicBezTo>
                    <a:pt x="218" y="116"/>
                    <a:pt x="225" y="116"/>
                    <a:pt x="232" y="116"/>
                  </a:cubicBezTo>
                  <a:cubicBezTo>
                    <a:pt x="236" y="116"/>
                    <a:pt x="237" y="115"/>
                    <a:pt x="236" y="111"/>
                  </a:cubicBezTo>
                  <a:cubicBezTo>
                    <a:pt x="232" y="102"/>
                    <a:pt x="225" y="95"/>
                    <a:pt x="220" y="87"/>
                  </a:cubicBezTo>
                  <a:cubicBezTo>
                    <a:pt x="219" y="86"/>
                    <a:pt x="217" y="85"/>
                    <a:pt x="215" y="85"/>
                  </a:cubicBezTo>
                  <a:cubicBezTo>
                    <a:pt x="207" y="85"/>
                    <a:pt x="198" y="85"/>
                    <a:pt x="189" y="85"/>
                  </a:cubicBezTo>
                  <a:cubicBezTo>
                    <a:pt x="184" y="86"/>
                    <a:pt x="182" y="88"/>
                    <a:pt x="182" y="93"/>
                  </a:cubicBezTo>
                  <a:cubicBezTo>
                    <a:pt x="182" y="98"/>
                    <a:pt x="182" y="102"/>
                    <a:pt x="182" y="107"/>
                  </a:cubicBezTo>
                  <a:cubicBezTo>
                    <a:pt x="182" y="114"/>
                    <a:pt x="184" y="116"/>
                    <a:pt x="192" y="116"/>
                  </a:cubicBezTo>
                  <a:cubicBezTo>
                    <a:pt x="198" y="116"/>
                    <a:pt x="204" y="116"/>
                    <a:pt x="211" y="116"/>
                  </a:cubicBezTo>
                  <a:close/>
                  <a:moveTo>
                    <a:pt x="64" y="195"/>
                  </a:moveTo>
                  <a:cubicBezTo>
                    <a:pt x="75" y="195"/>
                    <a:pt x="84" y="185"/>
                    <a:pt x="84" y="175"/>
                  </a:cubicBezTo>
                  <a:cubicBezTo>
                    <a:pt x="84" y="164"/>
                    <a:pt x="75" y="154"/>
                    <a:pt x="64" y="154"/>
                  </a:cubicBezTo>
                  <a:cubicBezTo>
                    <a:pt x="53" y="154"/>
                    <a:pt x="44" y="164"/>
                    <a:pt x="44" y="175"/>
                  </a:cubicBezTo>
                  <a:cubicBezTo>
                    <a:pt x="44" y="186"/>
                    <a:pt x="53" y="195"/>
                    <a:pt x="64" y="195"/>
                  </a:cubicBezTo>
                  <a:close/>
                  <a:moveTo>
                    <a:pt x="212" y="175"/>
                  </a:moveTo>
                  <a:cubicBezTo>
                    <a:pt x="212" y="164"/>
                    <a:pt x="204" y="155"/>
                    <a:pt x="193" y="154"/>
                  </a:cubicBezTo>
                  <a:cubicBezTo>
                    <a:pt x="182" y="154"/>
                    <a:pt x="172" y="163"/>
                    <a:pt x="172" y="174"/>
                  </a:cubicBezTo>
                  <a:cubicBezTo>
                    <a:pt x="172" y="185"/>
                    <a:pt x="181" y="194"/>
                    <a:pt x="192" y="195"/>
                  </a:cubicBezTo>
                  <a:cubicBezTo>
                    <a:pt x="203" y="195"/>
                    <a:pt x="212" y="186"/>
                    <a:pt x="212"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6" name="Freeform 36">
              <a:extLst>
                <a:ext uri="{FF2B5EF4-FFF2-40B4-BE49-F238E27FC236}">
                  <a16:creationId xmlns:a16="http://schemas.microsoft.com/office/drawing/2014/main" id="{D9030C4C-178E-45C0-A899-8E4D0C98D5E4}"/>
                </a:ext>
              </a:extLst>
            </p:cNvPr>
            <p:cNvSpPr>
              <a:spLocks/>
            </p:cNvSpPr>
            <p:nvPr/>
          </p:nvSpPr>
          <p:spPr bwMode="auto">
            <a:xfrm>
              <a:off x="-1403350" y="3124201"/>
              <a:ext cx="112713" cy="225424"/>
            </a:xfrm>
            <a:custGeom>
              <a:avLst/>
              <a:gdLst>
                <a:gd name="T0" fmla="*/ 26 w 30"/>
                <a:gd name="T1" fmla="*/ 19 h 60"/>
                <a:gd name="T2" fmla="*/ 28 w 30"/>
                <a:gd name="T3" fmla="*/ 37 h 60"/>
                <a:gd name="T4" fmla="*/ 25 w 30"/>
                <a:gd name="T5" fmla="*/ 46 h 60"/>
                <a:gd name="T6" fmla="*/ 11 w 30"/>
                <a:gd name="T7" fmla="*/ 56 h 60"/>
                <a:gd name="T8" fmla="*/ 3 w 30"/>
                <a:gd name="T9" fmla="*/ 57 h 60"/>
                <a:gd name="T10" fmla="*/ 5 w 30"/>
                <a:gd name="T11" fmla="*/ 49 h 60"/>
                <a:gd name="T12" fmla="*/ 17 w 30"/>
                <a:gd name="T13" fmla="*/ 19 h 60"/>
                <a:gd name="T14" fmla="*/ 17 w 30"/>
                <a:gd name="T15" fmla="*/ 6 h 60"/>
                <a:gd name="T16" fmla="*/ 21 w 30"/>
                <a:gd name="T17" fmla="*/ 1 h 60"/>
                <a:gd name="T18" fmla="*/ 26 w 30"/>
                <a:gd name="T19" fmla="*/ 6 h 60"/>
                <a:gd name="T20" fmla="*/ 26 w 30"/>
                <a:gd name="T21" fmla="*/ 1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60">
                  <a:moveTo>
                    <a:pt x="26" y="19"/>
                  </a:moveTo>
                  <a:cubicBezTo>
                    <a:pt x="27" y="25"/>
                    <a:pt x="25" y="31"/>
                    <a:pt x="28" y="37"/>
                  </a:cubicBezTo>
                  <a:cubicBezTo>
                    <a:pt x="30" y="41"/>
                    <a:pt x="28" y="45"/>
                    <a:pt x="25" y="46"/>
                  </a:cubicBezTo>
                  <a:cubicBezTo>
                    <a:pt x="19" y="47"/>
                    <a:pt x="15" y="52"/>
                    <a:pt x="11" y="56"/>
                  </a:cubicBezTo>
                  <a:cubicBezTo>
                    <a:pt x="9" y="58"/>
                    <a:pt x="6" y="60"/>
                    <a:pt x="3" y="57"/>
                  </a:cubicBezTo>
                  <a:cubicBezTo>
                    <a:pt x="0" y="54"/>
                    <a:pt x="3" y="51"/>
                    <a:pt x="5" y="49"/>
                  </a:cubicBezTo>
                  <a:cubicBezTo>
                    <a:pt x="15" y="42"/>
                    <a:pt x="18" y="31"/>
                    <a:pt x="17" y="19"/>
                  </a:cubicBezTo>
                  <a:cubicBezTo>
                    <a:pt x="16" y="15"/>
                    <a:pt x="17" y="11"/>
                    <a:pt x="17" y="6"/>
                  </a:cubicBezTo>
                  <a:cubicBezTo>
                    <a:pt x="17" y="3"/>
                    <a:pt x="18" y="1"/>
                    <a:pt x="21" y="1"/>
                  </a:cubicBezTo>
                  <a:cubicBezTo>
                    <a:pt x="25" y="0"/>
                    <a:pt x="26" y="3"/>
                    <a:pt x="26" y="6"/>
                  </a:cubicBezTo>
                  <a:cubicBezTo>
                    <a:pt x="26" y="10"/>
                    <a:pt x="26" y="15"/>
                    <a:pt x="2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grpSp>
        <p:nvGrpSpPr>
          <p:cNvPr id="74" name="Group 73">
            <a:extLst>
              <a:ext uri="{FF2B5EF4-FFF2-40B4-BE49-F238E27FC236}">
                <a16:creationId xmlns:a16="http://schemas.microsoft.com/office/drawing/2014/main" id="{E352E559-2B79-45BB-884A-7F346B28B8F9}"/>
              </a:ext>
            </a:extLst>
          </p:cNvPr>
          <p:cNvGrpSpPr/>
          <p:nvPr/>
        </p:nvGrpSpPr>
        <p:grpSpPr>
          <a:xfrm>
            <a:off x="2872467" y="2703003"/>
            <a:ext cx="395437" cy="283742"/>
            <a:chOff x="-1666875" y="3016256"/>
            <a:chExt cx="1060450" cy="817564"/>
          </a:xfrm>
          <a:solidFill>
            <a:schemeClr val="tx1"/>
          </a:solidFill>
        </p:grpSpPr>
        <p:sp>
          <p:nvSpPr>
            <p:cNvPr id="97" name="Freeform 41">
              <a:extLst>
                <a:ext uri="{FF2B5EF4-FFF2-40B4-BE49-F238E27FC236}">
                  <a16:creationId xmlns:a16="http://schemas.microsoft.com/office/drawing/2014/main" id="{BC8490FF-EE43-411B-8C99-F91FC22D08EB}"/>
                </a:ext>
              </a:extLst>
            </p:cNvPr>
            <p:cNvSpPr>
              <a:spLocks noEditPoints="1"/>
            </p:cNvSpPr>
            <p:nvPr/>
          </p:nvSpPr>
          <p:spPr bwMode="auto">
            <a:xfrm>
              <a:off x="-1431925" y="3016256"/>
              <a:ext cx="611189" cy="817564"/>
            </a:xfrm>
            <a:custGeom>
              <a:avLst/>
              <a:gdLst>
                <a:gd name="T0" fmla="*/ 80 w 163"/>
                <a:gd name="T1" fmla="*/ 218 h 218"/>
                <a:gd name="T2" fmla="*/ 66 w 163"/>
                <a:gd name="T3" fmla="*/ 218 h 218"/>
                <a:gd name="T4" fmla="*/ 56 w 163"/>
                <a:gd name="T5" fmla="*/ 208 h 218"/>
                <a:gd name="T6" fmla="*/ 55 w 163"/>
                <a:gd name="T7" fmla="*/ 201 h 218"/>
                <a:gd name="T8" fmla="*/ 49 w 163"/>
                <a:gd name="T9" fmla="*/ 198 h 218"/>
                <a:gd name="T10" fmla="*/ 38 w 163"/>
                <a:gd name="T11" fmla="*/ 180 h 218"/>
                <a:gd name="T12" fmla="*/ 37 w 163"/>
                <a:gd name="T13" fmla="*/ 152 h 218"/>
                <a:gd name="T14" fmla="*/ 33 w 163"/>
                <a:gd name="T15" fmla="*/ 144 h 218"/>
                <a:gd name="T16" fmla="*/ 2 w 163"/>
                <a:gd name="T17" fmla="*/ 75 h 218"/>
                <a:gd name="T18" fmla="*/ 37 w 163"/>
                <a:gd name="T19" fmla="*/ 15 h 218"/>
                <a:gd name="T20" fmla="*/ 88 w 163"/>
                <a:gd name="T21" fmla="*/ 2 h 218"/>
                <a:gd name="T22" fmla="*/ 157 w 163"/>
                <a:gd name="T23" fmla="*/ 64 h 218"/>
                <a:gd name="T24" fmla="*/ 127 w 163"/>
                <a:gd name="T25" fmla="*/ 144 h 218"/>
                <a:gd name="T26" fmla="*/ 123 w 163"/>
                <a:gd name="T27" fmla="*/ 151 h 218"/>
                <a:gd name="T28" fmla="*/ 123 w 163"/>
                <a:gd name="T29" fmla="*/ 177 h 218"/>
                <a:gd name="T30" fmla="*/ 106 w 163"/>
                <a:gd name="T31" fmla="*/ 200 h 218"/>
                <a:gd name="T32" fmla="*/ 105 w 163"/>
                <a:gd name="T33" fmla="*/ 202 h 218"/>
                <a:gd name="T34" fmla="*/ 105 w 163"/>
                <a:gd name="T35" fmla="*/ 208 h 218"/>
                <a:gd name="T36" fmla="*/ 95 w 163"/>
                <a:gd name="T37" fmla="*/ 218 h 218"/>
                <a:gd name="T38" fmla="*/ 80 w 163"/>
                <a:gd name="T39" fmla="*/ 218 h 218"/>
                <a:gd name="T40" fmla="*/ 80 w 163"/>
                <a:gd name="T41" fmla="*/ 218 h 218"/>
                <a:gd name="T42" fmla="*/ 80 w 163"/>
                <a:gd name="T43" fmla="*/ 158 h 218"/>
                <a:gd name="T44" fmla="*/ 100 w 163"/>
                <a:gd name="T45" fmla="*/ 158 h 218"/>
                <a:gd name="T46" fmla="*/ 102 w 163"/>
                <a:gd name="T47" fmla="*/ 155 h 218"/>
                <a:gd name="T48" fmla="*/ 103 w 163"/>
                <a:gd name="T49" fmla="*/ 144 h 218"/>
                <a:gd name="T50" fmla="*/ 116 w 163"/>
                <a:gd name="T51" fmla="*/ 126 h 218"/>
                <a:gd name="T52" fmla="*/ 137 w 163"/>
                <a:gd name="T53" fmla="*/ 71 h 218"/>
                <a:gd name="T54" fmla="*/ 71 w 163"/>
                <a:gd name="T55" fmla="*/ 24 h 218"/>
                <a:gd name="T56" fmla="*/ 25 w 163"/>
                <a:gd name="T57" fmla="*/ 99 h 218"/>
                <a:gd name="T58" fmla="*/ 47 w 163"/>
                <a:gd name="T59" fmla="*/ 128 h 218"/>
                <a:gd name="T60" fmla="*/ 57 w 163"/>
                <a:gd name="T61" fmla="*/ 143 h 218"/>
                <a:gd name="T62" fmla="*/ 58 w 163"/>
                <a:gd name="T63" fmla="*/ 155 h 218"/>
                <a:gd name="T64" fmla="*/ 62 w 163"/>
                <a:gd name="T65" fmla="*/ 158 h 218"/>
                <a:gd name="T66" fmla="*/ 80 w 163"/>
                <a:gd name="T67" fmla="*/ 15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218">
                  <a:moveTo>
                    <a:pt x="80" y="218"/>
                  </a:moveTo>
                  <a:cubicBezTo>
                    <a:pt x="75" y="218"/>
                    <a:pt x="71" y="218"/>
                    <a:pt x="66" y="218"/>
                  </a:cubicBezTo>
                  <a:cubicBezTo>
                    <a:pt x="60" y="218"/>
                    <a:pt x="56" y="214"/>
                    <a:pt x="56" y="208"/>
                  </a:cubicBezTo>
                  <a:cubicBezTo>
                    <a:pt x="56" y="206"/>
                    <a:pt x="56" y="203"/>
                    <a:pt x="55" y="201"/>
                  </a:cubicBezTo>
                  <a:cubicBezTo>
                    <a:pt x="54" y="198"/>
                    <a:pt x="51" y="199"/>
                    <a:pt x="49" y="198"/>
                  </a:cubicBezTo>
                  <a:cubicBezTo>
                    <a:pt x="42" y="194"/>
                    <a:pt x="38" y="188"/>
                    <a:pt x="38" y="180"/>
                  </a:cubicBezTo>
                  <a:cubicBezTo>
                    <a:pt x="37" y="171"/>
                    <a:pt x="37" y="162"/>
                    <a:pt x="37" y="152"/>
                  </a:cubicBezTo>
                  <a:cubicBezTo>
                    <a:pt x="37" y="148"/>
                    <a:pt x="36" y="146"/>
                    <a:pt x="33" y="144"/>
                  </a:cubicBezTo>
                  <a:cubicBezTo>
                    <a:pt x="11" y="126"/>
                    <a:pt x="0" y="103"/>
                    <a:pt x="2" y="75"/>
                  </a:cubicBezTo>
                  <a:cubicBezTo>
                    <a:pt x="3" y="49"/>
                    <a:pt x="16" y="29"/>
                    <a:pt x="37" y="15"/>
                  </a:cubicBezTo>
                  <a:cubicBezTo>
                    <a:pt x="52" y="4"/>
                    <a:pt x="69" y="0"/>
                    <a:pt x="88" y="2"/>
                  </a:cubicBezTo>
                  <a:cubicBezTo>
                    <a:pt x="121" y="5"/>
                    <a:pt x="151" y="30"/>
                    <a:pt x="157" y="64"/>
                  </a:cubicBezTo>
                  <a:cubicBezTo>
                    <a:pt x="163" y="97"/>
                    <a:pt x="153" y="124"/>
                    <a:pt x="127" y="144"/>
                  </a:cubicBezTo>
                  <a:cubicBezTo>
                    <a:pt x="124" y="146"/>
                    <a:pt x="123" y="148"/>
                    <a:pt x="123" y="151"/>
                  </a:cubicBezTo>
                  <a:cubicBezTo>
                    <a:pt x="123" y="160"/>
                    <a:pt x="123" y="168"/>
                    <a:pt x="123" y="177"/>
                  </a:cubicBezTo>
                  <a:cubicBezTo>
                    <a:pt x="123" y="189"/>
                    <a:pt x="118" y="196"/>
                    <a:pt x="106" y="200"/>
                  </a:cubicBezTo>
                  <a:cubicBezTo>
                    <a:pt x="105" y="200"/>
                    <a:pt x="105" y="201"/>
                    <a:pt x="105" y="202"/>
                  </a:cubicBezTo>
                  <a:cubicBezTo>
                    <a:pt x="105" y="204"/>
                    <a:pt x="105" y="206"/>
                    <a:pt x="105" y="208"/>
                  </a:cubicBezTo>
                  <a:cubicBezTo>
                    <a:pt x="104" y="214"/>
                    <a:pt x="101" y="218"/>
                    <a:pt x="95" y="218"/>
                  </a:cubicBezTo>
                  <a:cubicBezTo>
                    <a:pt x="90" y="218"/>
                    <a:pt x="85" y="218"/>
                    <a:pt x="80" y="218"/>
                  </a:cubicBezTo>
                  <a:cubicBezTo>
                    <a:pt x="80" y="218"/>
                    <a:pt x="80" y="218"/>
                    <a:pt x="80" y="218"/>
                  </a:cubicBezTo>
                  <a:close/>
                  <a:moveTo>
                    <a:pt x="80" y="158"/>
                  </a:moveTo>
                  <a:cubicBezTo>
                    <a:pt x="87" y="158"/>
                    <a:pt x="93" y="158"/>
                    <a:pt x="100" y="158"/>
                  </a:cubicBezTo>
                  <a:cubicBezTo>
                    <a:pt x="102" y="158"/>
                    <a:pt x="102" y="158"/>
                    <a:pt x="102" y="155"/>
                  </a:cubicBezTo>
                  <a:cubicBezTo>
                    <a:pt x="102" y="152"/>
                    <a:pt x="102" y="148"/>
                    <a:pt x="103" y="144"/>
                  </a:cubicBezTo>
                  <a:cubicBezTo>
                    <a:pt x="105" y="136"/>
                    <a:pt x="110" y="131"/>
                    <a:pt x="116" y="126"/>
                  </a:cubicBezTo>
                  <a:cubicBezTo>
                    <a:pt x="133" y="112"/>
                    <a:pt x="141" y="93"/>
                    <a:pt x="137" y="71"/>
                  </a:cubicBezTo>
                  <a:cubicBezTo>
                    <a:pt x="132" y="40"/>
                    <a:pt x="102" y="19"/>
                    <a:pt x="71" y="24"/>
                  </a:cubicBezTo>
                  <a:cubicBezTo>
                    <a:pt x="36" y="29"/>
                    <a:pt x="14" y="65"/>
                    <a:pt x="25" y="99"/>
                  </a:cubicBezTo>
                  <a:cubicBezTo>
                    <a:pt x="29" y="111"/>
                    <a:pt x="37" y="120"/>
                    <a:pt x="47" y="128"/>
                  </a:cubicBezTo>
                  <a:cubicBezTo>
                    <a:pt x="52" y="132"/>
                    <a:pt x="56" y="137"/>
                    <a:pt x="57" y="143"/>
                  </a:cubicBezTo>
                  <a:cubicBezTo>
                    <a:pt x="59" y="147"/>
                    <a:pt x="58" y="151"/>
                    <a:pt x="58" y="155"/>
                  </a:cubicBezTo>
                  <a:cubicBezTo>
                    <a:pt x="58" y="157"/>
                    <a:pt x="59" y="158"/>
                    <a:pt x="62" y="158"/>
                  </a:cubicBezTo>
                  <a:cubicBezTo>
                    <a:pt x="68" y="158"/>
                    <a:pt x="74" y="158"/>
                    <a:pt x="80" y="1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8" name="Freeform 42">
              <a:extLst>
                <a:ext uri="{FF2B5EF4-FFF2-40B4-BE49-F238E27FC236}">
                  <a16:creationId xmlns:a16="http://schemas.microsoft.com/office/drawing/2014/main" id="{7D9BDC44-79C7-4743-A20C-5104EF7B46D6}"/>
                </a:ext>
              </a:extLst>
            </p:cNvPr>
            <p:cNvSpPr>
              <a:spLocks/>
            </p:cNvSpPr>
            <p:nvPr/>
          </p:nvSpPr>
          <p:spPr bwMode="auto">
            <a:xfrm>
              <a:off x="-1589088" y="3024196"/>
              <a:ext cx="139699" cy="142875"/>
            </a:xfrm>
            <a:custGeom>
              <a:avLst/>
              <a:gdLst>
                <a:gd name="T0" fmla="*/ 37 w 37"/>
                <a:gd name="T1" fmla="*/ 26 h 38"/>
                <a:gd name="T2" fmla="*/ 31 w 37"/>
                <a:gd name="T3" fmla="*/ 36 h 38"/>
                <a:gd name="T4" fmla="*/ 20 w 37"/>
                <a:gd name="T5" fmla="*/ 35 h 38"/>
                <a:gd name="T6" fmla="*/ 3 w 37"/>
                <a:gd name="T7" fmla="*/ 18 h 38"/>
                <a:gd name="T8" fmla="*/ 4 w 37"/>
                <a:gd name="T9" fmla="*/ 5 h 38"/>
                <a:gd name="T10" fmla="*/ 18 w 37"/>
                <a:gd name="T11" fmla="*/ 4 h 38"/>
                <a:gd name="T12" fmla="*/ 35 w 37"/>
                <a:gd name="T13" fmla="*/ 21 h 38"/>
                <a:gd name="T14" fmla="*/ 37 w 37"/>
                <a:gd name="T15" fmla="*/ 2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37" y="26"/>
                  </a:moveTo>
                  <a:cubicBezTo>
                    <a:pt x="37" y="31"/>
                    <a:pt x="35" y="34"/>
                    <a:pt x="31" y="36"/>
                  </a:cubicBezTo>
                  <a:cubicBezTo>
                    <a:pt x="27" y="38"/>
                    <a:pt x="23" y="38"/>
                    <a:pt x="20" y="35"/>
                  </a:cubicBezTo>
                  <a:cubicBezTo>
                    <a:pt x="14" y="30"/>
                    <a:pt x="8" y="24"/>
                    <a:pt x="3" y="18"/>
                  </a:cubicBezTo>
                  <a:cubicBezTo>
                    <a:pt x="0" y="14"/>
                    <a:pt x="0" y="8"/>
                    <a:pt x="4" y="5"/>
                  </a:cubicBezTo>
                  <a:cubicBezTo>
                    <a:pt x="8" y="1"/>
                    <a:pt x="14" y="0"/>
                    <a:pt x="18" y="4"/>
                  </a:cubicBezTo>
                  <a:cubicBezTo>
                    <a:pt x="24" y="9"/>
                    <a:pt x="29" y="15"/>
                    <a:pt x="35" y="21"/>
                  </a:cubicBezTo>
                  <a:cubicBezTo>
                    <a:pt x="36" y="22"/>
                    <a:pt x="37" y="24"/>
                    <a:pt x="3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9" name="Freeform 43">
              <a:extLst>
                <a:ext uri="{FF2B5EF4-FFF2-40B4-BE49-F238E27FC236}">
                  <a16:creationId xmlns:a16="http://schemas.microsoft.com/office/drawing/2014/main" id="{A6BB7AD0-C49E-43B5-A690-1519BA3D1E18}"/>
                </a:ext>
              </a:extLst>
            </p:cNvPr>
            <p:cNvSpPr>
              <a:spLocks/>
            </p:cNvSpPr>
            <p:nvPr/>
          </p:nvSpPr>
          <p:spPr bwMode="auto">
            <a:xfrm>
              <a:off x="-827087" y="3027371"/>
              <a:ext cx="141288" cy="142875"/>
            </a:xfrm>
            <a:custGeom>
              <a:avLst/>
              <a:gdLst>
                <a:gd name="T0" fmla="*/ 26 w 38"/>
                <a:gd name="T1" fmla="*/ 0 h 38"/>
                <a:gd name="T2" fmla="*/ 36 w 38"/>
                <a:gd name="T3" fmla="*/ 7 h 38"/>
                <a:gd name="T4" fmla="*/ 35 w 38"/>
                <a:gd name="T5" fmla="*/ 17 h 38"/>
                <a:gd name="T6" fmla="*/ 18 w 38"/>
                <a:gd name="T7" fmla="*/ 34 h 38"/>
                <a:gd name="T8" fmla="*/ 4 w 38"/>
                <a:gd name="T9" fmla="*/ 33 h 38"/>
                <a:gd name="T10" fmla="*/ 3 w 38"/>
                <a:gd name="T11" fmla="*/ 20 h 38"/>
                <a:gd name="T12" fmla="*/ 21 w 38"/>
                <a:gd name="T13" fmla="*/ 2 h 38"/>
                <a:gd name="T14" fmla="*/ 26 w 38"/>
                <a:gd name="T15" fmla="*/ 0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8">
                  <a:moveTo>
                    <a:pt x="26" y="0"/>
                  </a:moveTo>
                  <a:cubicBezTo>
                    <a:pt x="31" y="1"/>
                    <a:pt x="34" y="3"/>
                    <a:pt x="36" y="7"/>
                  </a:cubicBezTo>
                  <a:cubicBezTo>
                    <a:pt x="38" y="10"/>
                    <a:pt x="38" y="14"/>
                    <a:pt x="35" y="17"/>
                  </a:cubicBezTo>
                  <a:cubicBezTo>
                    <a:pt x="30" y="23"/>
                    <a:pt x="24" y="29"/>
                    <a:pt x="18" y="34"/>
                  </a:cubicBezTo>
                  <a:cubicBezTo>
                    <a:pt x="14" y="38"/>
                    <a:pt x="8" y="37"/>
                    <a:pt x="4" y="33"/>
                  </a:cubicBezTo>
                  <a:cubicBezTo>
                    <a:pt x="1" y="30"/>
                    <a:pt x="0" y="24"/>
                    <a:pt x="3" y="20"/>
                  </a:cubicBezTo>
                  <a:cubicBezTo>
                    <a:pt x="9" y="14"/>
                    <a:pt x="15" y="8"/>
                    <a:pt x="21" y="2"/>
                  </a:cubicBezTo>
                  <a:cubicBezTo>
                    <a:pt x="22" y="1"/>
                    <a:pt x="24"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0" name="Freeform 44">
              <a:extLst>
                <a:ext uri="{FF2B5EF4-FFF2-40B4-BE49-F238E27FC236}">
                  <a16:creationId xmlns:a16="http://schemas.microsoft.com/office/drawing/2014/main" id="{D6BCF1C7-578D-48B3-AB5C-777883490999}"/>
                </a:ext>
              </a:extLst>
            </p:cNvPr>
            <p:cNvSpPr>
              <a:spLocks/>
            </p:cNvSpPr>
            <p:nvPr/>
          </p:nvSpPr>
          <p:spPr bwMode="auto">
            <a:xfrm>
              <a:off x="-827087" y="3467104"/>
              <a:ext cx="138113" cy="141289"/>
            </a:xfrm>
            <a:custGeom>
              <a:avLst/>
              <a:gdLst>
                <a:gd name="T0" fmla="*/ 37 w 37"/>
                <a:gd name="T1" fmla="*/ 26 h 38"/>
                <a:gd name="T2" fmla="*/ 31 w 37"/>
                <a:gd name="T3" fmla="*/ 36 h 38"/>
                <a:gd name="T4" fmla="*/ 20 w 37"/>
                <a:gd name="T5" fmla="*/ 35 h 38"/>
                <a:gd name="T6" fmla="*/ 4 w 37"/>
                <a:gd name="T7" fmla="*/ 19 h 38"/>
                <a:gd name="T8" fmla="*/ 5 w 37"/>
                <a:gd name="T9" fmla="*/ 5 h 38"/>
                <a:gd name="T10" fmla="*/ 19 w 37"/>
                <a:gd name="T11" fmla="*/ 4 h 38"/>
                <a:gd name="T12" fmla="*/ 35 w 37"/>
                <a:gd name="T13" fmla="*/ 21 h 38"/>
                <a:gd name="T14" fmla="*/ 37 w 37"/>
                <a:gd name="T15" fmla="*/ 26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8">
                  <a:moveTo>
                    <a:pt x="37" y="26"/>
                  </a:moveTo>
                  <a:cubicBezTo>
                    <a:pt x="37" y="31"/>
                    <a:pt x="35" y="35"/>
                    <a:pt x="31" y="36"/>
                  </a:cubicBezTo>
                  <a:cubicBezTo>
                    <a:pt x="27" y="38"/>
                    <a:pt x="23" y="38"/>
                    <a:pt x="20" y="35"/>
                  </a:cubicBezTo>
                  <a:cubicBezTo>
                    <a:pt x="15" y="30"/>
                    <a:pt x="9" y="24"/>
                    <a:pt x="4" y="19"/>
                  </a:cubicBezTo>
                  <a:cubicBezTo>
                    <a:pt x="0" y="15"/>
                    <a:pt x="1" y="9"/>
                    <a:pt x="5" y="5"/>
                  </a:cubicBezTo>
                  <a:cubicBezTo>
                    <a:pt x="9" y="1"/>
                    <a:pt x="14" y="0"/>
                    <a:pt x="19" y="4"/>
                  </a:cubicBezTo>
                  <a:cubicBezTo>
                    <a:pt x="24" y="9"/>
                    <a:pt x="30" y="15"/>
                    <a:pt x="35" y="21"/>
                  </a:cubicBezTo>
                  <a:cubicBezTo>
                    <a:pt x="37" y="22"/>
                    <a:pt x="37" y="24"/>
                    <a:pt x="3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1" name="Freeform 45">
              <a:extLst>
                <a:ext uri="{FF2B5EF4-FFF2-40B4-BE49-F238E27FC236}">
                  <a16:creationId xmlns:a16="http://schemas.microsoft.com/office/drawing/2014/main" id="{07F8827E-A5DD-4E08-9620-2B0BA92D7FB3}"/>
                </a:ext>
              </a:extLst>
            </p:cNvPr>
            <p:cNvSpPr>
              <a:spLocks/>
            </p:cNvSpPr>
            <p:nvPr/>
          </p:nvSpPr>
          <p:spPr bwMode="auto">
            <a:xfrm>
              <a:off x="-1589088" y="3467104"/>
              <a:ext cx="142875" cy="138113"/>
            </a:xfrm>
            <a:custGeom>
              <a:avLst/>
              <a:gdLst>
                <a:gd name="T0" fmla="*/ 11 w 38"/>
                <a:gd name="T1" fmla="*/ 37 h 37"/>
                <a:gd name="T2" fmla="*/ 2 w 38"/>
                <a:gd name="T3" fmla="*/ 31 h 37"/>
                <a:gd name="T4" fmla="*/ 3 w 38"/>
                <a:gd name="T5" fmla="*/ 21 h 37"/>
                <a:gd name="T6" fmla="*/ 20 w 38"/>
                <a:gd name="T7" fmla="*/ 4 h 37"/>
                <a:gd name="T8" fmla="*/ 33 w 38"/>
                <a:gd name="T9" fmla="*/ 4 h 37"/>
                <a:gd name="T10" fmla="*/ 35 w 38"/>
                <a:gd name="T11" fmla="*/ 18 h 37"/>
                <a:gd name="T12" fmla="*/ 17 w 38"/>
                <a:gd name="T13" fmla="*/ 35 h 37"/>
                <a:gd name="T14" fmla="*/ 11 w 38"/>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37">
                  <a:moveTo>
                    <a:pt x="11" y="37"/>
                  </a:moveTo>
                  <a:cubicBezTo>
                    <a:pt x="7" y="37"/>
                    <a:pt x="4" y="35"/>
                    <a:pt x="2" y="31"/>
                  </a:cubicBezTo>
                  <a:cubicBezTo>
                    <a:pt x="0" y="28"/>
                    <a:pt x="0" y="24"/>
                    <a:pt x="3" y="21"/>
                  </a:cubicBezTo>
                  <a:cubicBezTo>
                    <a:pt x="8" y="15"/>
                    <a:pt x="14" y="9"/>
                    <a:pt x="20" y="4"/>
                  </a:cubicBezTo>
                  <a:cubicBezTo>
                    <a:pt x="24" y="0"/>
                    <a:pt x="30" y="1"/>
                    <a:pt x="33" y="4"/>
                  </a:cubicBezTo>
                  <a:cubicBezTo>
                    <a:pt x="37" y="8"/>
                    <a:pt x="38" y="14"/>
                    <a:pt x="35" y="18"/>
                  </a:cubicBezTo>
                  <a:cubicBezTo>
                    <a:pt x="29" y="24"/>
                    <a:pt x="23" y="30"/>
                    <a:pt x="17" y="35"/>
                  </a:cubicBezTo>
                  <a:cubicBezTo>
                    <a:pt x="16" y="37"/>
                    <a:pt x="14" y="37"/>
                    <a:pt x="1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2" name="Freeform 46">
              <a:extLst>
                <a:ext uri="{FF2B5EF4-FFF2-40B4-BE49-F238E27FC236}">
                  <a16:creationId xmlns:a16="http://schemas.microsoft.com/office/drawing/2014/main" id="{F7906E16-D95E-430C-AFB0-40799AF0BFA4}"/>
                </a:ext>
              </a:extLst>
            </p:cNvPr>
            <p:cNvSpPr>
              <a:spLocks/>
            </p:cNvSpPr>
            <p:nvPr/>
          </p:nvSpPr>
          <p:spPr bwMode="auto">
            <a:xfrm>
              <a:off x="-1666875" y="3278191"/>
              <a:ext cx="157163" cy="79376"/>
            </a:xfrm>
            <a:custGeom>
              <a:avLst/>
              <a:gdLst>
                <a:gd name="T0" fmla="*/ 21 w 42"/>
                <a:gd name="T1" fmla="*/ 0 h 21"/>
                <a:gd name="T2" fmla="*/ 32 w 42"/>
                <a:gd name="T3" fmla="*/ 0 h 21"/>
                <a:gd name="T4" fmla="*/ 42 w 42"/>
                <a:gd name="T5" fmla="*/ 11 h 21"/>
                <a:gd name="T6" fmla="*/ 32 w 42"/>
                <a:gd name="T7" fmla="*/ 21 h 21"/>
                <a:gd name="T8" fmla="*/ 10 w 42"/>
                <a:gd name="T9" fmla="*/ 21 h 21"/>
                <a:gd name="T10" fmla="*/ 0 w 42"/>
                <a:gd name="T11" fmla="*/ 11 h 21"/>
                <a:gd name="T12" fmla="*/ 10 w 42"/>
                <a:gd name="T13" fmla="*/ 0 h 21"/>
                <a:gd name="T14" fmla="*/ 21 w 42"/>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21">
                  <a:moveTo>
                    <a:pt x="21" y="0"/>
                  </a:moveTo>
                  <a:cubicBezTo>
                    <a:pt x="25" y="0"/>
                    <a:pt x="28" y="0"/>
                    <a:pt x="32" y="0"/>
                  </a:cubicBezTo>
                  <a:cubicBezTo>
                    <a:pt x="38" y="1"/>
                    <a:pt x="42" y="5"/>
                    <a:pt x="42" y="11"/>
                  </a:cubicBezTo>
                  <a:cubicBezTo>
                    <a:pt x="42" y="16"/>
                    <a:pt x="37" y="21"/>
                    <a:pt x="32" y="21"/>
                  </a:cubicBezTo>
                  <a:cubicBezTo>
                    <a:pt x="25" y="21"/>
                    <a:pt x="17" y="21"/>
                    <a:pt x="10" y="21"/>
                  </a:cubicBezTo>
                  <a:cubicBezTo>
                    <a:pt x="5" y="21"/>
                    <a:pt x="0" y="16"/>
                    <a:pt x="0" y="11"/>
                  </a:cubicBezTo>
                  <a:cubicBezTo>
                    <a:pt x="0" y="5"/>
                    <a:pt x="4" y="0"/>
                    <a:pt x="10" y="0"/>
                  </a:cubicBezTo>
                  <a:cubicBezTo>
                    <a:pt x="14" y="0"/>
                    <a:pt x="17" y="0"/>
                    <a:pt x="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3" name="Freeform 47">
              <a:extLst>
                <a:ext uri="{FF2B5EF4-FFF2-40B4-BE49-F238E27FC236}">
                  <a16:creationId xmlns:a16="http://schemas.microsoft.com/office/drawing/2014/main" id="{00DC8E31-4D6B-4BAB-989C-BAED2FB37DF5}"/>
                </a:ext>
              </a:extLst>
            </p:cNvPr>
            <p:cNvSpPr>
              <a:spLocks/>
            </p:cNvSpPr>
            <p:nvPr/>
          </p:nvSpPr>
          <p:spPr bwMode="auto">
            <a:xfrm>
              <a:off x="-763588" y="3278194"/>
              <a:ext cx="157163" cy="79376"/>
            </a:xfrm>
            <a:custGeom>
              <a:avLst/>
              <a:gdLst>
                <a:gd name="T0" fmla="*/ 21 w 42"/>
                <a:gd name="T1" fmla="*/ 21 h 21"/>
                <a:gd name="T2" fmla="*/ 11 w 42"/>
                <a:gd name="T3" fmla="*/ 21 h 21"/>
                <a:gd name="T4" fmla="*/ 1 w 42"/>
                <a:gd name="T5" fmla="*/ 10 h 21"/>
                <a:gd name="T6" fmla="*/ 11 w 42"/>
                <a:gd name="T7" fmla="*/ 0 h 21"/>
                <a:gd name="T8" fmla="*/ 32 w 42"/>
                <a:gd name="T9" fmla="*/ 0 h 21"/>
                <a:gd name="T10" fmla="*/ 42 w 42"/>
                <a:gd name="T11" fmla="*/ 10 h 21"/>
                <a:gd name="T12" fmla="*/ 32 w 42"/>
                <a:gd name="T13" fmla="*/ 21 h 21"/>
                <a:gd name="T14" fmla="*/ 21 w 42"/>
                <a:gd name="T15" fmla="*/ 21 h 21"/>
                <a:gd name="T16" fmla="*/ 21 w 4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21">
                  <a:moveTo>
                    <a:pt x="21" y="21"/>
                  </a:moveTo>
                  <a:cubicBezTo>
                    <a:pt x="18" y="21"/>
                    <a:pt x="14" y="21"/>
                    <a:pt x="11" y="21"/>
                  </a:cubicBezTo>
                  <a:cubicBezTo>
                    <a:pt x="5" y="20"/>
                    <a:pt x="0" y="16"/>
                    <a:pt x="1" y="10"/>
                  </a:cubicBezTo>
                  <a:cubicBezTo>
                    <a:pt x="1" y="4"/>
                    <a:pt x="5" y="0"/>
                    <a:pt x="11" y="0"/>
                  </a:cubicBezTo>
                  <a:cubicBezTo>
                    <a:pt x="18" y="0"/>
                    <a:pt x="25" y="0"/>
                    <a:pt x="32" y="0"/>
                  </a:cubicBezTo>
                  <a:cubicBezTo>
                    <a:pt x="38" y="0"/>
                    <a:pt x="42" y="4"/>
                    <a:pt x="42" y="10"/>
                  </a:cubicBezTo>
                  <a:cubicBezTo>
                    <a:pt x="42" y="16"/>
                    <a:pt x="38" y="20"/>
                    <a:pt x="32" y="21"/>
                  </a:cubicBezTo>
                  <a:cubicBezTo>
                    <a:pt x="29" y="21"/>
                    <a:pt x="25" y="21"/>
                    <a:pt x="21" y="21"/>
                  </a:cubicBezTo>
                  <a:cubicBezTo>
                    <a:pt x="21" y="21"/>
                    <a:pt x="21" y="21"/>
                    <a:pt x="2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104" name="Freeform 48">
              <a:extLst>
                <a:ext uri="{FF2B5EF4-FFF2-40B4-BE49-F238E27FC236}">
                  <a16:creationId xmlns:a16="http://schemas.microsoft.com/office/drawing/2014/main" id="{78B308F7-FB21-44A8-ABB1-2BFB4005B0AF}"/>
                </a:ext>
              </a:extLst>
            </p:cNvPr>
            <p:cNvSpPr>
              <a:spLocks/>
            </p:cNvSpPr>
            <p:nvPr/>
          </p:nvSpPr>
          <p:spPr bwMode="auto">
            <a:xfrm>
              <a:off x="-1273175" y="3173414"/>
              <a:ext cx="187326" cy="184151"/>
            </a:xfrm>
            <a:custGeom>
              <a:avLst/>
              <a:gdLst>
                <a:gd name="T0" fmla="*/ 36 w 50"/>
                <a:gd name="T1" fmla="*/ 0 h 49"/>
                <a:gd name="T2" fmla="*/ 48 w 50"/>
                <a:gd name="T3" fmla="*/ 6 h 49"/>
                <a:gd name="T4" fmla="*/ 46 w 50"/>
                <a:gd name="T5" fmla="*/ 18 h 49"/>
                <a:gd name="T6" fmla="*/ 39 w 50"/>
                <a:gd name="T7" fmla="*/ 21 h 49"/>
                <a:gd name="T8" fmla="*/ 22 w 50"/>
                <a:gd name="T9" fmla="*/ 34 h 49"/>
                <a:gd name="T10" fmla="*/ 21 w 50"/>
                <a:gd name="T11" fmla="*/ 40 h 49"/>
                <a:gd name="T12" fmla="*/ 9 w 50"/>
                <a:gd name="T13" fmla="*/ 49 h 49"/>
                <a:gd name="T14" fmla="*/ 0 w 50"/>
                <a:gd name="T15" fmla="*/ 38 h 49"/>
                <a:gd name="T16" fmla="*/ 36 w 50"/>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49">
                  <a:moveTo>
                    <a:pt x="36" y="0"/>
                  </a:moveTo>
                  <a:cubicBezTo>
                    <a:pt x="42" y="0"/>
                    <a:pt x="46" y="2"/>
                    <a:pt x="48" y="6"/>
                  </a:cubicBezTo>
                  <a:cubicBezTo>
                    <a:pt x="50" y="10"/>
                    <a:pt x="49" y="14"/>
                    <a:pt x="46" y="18"/>
                  </a:cubicBezTo>
                  <a:cubicBezTo>
                    <a:pt x="44" y="20"/>
                    <a:pt x="42" y="21"/>
                    <a:pt x="39" y="21"/>
                  </a:cubicBezTo>
                  <a:cubicBezTo>
                    <a:pt x="30" y="21"/>
                    <a:pt x="23" y="26"/>
                    <a:pt x="22" y="34"/>
                  </a:cubicBezTo>
                  <a:cubicBezTo>
                    <a:pt x="21" y="36"/>
                    <a:pt x="21" y="38"/>
                    <a:pt x="21" y="40"/>
                  </a:cubicBezTo>
                  <a:cubicBezTo>
                    <a:pt x="20" y="46"/>
                    <a:pt x="15" y="49"/>
                    <a:pt x="9" y="49"/>
                  </a:cubicBezTo>
                  <a:cubicBezTo>
                    <a:pt x="4" y="48"/>
                    <a:pt x="0" y="43"/>
                    <a:pt x="0" y="38"/>
                  </a:cubicBezTo>
                  <a:cubicBezTo>
                    <a:pt x="1" y="18"/>
                    <a:pt x="16" y="1"/>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grpSp>
        <p:nvGrpSpPr>
          <p:cNvPr id="75" name="Group 74">
            <a:extLst>
              <a:ext uri="{FF2B5EF4-FFF2-40B4-BE49-F238E27FC236}">
                <a16:creationId xmlns:a16="http://schemas.microsoft.com/office/drawing/2014/main" id="{28C5FC2A-0D34-4EC0-A68E-8E90FB231BBB}"/>
              </a:ext>
            </a:extLst>
          </p:cNvPr>
          <p:cNvGrpSpPr/>
          <p:nvPr/>
        </p:nvGrpSpPr>
        <p:grpSpPr>
          <a:xfrm>
            <a:off x="2878669" y="3400858"/>
            <a:ext cx="383032" cy="245359"/>
            <a:chOff x="-1412876" y="3151185"/>
            <a:chExt cx="1176338" cy="809625"/>
          </a:xfrm>
          <a:solidFill>
            <a:schemeClr val="tx1"/>
          </a:solidFill>
        </p:grpSpPr>
        <p:sp>
          <p:nvSpPr>
            <p:cNvPr id="94" name="Freeform 53">
              <a:extLst>
                <a:ext uri="{FF2B5EF4-FFF2-40B4-BE49-F238E27FC236}">
                  <a16:creationId xmlns:a16="http://schemas.microsoft.com/office/drawing/2014/main" id="{EA574766-5411-4DC3-B622-4B0954A0CB81}"/>
                </a:ext>
              </a:extLst>
            </p:cNvPr>
            <p:cNvSpPr>
              <a:spLocks noEditPoints="1"/>
            </p:cNvSpPr>
            <p:nvPr/>
          </p:nvSpPr>
          <p:spPr bwMode="auto">
            <a:xfrm>
              <a:off x="-1412876" y="3151185"/>
              <a:ext cx="1176338" cy="809625"/>
            </a:xfrm>
            <a:custGeom>
              <a:avLst/>
              <a:gdLst>
                <a:gd name="T0" fmla="*/ 226 w 314"/>
                <a:gd name="T1" fmla="*/ 211 h 216"/>
                <a:gd name="T2" fmla="*/ 165 w 314"/>
                <a:gd name="T3" fmla="*/ 172 h 216"/>
                <a:gd name="T4" fmla="*/ 160 w 314"/>
                <a:gd name="T5" fmla="*/ 170 h 216"/>
                <a:gd name="T6" fmla="*/ 139 w 314"/>
                <a:gd name="T7" fmla="*/ 170 h 216"/>
                <a:gd name="T8" fmla="*/ 135 w 314"/>
                <a:gd name="T9" fmla="*/ 171 h 216"/>
                <a:gd name="T10" fmla="*/ 81 w 314"/>
                <a:gd name="T11" fmla="*/ 211 h 216"/>
                <a:gd name="T12" fmla="*/ 4 w 314"/>
                <a:gd name="T13" fmla="*/ 156 h 216"/>
                <a:gd name="T14" fmla="*/ 21 w 314"/>
                <a:gd name="T15" fmla="*/ 95 h 216"/>
                <a:gd name="T16" fmla="*/ 23 w 314"/>
                <a:gd name="T17" fmla="*/ 91 h 216"/>
                <a:gd name="T18" fmla="*/ 46 w 314"/>
                <a:gd name="T19" fmla="*/ 53 h 216"/>
                <a:gd name="T20" fmla="*/ 72 w 314"/>
                <a:gd name="T21" fmla="*/ 30 h 216"/>
                <a:gd name="T22" fmla="*/ 75 w 314"/>
                <a:gd name="T23" fmla="*/ 26 h 216"/>
                <a:gd name="T24" fmla="*/ 106 w 314"/>
                <a:gd name="T25" fmla="*/ 1 h 216"/>
                <a:gd name="T26" fmla="*/ 133 w 314"/>
                <a:gd name="T27" fmla="*/ 32 h 216"/>
                <a:gd name="T28" fmla="*/ 132 w 314"/>
                <a:gd name="T29" fmla="*/ 41 h 216"/>
                <a:gd name="T30" fmla="*/ 132 w 314"/>
                <a:gd name="T31" fmla="*/ 45 h 216"/>
                <a:gd name="T32" fmla="*/ 140 w 314"/>
                <a:gd name="T33" fmla="*/ 57 h 216"/>
                <a:gd name="T34" fmla="*/ 143 w 314"/>
                <a:gd name="T35" fmla="*/ 59 h 216"/>
                <a:gd name="T36" fmla="*/ 156 w 314"/>
                <a:gd name="T37" fmla="*/ 59 h 216"/>
                <a:gd name="T38" fmla="*/ 159 w 314"/>
                <a:gd name="T39" fmla="*/ 57 h 216"/>
                <a:gd name="T40" fmla="*/ 167 w 314"/>
                <a:gd name="T41" fmla="*/ 45 h 216"/>
                <a:gd name="T42" fmla="*/ 167 w 314"/>
                <a:gd name="T43" fmla="*/ 41 h 216"/>
                <a:gd name="T44" fmla="*/ 196 w 314"/>
                <a:gd name="T45" fmla="*/ 1 h 216"/>
                <a:gd name="T46" fmla="*/ 223 w 314"/>
                <a:gd name="T47" fmla="*/ 26 h 216"/>
                <a:gd name="T48" fmla="*/ 226 w 314"/>
                <a:gd name="T49" fmla="*/ 29 h 216"/>
                <a:gd name="T50" fmla="*/ 254 w 314"/>
                <a:gd name="T51" fmla="*/ 54 h 216"/>
                <a:gd name="T52" fmla="*/ 276 w 314"/>
                <a:gd name="T53" fmla="*/ 93 h 216"/>
                <a:gd name="T54" fmla="*/ 279 w 314"/>
                <a:gd name="T55" fmla="*/ 96 h 216"/>
                <a:gd name="T56" fmla="*/ 240 w 314"/>
                <a:gd name="T57" fmla="*/ 210 h 216"/>
                <a:gd name="T58" fmla="*/ 226 w 314"/>
                <a:gd name="T59" fmla="*/ 211 h 216"/>
                <a:gd name="T60" fmla="*/ 117 w 314"/>
                <a:gd name="T61" fmla="*/ 142 h 216"/>
                <a:gd name="T62" fmla="*/ 72 w 314"/>
                <a:gd name="T63" fmla="*/ 97 h 216"/>
                <a:gd name="T64" fmla="*/ 27 w 314"/>
                <a:gd name="T65" fmla="*/ 141 h 216"/>
                <a:gd name="T66" fmla="*/ 72 w 314"/>
                <a:gd name="T67" fmla="*/ 187 h 216"/>
                <a:gd name="T68" fmla="*/ 117 w 314"/>
                <a:gd name="T69" fmla="*/ 142 h 216"/>
                <a:gd name="T70" fmla="*/ 227 w 314"/>
                <a:gd name="T71" fmla="*/ 97 h 216"/>
                <a:gd name="T72" fmla="*/ 182 w 314"/>
                <a:gd name="T73" fmla="*/ 142 h 216"/>
                <a:gd name="T74" fmla="*/ 227 w 314"/>
                <a:gd name="T75" fmla="*/ 187 h 216"/>
                <a:gd name="T76" fmla="*/ 272 w 314"/>
                <a:gd name="T77" fmla="*/ 142 h 216"/>
                <a:gd name="T78" fmla="*/ 227 w 314"/>
                <a:gd name="T79" fmla="*/ 97 h 216"/>
                <a:gd name="T80" fmla="*/ 159 w 314"/>
                <a:gd name="T81" fmla="*/ 142 h 216"/>
                <a:gd name="T82" fmla="*/ 150 w 314"/>
                <a:gd name="T83" fmla="*/ 132 h 216"/>
                <a:gd name="T84" fmla="*/ 139 w 314"/>
                <a:gd name="T85" fmla="*/ 142 h 216"/>
                <a:gd name="T86" fmla="*/ 149 w 314"/>
                <a:gd name="T87" fmla="*/ 152 h 216"/>
                <a:gd name="T88" fmla="*/ 159 w 314"/>
                <a:gd name="T89" fmla="*/ 14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4" h="216">
                  <a:moveTo>
                    <a:pt x="226" y="211"/>
                  </a:moveTo>
                  <a:cubicBezTo>
                    <a:pt x="199" y="210"/>
                    <a:pt x="178" y="197"/>
                    <a:pt x="165" y="172"/>
                  </a:cubicBezTo>
                  <a:cubicBezTo>
                    <a:pt x="163" y="170"/>
                    <a:pt x="162" y="169"/>
                    <a:pt x="160" y="170"/>
                  </a:cubicBezTo>
                  <a:cubicBezTo>
                    <a:pt x="153" y="173"/>
                    <a:pt x="146" y="173"/>
                    <a:pt x="139" y="170"/>
                  </a:cubicBezTo>
                  <a:cubicBezTo>
                    <a:pt x="137" y="169"/>
                    <a:pt x="136" y="169"/>
                    <a:pt x="135" y="171"/>
                  </a:cubicBezTo>
                  <a:cubicBezTo>
                    <a:pt x="124" y="194"/>
                    <a:pt x="106" y="207"/>
                    <a:pt x="81" y="211"/>
                  </a:cubicBezTo>
                  <a:cubicBezTo>
                    <a:pt x="46" y="216"/>
                    <a:pt x="11" y="191"/>
                    <a:pt x="4" y="156"/>
                  </a:cubicBezTo>
                  <a:cubicBezTo>
                    <a:pt x="0" y="134"/>
                    <a:pt x="5" y="113"/>
                    <a:pt x="21" y="95"/>
                  </a:cubicBezTo>
                  <a:cubicBezTo>
                    <a:pt x="22" y="94"/>
                    <a:pt x="23" y="93"/>
                    <a:pt x="23" y="91"/>
                  </a:cubicBezTo>
                  <a:cubicBezTo>
                    <a:pt x="31" y="79"/>
                    <a:pt x="38" y="66"/>
                    <a:pt x="46" y="53"/>
                  </a:cubicBezTo>
                  <a:cubicBezTo>
                    <a:pt x="52" y="42"/>
                    <a:pt x="61" y="34"/>
                    <a:pt x="72" y="30"/>
                  </a:cubicBezTo>
                  <a:cubicBezTo>
                    <a:pt x="74" y="29"/>
                    <a:pt x="75" y="28"/>
                    <a:pt x="75" y="26"/>
                  </a:cubicBezTo>
                  <a:cubicBezTo>
                    <a:pt x="77" y="11"/>
                    <a:pt x="91" y="0"/>
                    <a:pt x="106" y="1"/>
                  </a:cubicBezTo>
                  <a:cubicBezTo>
                    <a:pt x="122" y="3"/>
                    <a:pt x="133" y="16"/>
                    <a:pt x="133" y="32"/>
                  </a:cubicBezTo>
                  <a:cubicBezTo>
                    <a:pt x="133" y="35"/>
                    <a:pt x="133" y="38"/>
                    <a:pt x="132" y="41"/>
                  </a:cubicBezTo>
                  <a:cubicBezTo>
                    <a:pt x="131" y="42"/>
                    <a:pt x="131" y="44"/>
                    <a:pt x="132" y="45"/>
                  </a:cubicBezTo>
                  <a:cubicBezTo>
                    <a:pt x="135" y="49"/>
                    <a:pt x="138" y="53"/>
                    <a:pt x="140" y="57"/>
                  </a:cubicBezTo>
                  <a:cubicBezTo>
                    <a:pt x="141" y="59"/>
                    <a:pt x="141" y="59"/>
                    <a:pt x="143" y="59"/>
                  </a:cubicBezTo>
                  <a:cubicBezTo>
                    <a:pt x="147" y="57"/>
                    <a:pt x="152" y="57"/>
                    <a:pt x="156" y="59"/>
                  </a:cubicBezTo>
                  <a:cubicBezTo>
                    <a:pt x="158" y="59"/>
                    <a:pt x="159" y="59"/>
                    <a:pt x="159" y="57"/>
                  </a:cubicBezTo>
                  <a:cubicBezTo>
                    <a:pt x="161" y="53"/>
                    <a:pt x="164" y="49"/>
                    <a:pt x="167" y="45"/>
                  </a:cubicBezTo>
                  <a:cubicBezTo>
                    <a:pt x="168" y="44"/>
                    <a:pt x="168" y="43"/>
                    <a:pt x="167" y="41"/>
                  </a:cubicBezTo>
                  <a:cubicBezTo>
                    <a:pt x="160" y="21"/>
                    <a:pt x="174" y="1"/>
                    <a:pt x="196" y="1"/>
                  </a:cubicBezTo>
                  <a:cubicBezTo>
                    <a:pt x="209" y="2"/>
                    <a:pt x="221" y="12"/>
                    <a:pt x="223" y="26"/>
                  </a:cubicBezTo>
                  <a:cubicBezTo>
                    <a:pt x="224" y="28"/>
                    <a:pt x="225" y="29"/>
                    <a:pt x="226" y="29"/>
                  </a:cubicBezTo>
                  <a:cubicBezTo>
                    <a:pt x="239" y="34"/>
                    <a:pt x="248" y="43"/>
                    <a:pt x="254" y="54"/>
                  </a:cubicBezTo>
                  <a:cubicBezTo>
                    <a:pt x="262" y="67"/>
                    <a:pt x="269" y="80"/>
                    <a:pt x="276" y="93"/>
                  </a:cubicBezTo>
                  <a:cubicBezTo>
                    <a:pt x="277" y="94"/>
                    <a:pt x="278" y="95"/>
                    <a:pt x="279" y="96"/>
                  </a:cubicBezTo>
                  <a:cubicBezTo>
                    <a:pt x="314" y="137"/>
                    <a:pt x="293" y="200"/>
                    <a:pt x="240" y="210"/>
                  </a:cubicBezTo>
                  <a:cubicBezTo>
                    <a:pt x="236" y="211"/>
                    <a:pt x="231" y="211"/>
                    <a:pt x="226" y="211"/>
                  </a:cubicBezTo>
                  <a:close/>
                  <a:moveTo>
                    <a:pt x="117" y="142"/>
                  </a:moveTo>
                  <a:cubicBezTo>
                    <a:pt x="118" y="117"/>
                    <a:pt x="97" y="97"/>
                    <a:pt x="72" y="97"/>
                  </a:cubicBezTo>
                  <a:cubicBezTo>
                    <a:pt x="48" y="96"/>
                    <a:pt x="27" y="117"/>
                    <a:pt x="27" y="141"/>
                  </a:cubicBezTo>
                  <a:cubicBezTo>
                    <a:pt x="27" y="166"/>
                    <a:pt x="47" y="187"/>
                    <a:pt x="72" y="187"/>
                  </a:cubicBezTo>
                  <a:cubicBezTo>
                    <a:pt x="97" y="187"/>
                    <a:pt x="117" y="167"/>
                    <a:pt x="117" y="142"/>
                  </a:cubicBezTo>
                  <a:close/>
                  <a:moveTo>
                    <a:pt x="227" y="97"/>
                  </a:moveTo>
                  <a:cubicBezTo>
                    <a:pt x="202" y="97"/>
                    <a:pt x="182" y="117"/>
                    <a:pt x="182" y="142"/>
                  </a:cubicBezTo>
                  <a:cubicBezTo>
                    <a:pt x="182" y="167"/>
                    <a:pt x="202" y="187"/>
                    <a:pt x="227" y="187"/>
                  </a:cubicBezTo>
                  <a:cubicBezTo>
                    <a:pt x="252" y="187"/>
                    <a:pt x="272" y="167"/>
                    <a:pt x="272" y="142"/>
                  </a:cubicBezTo>
                  <a:cubicBezTo>
                    <a:pt x="272" y="117"/>
                    <a:pt x="252" y="97"/>
                    <a:pt x="227" y="97"/>
                  </a:cubicBezTo>
                  <a:close/>
                  <a:moveTo>
                    <a:pt x="159" y="142"/>
                  </a:moveTo>
                  <a:cubicBezTo>
                    <a:pt x="160" y="137"/>
                    <a:pt x="155" y="132"/>
                    <a:pt x="150" y="132"/>
                  </a:cubicBezTo>
                  <a:cubicBezTo>
                    <a:pt x="144" y="132"/>
                    <a:pt x="140" y="136"/>
                    <a:pt x="139" y="142"/>
                  </a:cubicBezTo>
                  <a:cubicBezTo>
                    <a:pt x="139" y="147"/>
                    <a:pt x="144" y="152"/>
                    <a:pt x="149" y="152"/>
                  </a:cubicBezTo>
                  <a:cubicBezTo>
                    <a:pt x="155" y="152"/>
                    <a:pt x="159" y="148"/>
                    <a:pt x="159" y="1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5" name="Freeform 54">
              <a:extLst>
                <a:ext uri="{FF2B5EF4-FFF2-40B4-BE49-F238E27FC236}">
                  <a16:creationId xmlns:a16="http://schemas.microsoft.com/office/drawing/2014/main" id="{6ADFEACE-8CAC-444B-A6F2-2838A180C101}"/>
                </a:ext>
              </a:extLst>
            </p:cNvPr>
            <p:cNvSpPr>
              <a:spLocks/>
            </p:cNvSpPr>
            <p:nvPr/>
          </p:nvSpPr>
          <p:spPr bwMode="auto">
            <a:xfrm>
              <a:off x="-1258889" y="3567116"/>
              <a:ext cx="138113" cy="142874"/>
            </a:xfrm>
            <a:custGeom>
              <a:avLst/>
              <a:gdLst>
                <a:gd name="T0" fmla="*/ 0 w 37"/>
                <a:gd name="T1" fmla="*/ 30 h 38"/>
                <a:gd name="T2" fmla="*/ 30 w 37"/>
                <a:gd name="T3" fmla="*/ 0 h 38"/>
                <a:gd name="T4" fmla="*/ 37 w 37"/>
                <a:gd name="T5" fmla="*/ 6 h 38"/>
                <a:gd name="T6" fmla="*/ 31 w 37"/>
                <a:gd name="T7" fmla="*/ 12 h 38"/>
                <a:gd name="T8" fmla="*/ 12 w 37"/>
                <a:gd name="T9" fmla="*/ 30 h 38"/>
                <a:gd name="T10" fmla="*/ 4 w 37"/>
                <a:gd name="T11" fmla="*/ 36 h 38"/>
                <a:gd name="T12" fmla="*/ 0 w 37"/>
                <a:gd name="T13" fmla="*/ 30 h 38"/>
              </a:gdLst>
              <a:ahLst/>
              <a:cxnLst>
                <a:cxn ang="0">
                  <a:pos x="T0" y="T1"/>
                </a:cxn>
                <a:cxn ang="0">
                  <a:pos x="T2" y="T3"/>
                </a:cxn>
                <a:cxn ang="0">
                  <a:pos x="T4" y="T5"/>
                </a:cxn>
                <a:cxn ang="0">
                  <a:pos x="T6" y="T7"/>
                </a:cxn>
                <a:cxn ang="0">
                  <a:pos x="T8" y="T9"/>
                </a:cxn>
                <a:cxn ang="0">
                  <a:pos x="T10" y="T11"/>
                </a:cxn>
                <a:cxn ang="0">
                  <a:pos x="T12" y="T13"/>
                </a:cxn>
              </a:cxnLst>
              <a:rect l="0" t="0" r="r" b="b"/>
              <a:pathLst>
                <a:path w="37" h="38">
                  <a:moveTo>
                    <a:pt x="0" y="30"/>
                  </a:moveTo>
                  <a:cubicBezTo>
                    <a:pt x="1" y="14"/>
                    <a:pt x="15" y="0"/>
                    <a:pt x="30" y="0"/>
                  </a:cubicBezTo>
                  <a:cubicBezTo>
                    <a:pt x="34" y="0"/>
                    <a:pt x="37" y="2"/>
                    <a:pt x="37" y="6"/>
                  </a:cubicBezTo>
                  <a:cubicBezTo>
                    <a:pt x="37" y="9"/>
                    <a:pt x="35" y="12"/>
                    <a:pt x="31" y="12"/>
                  </a:cubicBezTo>
                  <a:cubicBezTo>
                    <a:pt x="20" y="13"/>
                    <a:pt x="14" y="19"/>
                    <a:pt x="12" y="30"/>
                  </a:cubicBezTo>
                  <a:cubicBezTo>
                    <a:pt x="12" y="35"/>
                    <a:pt x="8" y="38"/>
                    <a:pt x="4" y="36"/>
                  </a:cubicBezTo>
                  <a:cubicBezTo>
                    <a:pt x="1" y="35"/>
                    <a:pt x="0" y="32"/>
                    <a:pt x="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6" name="Freeform 55">
              <a:extLst>
                <a:ext uri="{FF2B5EF4-FFF2-40B4-BE49-F238E27FC236}">
                  <a16:creationId xmlns:a16="http://schemas.microsoft.com/office/drawing/2014/main" id="{AC9E4504-B194-45CE-B319-D5C5CF826E0F}"/>
                </a:ext>
              </a:extLst>
            </p:cNvPr>
            <p:cNvSpPr>
              <a:spLocks/>
            </p:cNvSpPr>
            <p:nvPr/>
          </p:nvSpPr>
          <p:spPr bwMode="auto">
            <a:xfrm>
              <a:off x="-682625" y="3567113"/>
              <a:ext cx="139700" cy="139700"/>
            </a:xfrm>
            <a:custGeom>
              <a:avLst/>
              <a:gdLst>
                <a:gd name="T0" fmla="*/ 30 w 37"/>
                <a:gd name="T1" fmla="*/ 0 h 37"/>
                <a:gd name="T2" fmla="*/ 37 w 37"/>
                <a:gd name="T3" fmla="*/ 6 h 37"/>
                <a:gd name="T4" fmla="*/ 31 w 37"/>
                <a:gd name="T5" fmla="*/ 12 h 37"/>
                <a:gd name="T6" fmla="*/ 12 w 37"/>
                <a:gd name="T7" fmla="*/ 30 h 37"/>
                <a:gd name="T8" fmla="*/ 6 w 37"/>
                <a:gd name="T9" fmla="*/ 37 h 37"/>
                <a:gd name="T10" fmla="*/ 0 w 37"/>
                <a:gd name="T11" fmla="*/ 30 h 37"/>
                <a:gd name="T12" fmla="*/ 30 w 37"/>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37" h="37">
                  <a:moveTo>
                    <a:pt x="30" y="0"/>
                  </a:moveTo>
                  <a:cubicBezTo>
                    <a:pt x="34" y="0"/>
                    <a:pt x="37" y="2"/>
                    <a:pt x="37" y="6"/>
                  </a:cubicBezTo>
                  <a:cubicBezTo>
                    <a:pt x="37" y="9"/>
                    <a:pt x="35" y="12"/>
                    <a:pt x="31" y="12"/>
                  </a:cubicBezTo>
                  <a:cubicBezTo>
                    <a:pt x="20" y="13"/>
                    <a:pt x="13" y="20"/>
                    <a:pt x="12" y="30"/>
                  </a:cubicBezTo>
                  <a:cubicBezTo>
                    <a:pt x="12" y="34"/>
                    <a:pt x="10" y="37"/>
                    <a:pt x="6" y="37"/>
                  </a:cubicBezTo>
                  <a:cubicBezTo>
                    <a:pt x="3" y="37"/>
                    <a:pt x="0" y="34"/>
                    <a:pt x="0" y="30"/>
                  </a:cubicBezTo>
                  <a:cubicBezTo>
                    <a:pt x="1" y="14"/>
                    <a:pt x="15"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grpSp>
        <p:nvGrpSpPr>
          <p:cNvPr id="76" name="Group 75">
            <a:extLst>
              <a:ext uri="{FF2B5EF4-FFF2-40B4-BE49-F238E27FC236}">
                <a16:creationId xmlns:a16="http://schemas.microsoft.com/office/drawing/2014/main" id="{C0A424B8-051D-432F-9B5D-F21D871FAD1A}"/>
              </a:ext>
            </a:extLst>
          </p:cNvPr>
          <p:cNvGrpSpPr/>
          <p:nvPr/>
        </p:nvGrpSpPr>
        <p:grpSpPr>
          <a:xfrm>
            <a:off x="2860137" y="4007146"/>
            <a:ext cx="420096" cy="390113"/>
            <a:chOff x="-2205038" y="2528889"/>
            <a:chExt cx="2122486" cy="2117724"/>
          </a:xfrm>
          <a:solidFill>
            <a:schemeClr val="tx1"/>
          </a:solidFill>
        </p:grpSpPr>
        <p:sp>
          <p:nvSpPr>
            <p:cNvPr id="88" name="Freeform 63">
              <a:extLst>
                <a:ext uri="{FF2B5EF4-FFF2-40B4-BE49-F238E27FC236}">
                  <a16:creationId xmlns:a16="http://schemas.microsoft.com/office/drawing/2014/main" id="{691DAC16-5917-4F76-B9A4-712B222B94C0}"/>
                </a:ext>
              </a:extLst>
            </p:cNvPr>
            <p:cNvSpPr>
              <a:spLocks noEditPoints="1"/>
            </p:cNvSpPr>
            <p:nvPr/>
          </p:nvSpPr>
          <p:spPr bwMode="auto">
            <a:xfrm>
              <a:off x="-2205038" y="2986089"/>
              <a:ext cx="1585913" cy="1349376"/>
            </a:xfrm>
            <a:custGeom>
              <a:avLst/>
              <a:gdLst>
                <a:gd name="T0" fmla="*/ 114 w 423"/>
                <a:gd name="T1" fmla="*/ 141 h 360"/>
                <a:gd name="T2" fmla="*/ 216 w 423"/>
                <a:gd name="T3" fmla="*/ 67 h 360"/>
                <a:gd name="T4" fmla="*/ 216 w 423"/>
                <a:gd name="T5" fmla="*/ 141 h 360"/>
                <a:gd name="T6" fmla="*/ 320 w 423"/>
                <a:gd name="T7" fmla="*/ 66 h 360"/>
                <a:gd name="T8" fmla="*/ 320 w 423"/>
                <a:gd name="T9" fmla="*/ 141 h 360"/>
                <a:gd name="T10" fmla="*/ 423 w 423"/>
                <a:gd name="T11" fmla="*/ 66 h 360"/>
                <a:gd name="T12" fmla="*/ 423 w 423"/>
                <a:gd name="T13" fmla="*/ 136 h 360"/>
                <a:gd name="T14" fmla="*/ 414 w 423"/>
                <a:gd name="T15" fmla="*/ 142 h 360"/>
                <a:gd name="T16" fmla="*/ 385 w 423"/>
                <a:gd name="T17" fmla="*/ 168 h 360"/>
                <a:gd name="T18" fmla="*/ 367 w 423"/>
                <a:gd name="T19" fmla="*/ 182 h 360"/>
                <a:gd name="T20" fmla="*/ 354 w 423"/>
                <a:gd name="T21" fmla="*/ 180 h 360"/>
                <a:gd name="T22" fmla="*/ 317 w 423"/>
                <a:gd name="T23" fmla="*/ 181 h 360"/>
                <a:gd name="T24" fmla="*/ 305 w 423"/>
                <a:gd name="T25" fmla="*/ 193 h 360"/>
                <a:gd name="T26" fmla="*/ 303 w 423"/>
                <a:gd name="T27" fmla="*/ 233 h 360"/>
                <a:gd name="T28" fmla="*/ 301 w 423"/>
                <a:gd name="T29" fmla="*/ 252 h 360"/>
                <a:gd name="T30" fmla="*/ 289 w 423"/>
                <a:gd name="T31" fmla="*/ 263 h 360"/>
                <a:gd name="T32" fmla="*/ 264 w 423"/>
                <a:gd name="T33" fmla="*/ 291 h 360"/>
                <a:gd name="T34" fmla="*/ 264 w 423"/>
                <a:gd name="T35" fmla="*/ 307 h 360"/>
                <a:gd name="T36" fmla="*/ 290 w 423"/>
                <a:gd name="T37" fmla="*/ 338 h 360"/>
                <a:gd name="T38" fmla="*/ 302 w 423"/>
                <a:gd name="T39" fmla="*/ 353 h 360"/>
                <a:gd name="T40" fmla="*/ 290 w 423"/>
                <a:gd name="T41" fmla="*/ 357 h 360"/>
                <a:gd name="T42" fmla="*/ 14 w 423"/>
                <a:gd name="T43" fmla="*/ 357 h 360"/>
                <a:gd name="T44" fmla="*/ 0 w 423"/>
                <a:gd name="T45" fmla="*/ 343 h 360"/>
                <a:gd name="T46" fmla="*/ 0 w 423"/>
                <a:gd name="T47" fmla="*/ 14 h 360"/>
                <a:gd name="T48" fmla="*/ 14 w 423"/>
                <a:gd name="T49" fmla="*/ 1 h 360"/>
                <a:gd name="T50" fmla="*/ 100 w 423"/>
                <a:gd name="T51" fmla="*/ 1 h 360"/>
                <a:gd name="T52" fmla="*/ 114 w 423"/>
                <a:gd name="T53" fmla="*/ 14 h 360"/>
                <a:gd name="T54" fmla="*/ 114 w 423"/>
                <a:gd name="T55" fmla="*/ 141 h 360"/>
                <a:gd name="T56" fmla="*/ 246 w 423"/>
                <a:gd name="T57" fmla="*/ 234 h 360"/>
                <a:gd name="T58" fmla="*/ 264 w 423"/>
                <a:gd name="T59" fmla="*/ 216 h 360"/>
                <a:gd name="T60" fmla="*/ 245 w 423"/>
                <a:gd name="T61" fmla="*/ 197 h 360"/>
                <a:gd name="T62" fmla="*/ 225 w 423"/>
                <a:gd name="T63" fmla="*/ 217 h 360"/>
                <a:gd name="T64" fmla="*/ 246 w 423"/>
                <a:gd name="T65" fmla="*/ 234 h 360"/>
                <a:gd name="T66" fmla="*/ 151 w 423"/>
                <a:gd name="T67" fmla="*/ 234 h 360"/>
                <a:gd name="T68" fmla="*/ 170 w 423"/>
                <a:gd name="T69" fmla="*/ 216 h 360"/>
                <a:gd name="T70" fmla="*/ 150 w 423"/>
                <a:gd name="T71" fmla="*/ 197 h 360"/>
                <a:gd name="T72" fmla="*/ 131 w 423"/>
                <a:gd name="T73" fmla="*/ 217 h 360"/>
                <a:gd name="T74" fmla="*/ 151 w 423"/>
                <a:gd name="T75" fmla="*/ 23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3" h="360">
                  <a:moveTo>
                    <a:pt x="114" y="141"/>
                  </a:moveTo>
                  <a:cubicBezTo>
                    <a:pt x="149" y="115"/>
                    <a:pt x="181" y="92"/>
                    <a:pt x="216" y="67"/>
                  </a:cubicBezTo>
                  <a:cubicBezTo>
                    <a:pt x="216" y="92"/>
                    <a:pt x="216" y="115"/>
                    <a:pt x="216" y="141"/>
                  </a:cubicBezTo>
                  <a:cubicBezTo>
                    <a:pt x="251" y="116"/>
                    <a:pt x="284" y="92"/>
                    <a:pt x="320" y="66"/>
                  </a:cubicBezTo>
                  <a:cubicBezTo>
                    <a:pt x="320" y="92"/>
                    <a:pt x="320" y="115"/>
                    <a:pt x="320" y="141"/>
                  </a:cubicBezTo>
                  <a:cubicBezTo>
                    <a:pt x="355" y="115"/>
                    <a:pt x="387" y="92"/>
                    <a:pt x="423" y="66"/>
                  </a:cubicBezTo>
                  <a:cubicBezTo>
                    <a:pt x="423" y="91"/>
                    <a:pt x="423" y="114"/>
                    <a:pt x="423" y="136"/>
                  </a:cubicBezTo>
                  <a:cubicBezTo>
                    <a:pt x="423" y="142"/>
                    <a:pt x="418" y="141"/>
                    <a:pt x="414" y="142"/>
                  </a:cubicBezTo>
                  <a:cubicBezTo>
                    <a:pt x="388" y="144"/>
                    <a:pt x="388" y="144"/>
                    <a:pt x="385" y="168"/>
                  </a:cubicBezTo>
                  <a:cubicBezTo>
                    <a:pt x="384" y="180"/>
                    <a:pt x="373" y="177"/>
                    <a:pt x="367" y="182"/>
                  </a:cubicBezTo>
                  <a:cubicBezTo>
                    <a:pt x="363" y="185"/>
                    <a:pt x="359" y="184"/>
                    <a:pt x="354" y="180"/>
                  </a:cubicBezTo>
                  <a:cubicBezTo>
                    <a:pt x="338" y="165"/>
                    <a:pt x="333" y="165"/>
                    <a:pt x="317" y="181"/>
                  </a:cubicBezTo>
                  <a:cubicBezTo>
                    <a:pt x="313" y="185"/>
                    <a:pt x="309" y="189"/>
                    <a:pt x="305" y="193"/>
                  </a:cubicBezTo>
                  <a:cubicBezTo>
                    <a:pt x="287" y="211"/>
                    <a:pt x="286" y="214"/>
                    <a:pt x="303" y="233"/>
                  </a:cubicBezTo>
                  <a:cubicBezTo>
                    <a:pt x="309" y="241"/>
                    <a:pt x="302" y="246"/>
                    <a:pt x="301" y="252"/>
                  </a:cubicBezTo>
                  <a:cubicBezTo>
                    <a:pt x="299" y="258"/>
                    <a:pt x="297" y="263"/>
                    <a:pt x="289" y="263"/>
                  </a:cubicBezTo>
                  <a:cubicBezTo>
                    <a:pt x="266" y="265"/>
                    <a:pt x="264" y="268"/>
                    <a:pt x="264" y="291"/>
                  </a:cubicBezTo>
                  <a:cubicBezTo>
                    <a:pt x="263" y="296"/>
                    <a:pt x="264" y="302"/>
                    <a:pt x="264" y="307"/>
                  </a:cubicBezTo>
                  <a:cubicBezTo>
                    <a:pt x="264" y="334"/>
                    <a:pt x="264" y="335"/>
                    <a:pt x="290" y="338"/>
                  </a:cubicBezTo>
                  <a:cubicBezTo>
                    <a:pt x="300" y="339"/>
                    <a:pt x="301" y="347"/>
                    <a:pt x="302" y="353"/>
                  </a:cubicBezTo>
                  <a:cubicBezTo>
                    <a:pt x="302" y="360"/>
                    <a:pt x="294" y="357"/>
                    <a:pt x="290" y="357"/>
                  </a:cubicBezTo>
                  <a:cubicBezTo>
                    <a:pt x="198" y="357"/>
                    <a:pt x="106" y="357"/>
                    <a:pt x="14" y="357"/>
                  </a:cubicBezTo>
                  <a:cubicBezTo>
                    <a:pt x="2" y="357"/>
                    <a:pt x="0" y="353"/>
                    <a:pt x="0" y="343"/>
                  </a:cubicBezTo>
                  <a:cubicBezTo>
                    <a:pt x="1" y="233"/>
                    <a:pt x="1" y="124"/>
                    <a:pt x="0" y="14"/>
                  </a:cubicBezTo>
                  <a:cubicBezTo>
                    <a:pt x="0" y="4"/>
                    <a:pt x="3" y="0"/>
                    <a:pt x="14" y="1"/>
                  </a:cubicBezTo>
                  <a:cubicBezTo>
                    <a:pt x="42" y="1"/>
                    <a:pt x="72" y="1"/>
                    <a:pt x="100" y="1"/>
                  </a:cubicBezTo>
                  <a:cubicBezTo>
                    <a:pt x="111" y="0"/>
                    <a:pt x="114" y="4"/>
                    <a:pt x="114" y="14"/>
                  </a:cubicBezTo>
                  <a:cubicBezTo>
                    <a:pt x="113" y="55"/>
                    <a:pt x="114" y="96"/>
                    <a:pt x="114" y="141"/>
                  </a:cubicBezTo>
                  <a:close/>
                  <a:moveTo>
                    <a:pt x="246" y="234"/>
                  </a:moveTo>
                  <a:cubicBezTo>
                    <a:pt x="263" y="239"/>
                    <a:pt x="263" y="230"/>
                    <a:pt x="264" y="216"/>
                  </a:cubicBezTo>
                  <a:cubicBezTo>
                    <a:pt x="265" y="201"/>
                    <a:pt x="260" y="196"/>
                    <a:pt x="245" y="197"/>
                  </a:cubicBezTo>
                  <a:cubicBezTo>
                    <a:pt x="226" y="199"/>
                    <a:pt x="227" y="198"/>
                    <a:pt x="225" y="217"/>
                  </a:cubicBezTo>
                  <a:cubicBezTo>
                    <a:pt x="224" y="234"/>
                    <a:pt x="231" y="238"/>
                    <a:pt x="246" y="234"/>
                  </a:cubicBezTo>
                  <a:close/>
                  <a:moveTo>
                    <a:pt x="151" y="234"/>
                  </a:moveTo>
                  <a:cubicBezTo>
                    <a:pt x="168" y="239"/>
                    <a:pt x="170" y="230"/>
                    <a:pt x="170" y="216"/>
                  </a:cubicBezTo>
                  <a:cubicBezTo>
                    <a:pt x="169" y="198"/>
                    <a:pt x="169" y="199"/>
                    <a:pt x="150" y="197"/>
                  </a:cubicBezTo>
                  <a:cubicBezTo>
                    <a:pt x="133" y="196"/>
                    <a:pt x="132" y="203"/>
                    <a:pt x="131" y="217"/>
                  </a:cubicBezTo>
                  <a:cubicBezTo>
                    <a:pt x="131" y="233"/>
                    <a:pt x="136" y="239"/>
                    <a:pt x="151" y="2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9" name="Freeform 64">
              <a:extLst>
                <a:ext uri="{FF2B5EF4-FFF2-40B4-BE49-F238E27FC236}">
                  <a16:creationId xmlns:a16="http://schemas.microsoft.com/office/drawing/2014/main" id="{3A62B250-ED38-4C01-8A05-BB025A7B1743}"/>
                </a:ext>
              </a:extLst>
            </p:cNvPr>
            <p:cNvSpPr>
              <a:spLocks noEditPoints="1"/>
            </p:cNvSpPr>
            <p:nvPr/>
          </p:nvSpPr>
          <p:spPr bwMode="auto">
            <a:xfrm>
              <a:off x="-1155702" y="3578225"/>
              <a:ext cx="1073150" cy="1068388"/>
            </a:xfrm>
            <a:custGeom>
              <a:avLst/>
              <a:gdLst>
                <a:gd name="T0" fmla="*/ 52 w 286"/>
                <a:gd name="T1" fmla="*/ 31 h 285"/>
                <a:gd name="T2" fmla="*/ 68 w 286"/>
                <a:gd name="T3" fmla="*/ 42 h 285"/>
                <a:gd name="T4" fmla="*/ 87 w 286"/>
                <a:gd name="T5" fmla="*/ 45 h 285"/>
                <a:gd name="T6" fmla="*/ 102 w 286"/>
                <a:gd name="T7" fmla="*/ 38 h 285"/>
                <a:gd name="T8" fmla="*/ 124 w 286"/>
                <a:gd name="T9" fmla="*/ 10 h 285"/>
                <a:gd name="T10" fmla="*/ 132 w 286"/>
                <a:gd name="T11" fmla="*/ 2 h 285"/>
                <a:gd name="T12" fmla="*/ 143 w 286"/>
                <a:gd name="T13" fmla="*/ 2 h 285"/>
                <a:gd name="T14" fmla="*/ 161 w 286"/>
                <a:gd name="T15" fmla="*/ 20 h 285"/>
                <a:gd name="T16" fmla="*/ 173 w 286"/>
                <a:gd name="T17" fmla="*/ 35 h 285"/>
                <a:gd name="T18" fmla="*/ 194 w 286"/>
                <a:gd name="T19" fmla="*/ 43 h 285"/>
                <a:gd name="T20" fmla="*/ 219 w 286"/>
                <a:gd name="T21" fmla="*/ 39 h 285"/>
                <a:gd name="T22" fmla="*/ 238 w 286"/>
                <a:gd name="T23" fmla="*/ 39 h 285"/>
                <a:gd name="T24" fmla="*/ 245 w 286"/>
                <a:gd name="T25" fmla="*/ 46 h 285"/>
                <a:gd name="T26" fmla="*/ 245 w 286"/>
                <a:gd name="T27" fmla="*/ 67 h 285"/>
                <a:gd name="T28" fmla="*/ 242 w 286"/>
                <a:gd name="T29" fmla="*/ 90 h 285"/>
                <a:gd name="T30" fmla="*/ 247 w 286"/>
                <a:gd name="T31" fmla="*/ 101 h 285"/>
                <a:gd name="T32" fmla="*/ 276 w 286"/>
                <a:gd name="T33" fmla="*/ 124 h 285"/>
                <a:gd name="T34" fmla="*/ 283 w 286"/>
                <a:gd name="T35" fmla="*/ 131 h 285"/>
                <a:gd name="T36" fmla="*/ 284 w 286"/>
                <a:gd name="T37" fmla="*/ 143 h 285"/>
                <a:gd name="T38" fmla="*/ 266 w 286"/>
                <a:gd name="T39" fmla="*/ 161 h 285"/>
                <a:gd name="T40" fmla="*/ 251 w 286"/>
                <a:gd name="T41" fmla="*/ 172 h 285"/>
                <a:gd name="T42" fmla="*/ 245 w 286"/>
                <a:gd name="T43" fmla="*/ 189 h 285"/>
                <a:gd name="T44" fmla="*/ 250 w 286"/>
                <a:gd name="T45" fmla="*/ 223 h 285"/>
                <a:gd name="T46" fmla="*/ 250 w 286"/>
                <a:gd name="T47" fmla="*/ 234 h 285"/>
                <a:gd name="T48" fmla="*/ 243 w 286"/>
                <a:gd name="T49" fmla="*/ 241 h 285"/>
                <a:gd name="T50" fmla="*/ 215 w 286"/>
                <a:gd name="T51" fmla="*/ 241 h 285"/>
                <a:gd name="T52" fmla="*/ 199 w 286"/>
                <a:gd name="T53" fmla="*/ 239 h 285"/>
                <a:gd name="T54" fmla="*/ 183 w 286"/>
                <a:gd name="T55" fmla="*/ 247 h 285"/>
                <a:gd name="T56" fmla="*/ 161 w 286"/>
                <a:gd name="T57" fmla="*/ 275 h 285"/>
                <a:gd name="T58" fmla="*/ 153 w 286"/>
                <a:gd name="T59" fmla="*/ 284 h 285"/>
                <a:gd name="T60" fmla="*/ 138 w 286"/>
                <a:gd name="T61" fmla="*/ 284 h 285"/>
                <a:gd name="T62" fmla="*/ 124 w 286"/>
                <a:gd name="T63" fmla="*/ 270 h 285"/>
                <a:gd name="T64" fmla="*/ 109 w 286"/>
                <a:gd name="T65" fmla="*/ 250 h 285"/>
                <a:gd name="T66" fmla="*/ 98 w 286"/>
                <a:gd name="T67" fmla="*/ 245 h 285"/>
                <a:gd name="T68" fmla="*/ 61 w 286"/>
                <a:gd name="T69" fmla="*/ 250 h 285"/>
                <a:gd name="T70" fmla="*/ 51 w 286"/>
                <a:gd name="T71" fmla="*/ 250 h 285"/>
                <a:gd name="T72" fmla="*/ 43 w 286"/>
                <a:gd name="T73" fmla="*/ 242 h 285"/>
                <a:gd name="T74" fmla="*/ 43 w 286"/>
                <a:gd name="T75" fmla="*/ 216 h 285"/>
                <a:gd name="T76" fmla="*/ 45 w 286"/>
                <a:gd name="T77" fmla="*/ 199 h 285"/>
                <a:gd name="T78" fmla="*/ 38 w 286"/>
                <a:gd name="T79" fmla="*/ 184 h 285"/>
                <a:gd name="T80" fmla="*/ 9 w 286"/>
                <a:gd name="T81" fmla="*/ 161 h 285"/>
                <a:gd name="T82" fmla="*/ 2 w 286"/>
                <a:gd name="T83" fmla="*/ 154 h 285"/>
                <a:gd name="T84" fmla="*/ 2 w 286"/>
                <a:gd name="T85" fmla="*/ 142 h 285"/>
                <a:gd name="T86" fmla="*/ 19 w 286"/>
                <a:gd name="T87" fmla="*/ 124 h 285"/>
                <a:gd name="T88" fmla="*/ 35 w 286"/>
                <a:gd name="T89" fmla="*/ 113 h 285"/>
                <a:gd name="T90" fmla="*/ 41 w 286"/>
                <a:gd name="T91" fmla="*/ 96 h 285"/>
                <a:gd name="T92" fmla="*/ 36 w 286"/>
                <a:gd name="T93" fmla="*/ 62 h 285"/>
                <a:gd name="T94" fmla="*/ 35 w 286"/>
                <a:gd name="T95" fmla="*/ 51 h 285"/>
                <a:gd name="T96" fmla="*/ 52 w 286"/>
                <a:gd name="T97" fmla="*/ 31 h 285"/>
                <a:gd name="T98" fmla="*/ 68 w 286"/>
                <a:gd name="T99" fmla="*/ 143 h 285"/>
                <a:gd name="T100" fmla="*/ 142 w 286"/>
                <a:gd name="T101" fmla="*/ 218 h 285"/>
                <a:gd name="T102" fmla="*/ 218 w 286"/>
                <a:gd name="T103" fmla="*/ 143 h 285"/>
                <a:gd name="T104" fmla="*/ 142 w 286"/>
                <a:gd name="T105" fmla="*/ 68 h 285"/>
                <a:gd name="T106" fmla="*/ 68 w 286"/>
                <a:gd name="T107" fmla="*/ 14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6" h="285">
                  <a:moveTo>
                    <a:pt x="52" y="31"/>
                  </a:moveTo>
                  <a:cubicBezTo>
                    <a:pt x="62" y="34"/>
                    <a:pt x="65" y="38"/>
                    <a:pt x="68" y="42"/>
                  </a:cubicBezTo>
                  <a:cubicBezTo>
                    <a:pt x="74" y="49"/>
                    <a:pt x="79" y="52"/>
                    <a:pt x="87" y="45"/>
                  </a:cubicBezTo>
                  <a:cubicBezTo>
                    <a:pt x="91" y="42"/>
                    <a:pt x="97" y="39"/>
                    <a:pt x="102" y="38"/>
                  </a:cubicBezTo>
                  <a:cubicBezTo>
                    <a:pt x="117" y="35"/>
                    <a:pt x="129" y="29"/>
                    <a:pt x="124" y="10"/>
                  </a:cubicBezTo>
                  <a:cubicBezTo>
                    <a:pt x="123" y="4"/>
                    <a:pt x="126" y="2"/>
                    <a:pt x="132" y="2"/>
                  </a:cubicBezTo>
                  <a:cubicBezTo>
                    <a:pt x="136" y="2"/>
                    <a:pt x="139" y="2"/>
                    <a:pt x="143" y="2"/>
                  </a:cubicBezTo>
                  <a:cubicBezTo>
                    <a:pt x="157" y="0"/>
                    <a:pt x="165" y="4"/>
                    <a:pt x="161" y="20"/>
                  </a:cubicBezTo>
                  <a:cubicBezTo>
                    <a:pt x="159" y="30"/>
                    <a:pt x="165" y="33"/>
                    <a:pt x="173" y="35"/>
                  </a:cubicBezTo>
                  <a:cubicBezTo>
                    <a:pt x="180" y="36"/>
                    <a:pt x="188" y="39"/>
                    <a:pt x="194" y="43"/>
                  </a:cubicBezTo>
                  <a:cubicBezTo>
                    <a:pt x="204" y="50"/>
                    <a:pt x="212" y="50"/>
                    <a:pt x="219" y="39"/>
                  </a:cubicBezTo>
                  <a:cubicBezTo>
                    <a:pt x="225" y="31"/>
                    <a:pt x="231" y="30"/>
                    <a:pt x="238" y="39"/>
                  </a:cubicBezTo>
                  <a:cubicBezTo>
                    <a:pt x="240" y="42"/>
                    <a:pt x="242" y="44"/>
                    <a:pt x="245" y="46"/>
                  </a:cubicBezTo>
                  <a:cubicBezTo>
                    <a:pt x="255" y="53"/>
                    <a:pt x="255" y="60"/>
                    <a:pt x="245" y="67"/>
                  </a:cubicBezTo>
                  <a:cubicBezTo>
                    <a:pt x="235" y="73"/>
                    <a:pt x="235" y="81"/>
                    <a:pt x="242" y="90"/>
                  </a:cubicBezTo>
                  <a:cubicBezTo>
                    <a:pt x="244" y="93"/>
                    <a:pt x="246" y="97"/>
                    <a:pt x="247" y="101"/>
                  </a:cubicBezTo>
                  <a:cubicBezTo>
                    <a:pt x="250" y="117"/>
                    <a:pt x="257" y="129"/>
                    <a:pt x="276" y="124"/>
                  </a:cubicBezTo>
                  <a:cubicBezTo>
                    <a:pt x="281" y="123"/>
                    <a:pt x="284" y="126"/>
                    <a:pt x="283" y="131"/>
                  </a:cubicBezTo>
                  <a:cubicBezTo>
                    <a:pt x="283" y="135"/>
                    <a:pt x="283" y="139"/>
                    <a:pt x="284" y="143"/>
                  </a:cubicBezTo>
                  <a:cubicBezTo>
                    <a:pt x="286" y="157"/>
                    <a:pt x="281" y="164"/>
                    <a:pt x="266" y="161"/>
                  </a:cubicBezTo>
                  <a:cubicBezTo>
                    <a:pt x="257" y="160"/>
                    <a:pt x="252" y="163"/>
                    <a:pt x="251" y="172"/>
                  </a:cubicBezTo>
                  <a:cubicBezTo>
                    <a:pt x="250" y="178"/>
                    <a:pt x="248" y="184"/>
                    <a:pt x="245" y="189"/>
                  </a:cubicBezTo>
                  <a:cubicBezTo>
                    <a:pt x="234" y="203"/>
                    <a:pt x="235" y="214"/>
                    <a:pt x="250" y="223"/>
                  </a:cubicBezTo>
                  <a:cubicBezTo>
                    <a:pt x="255" y="227"/>
                    <a:pt x="254" y="231"/>
                    <a:pt x="250" y="234"/>
                  </a:cubicBezTo>
                  <a:cubicBezTo>
                    <a:pt x="248" y="236"/>
                    <a:pt x="246" y="238"/>
                    <a:pt x="243" y="241"/>
                  </a:cubicBezTo>
                  <a:cubicBezTo>
                    <a:pt x="229" y="255"/>
                    <a:pt x="229" y="255"/>
                    <a:pt x="215" y="241"/>
                  </a:cubicBezTo>
                  <a:cubicBezTo>
                    <a:pt x="209" y="236"/>
                    <a:pt x="205" y="235"/>
                    <a:pt x="199" y="239"/>
                  </a:cubicBezTo>
                  <a:cubicBezTo>
                    <a:pt x="195" y="243"/>
                    <a:pt x="189" y="246"/>
                    <a:pt x="183" y="247"/>
                  </a:cubicBezTo>
                  <a:cubicBezTo>
                    <a:pt x="167" y="250"/>
                    <a:pt x="157" y="257"/>
                    <a:pt x="161" y="275"/>
                  </a:cubicBezTo>
                  <a:cubicBezTo>
                    <a:pt x="162" y="281"/>
                    <a:pt x="159" y="284"/>
                    <a:pt x="153" y="284"/>
                  </a:cubicBezTo>
                  <a:cubicBezTo>
                    <a:pt x="148" y="283"/>
                    <a:pt x="143" y="283"/>
                    <a:pt x="138" y="284"/>
                  </a:cubicBezTo>
                  <a:cubicBezTo>
                    <a:pt x="128" y="285"/>
                    <a:pt x="122" y="282"/>
                    <a:pt x="124" y="270"/>
                  </a:cubicBezTo>
                  <a:cubicBezTo>
                    <a:pt x="126" y="258"/>
                    <a:pt x="122" y="251"/>
                    <a:pt x="109" y="250"/>
                  </a:cubicBezTo>
                  <a:cubicBezTo>
                    <a:pt x="105" y="249"/>
                    <a:pt x="101" y="248"/>
                    <a:pt x="98" y="245"/>
                  </a:cubicBezTo>
                  <a:cubicBezTo>
                    <a:pt x="84" y="235"/>
                    <a:pt x="71" y="234"/>
                    <a:pt x="61" y="250"/>
                  </a:cubicBezTo>
                  <a:cubicBezTo>
                    <a:pt x="58" y="255"/>
                    <a:pt x="55" y="254"/>
                    <a:pt x="51" y="250"/>
                  </a:cubicBezTo>
                  <a:cubicBezTo>
                    <a:pt x="49" y="247"/>
                    <a:pt x="46" y="244"/>
                    <a:pt x="43" y="242"/>
                  </a:cubicBezTo>
                  <a:cubicBezTo>
                    <a:pt x="30" y="233"/>
                    <a:pt x="30" y="225"/>
                    <a:pt x="43" y="216"/>
                  </a:cubicBezTo>
                  <a:cubicBezTo>
                    <a:pt x="49" y="211"/>
                    <a:pt x="51" y="206"/>
                    <a:pt x="45" y="199"/>
                  </a:cubicBezTo>
                  <a:cubicBezTo>
                    <a:pt x="42" y="194"/>
                    <a:pt x="39" y="189"/>
                    <a:pt x="38" y="184"/>
                  </a:cubicBezTo>
                  <a:cubicBezTo>
                    <a:pt x="35" y="167"/>
                    <a:pt x="28" y="157"/>
                    <a:pt x="9" y="161"/>
                  </a:cubicBezTo>
                  <a:cubicBezTo>
                    <a:pt x="4" y="162"/>
                    <a:pt x="2" y="159"/>
                    <a:pt x="2" y="154"/>
                  </a:cubicBezTo>
                  <a:cubicBezTo>
                    <a:pt x="2" y="150"/>
                    <a:pt x="3" y="146"/>
                    <a:pt x="2" y="142"/>
                  </a:cubicBezTo>
                  <a:cubicBezTo>
                    <a:pt x="0" y="129"/>
                    <a:pt x="4" y="121"/>
                    <a:pt x="19" y="124"/>
                  </a:cubicBezTo>
                  <a:cubicBezTo>
                    <a:pt x="28" y="126"/>
                    <a:pt x="33" y="122"/>
                    <a:pt x="35" y="113"/>
                  </a:cubicBezTo>
                  <a:cubicBezTo>
                    <a:pt x="36" y="107"/>
                    <a:pt x="37" y="101"/>
                    <a:pt x="41" y="96"/>
                  </a:cubicBezTo>
                  <a:cubicBezTo>
                    <a:pt x="50" y="83"/>
                    <a:pt x="51" y="72"/>
                    <a:pt x="36" y="62"/>
                  </a:cubicBezTo>
                  <a:cubicBezTo>
                    <a:pt x="31" y="59"/>
                    <a:pt x="31" y="55"/>
                    <a:pt x="35" y="51"/>
                  </a:cubicBezTo>
                  <a:cubicBezTo>
                    <a:pt x="42" y="44"/>
                    <a:pt x="47" y="37"/>
                    <a:pt x="52" y="31"/>
                  </a:cubicBezTo>
                  <a:close/>
                  <a:moveTo>
                    <a:pt x="68" y="143"/>
                  </a:moveTo>
                  <a:cubicBezTo>
                    <a:pt x="68" y="184"/>
                    <a:pt x="101" y="217"/>
                    <a:pt x="142" y="218"/>
                  </a:cubicBezTo>
                  <a:cubicBezTo>
                    <a:pt x="183" y="218"/>
                    <a:pt x="218" y="184"/>
                    <a:pt x="218" y="143"/>
                  </a:cubicBezTo>
                  <a:cubicBezTo>
                    <a:pt x="218" y="101"/>
                    <a:pt x="184" y="68"/>
                    <a:pt x="142" y="68"/>
                  </a:cubicBezTo>
                  <a:cubicBezTo>
                    <a:pt x="101" y="68"/>
                    <a:pt x="68" y="101"/>
                    <a:pt x="68" y="1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0" name="Freeform 65">
              <a:extLst>
                <a:ext uri="{FF2B5EF4-FFF2-40B4-BE49-F238E27FC236}">
                  <a16:creationId xmlns:a16="http://schemas.microsoft.com/office/drawing/2014/main" id="{CA52CB2B-E70D-4BA7-A3A1-634B1FA29B92}"/>
                </a:ext>
              </a:extLst>
            </p:cNvPr>
            <p:cNvSpPr>
              <a:spLocks/>
            </p:cNvSpPr>
            <p:nvPr/>
          </p:nvSpPr>
          <p:spPr bwMode="auto">
            <a:xfrm>
              <a:off x="-2066925" y="2528889"/>
              <a:ext cx="957262" cy="220663"/>
            </a:xfrm>
            <a:custGeom>
              <a:avLst/>
              <a:gdLst>
                <a:gd name="T0" fmla="*/ 189 w 255"/>
                <a:gd name="T1" fmla="*/ 57 h 59"/>
                <a:gd name="T2" fmla="*/ 136 w 255"/>
                <a:gd name="T3" fmla="*/ 57 h 59"/>
                <a:gd name="T4" fmla="*/ 105 w 255"/>
                <a:gd name="T5" fmla="*/ 32 h 59"/>
                <a:gd name="T6" fmla="*/ 89 w 255"/>
                <a:gd name="T7" fmla="*/ 20 h 59"/>
                <a:gd name="T8" fmla="*/ 36 w 255"/>
                <a:gd name="T9" fmla="*/ 19 h 59"/>
                <a:gd name="T10" fmla="*/ 20 w 255"/>
                <a:gd name="T11" fmla="*/ 36 h 59"/>
                <a:gd name="T12" fmla="*/ 11 w 255"/>
                <a:gd name="T13" fmla="*/ 48 h 59"/>
                <a:gd name="T14" fmla="*/ 1 w 255"/>
                <a:gd name="T15" fmla="*/ 35 h 59"/>
                <a:gd name="T16" fmla="*/ 36 w 255"/>
                <a:gd name="T17" fmla="*/ 1 h 59"/>
                <a:gd name="T18" fmla="*/ 91 w 255"/>
                <a:gd name="T19" fmla="*/ 1 h 59"/>
                <a:gd name="T20" fmla="*/ 122 w 255"/>
                <a:gd name="T21" fmla="*/ 26 h 59"/>
                <a:gd name="T22" fmla="*/ 139 w 255"/>
                <a:gd name="T23" fmla="*/ 39 h 59"/>
                <a:gd name="T24" fmla="*/ 241 w 255"/>
                <a:gd name="T25" fmla="*/ 39 h 59"/>
                <a:gd name="T26" fmla="*/ 255 w 255"/>
                <a:gd name="T27" fmla="*/ 47 h 59"/>
                <a:gd name="T28" fmla="*/ 241 w 255"/>
                <a:gd name="T29" fmla="*/ 57 h 59"/>
                <a:gd name="T30" fmla="*/ 189 w 255"/>
                <a:gd name="T31" fmla="*/ 5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 h="59">
                  <a:moveTo>
                    <a:pt x="189" y="57"/>
                  </a:moveTo>
                  <a:cubicBezTo>
                    <a:pt x="171" y="57"/>
                    <a:pt x="154" y="57"/>
                    <a:pt x="136" y="57"/>
                  </a:cubicBezTo>
                  <a:cubicBezTo>
                    <a:pt x="118" y="57"/>
                    <a:pt x="108" y="50"/>
                    <a:pt x="105" y="32"/>
                  </a:cubicBezTo>
                  <a:cubicBezTo>
                    <a:pt x="103" y="22"/>
                    <a:pt x="98" y="19"/>
                    <a:pt x="89" y="20"/>
                  </a:cubicBezTo>
                  <a:cubicBezTo>
                    <a:pt x="71" y="20"/>
                    <a:pt x="53" y="20"/>
                    <a:pt x="36" y="19"/>
                  </a:cubicBezTo>
                  <a:cubicBezTo>
                    <a:pt x="24" y="19"/>
                    <a:pt x="19" y="24"/>
                    <a:pt x="20" y="36"/>
                  </a:cubicBezTo>
                  <a:cubicBezTo>
                    <a:pt x="21" y="42"/>
                    <a:pt x="21" y="48"/>
                    <a:pt x="11" y="48"/>
                  </a:cubicBezTo>
                  <a:cubicBezTo>
                    <a:pt x="0" y="48"/>
                    <a:pt x="2" y="42"/>
                    <a:pt x="1" y="35"/>
                  </a:cubicBezTo>
                  <a:cubicBezTo>
                    <a:pt x="1" y="11"/>
                    <a:pt x="11" y="1"/>
                    <a:pt x="36" y="1"/>
                  </a:cubicBezTo>
                  <a:cubicBezTo>
                    <a:pt x="54" y="0"/>
                    <a:pt x="73" y="0"/>
                    <a:pt x="91" y="1"/>
                  </a:cubicBezTo>
                  <a:cubicBezTo>
                    <a:pt x="110" y="1"/>
                    <a:pt x="119" y="8"/>
                    <a:pt x="122" y="26"/>
                  </a:cubicBezTo>
                  <a:cubicBezTo>
                    <a:pt x="124" y="36"/>
                    <a:pt x="130" y="39"/>
                    <a:pt x="139" y="39"/>
                  </a:cubicBezTo>
                  <a:cubicBezTo>
                    <a:pt x="173" y="38"/>
                    <a:pt x="207" y="38"/>
                    <a:pt x="241" y="39"/>
                  </a:cubicBezTo>
                  <a:cubicBezTo>
                    <a:pt x="247" y="39"/>
                    <a:pt x="254" y="36"/>
                    <a:pt x="255" y="47"/>
                  </a:cubicBezTo>
                  <a:cubicBezTo>
                    <a:pt x="255" y="59"/>
                    <a:pt x="248" y="57"/>
                    <a:pt x="241" y="57"/>
                  </a:cubicBezTo>
                  <a:cubicBezTo>
                    <a:pt x="224" y="57"/>
                    <a:pt x="206" y="57"/>
                    <a:pt x="189"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1" name="Freeform 66">
              <a:extLst>
                <a:ext uri="{FF2B5EF4-FFF2-40B4-BE49-F238E27FC236}">
                  <a16:creationId xmlns:a16="http://schemas.microsoft.com/office/drawing/2014/main" id="{8E789D70-082B-4DFA-BD60-F53409A300A5}"/>
                </a:ext>
              </a:extLst>
            </p:cNvPr>
            <p:cNvSpPr>
              <a:spLocks/>
            </p:cNvSpPr>
            <p:nvPr/>
          </p:nvSpPr>
          <p:spPr bwMode="auto">
            <a:xfrm>
              <a:off x="-2205038" y="2776539"/>
              <a:ext cx="438148" cy="160338"/>
            </a:xfrm>
            <a:custGeom>
              <a:avLst/>
              <a:gdLst>
                <a:gd name="T0" fmla="*/ 57 w 117"/>
                <a:gd name="T1" fmla="*/ 38 h 43"/>
                <a:gd name="T2" fmla="*/ 13 w 117"/>
                <a:gd name="T3" fmla="*/ 38 h 43"/>
                <a:gd name="T4" fmla="*/ 0 w 117"/>
                <a:gd name="T5" fmla="*/ 26 h 43"/>
                <a:gd name="T6" fmla="*/ 25 w 117"/>
                <a:gd name="T7" fmla="*/ 0 h 43"/>
                <a:gd name="T8" fmla="*/ 100 w 117"/>
                <a:gd name="T9" fmla="*/ 0 h 43"/>
                <a:gd name="T10" fmla="*/ 114 w 117"/>
                <a:gd name="T11" fmla="*/ 13 h 43"/>
                <a:gd name="T12" fmla="*/ 89 w 117"/>
                <a:gd name="T13" fmla="*/ 38 h 43"/>
                <a:gd name="T14" fmla="*/ 57 w 117"/>
                <a:gd name="T15" fmla="*/ 38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7" h="43">
                  <a:moveTo>
                    <a:pt x="57" y="38"/>
                  </a:moveTo>
                  <a:cubicBezTo>
                    <a:pt x="42" y="38"/>
                    <a:pt x="28" y="38"/>
                    <a:pt x="13" y="38"/>
                  </a:cubicBezTo>
                  <a:cubicBezTo>
                    <a:pt x="4" y="39"/>
                    <a:pt x="0" y="36"/>
                    <a:pt x="0" y="26"/>
                  </a:cubicBezTo>
                  <a:cubicBezTo>
                    <a:pt x="0" y="0"/>
                    <a:pt x="0" y="0"/>
                    <a:pt x="25" y="0"/>
                  </a:cubicBezTo>
                  <a:cubicBezTo>
                    <a:pt x="50" y="0"/>
                    <a:pt x="75" y="1"/>
                    <a:pt x="100" y="0"/>
                  </a:cubicBezTo>
                  <a:cubicBezTo>
                    <a:pt x="110" y="0"/>
                    <a:pt x="114" y="2"/>
                    <a:pt x="114" y="13"/>
                  </a:cubicBezTo>
                  <a:cubicBezTo>
                    <a:pt x="113" y="43"/>
                    <a:pt x="117" y="38"/>
                    <a:pt x="89" y="38"/>
                  </a:cubicBezTo>
                  <a:cubicBezTo>
                    <a:pt x="78" y="38"/>
                    <a:pt x="68" y="38"/>
                    <a:pt x="5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2" name="Freeform 67">
              <a:extLst>
                <a:ext uri="{FF2B5EF4-FFF2-40B4-BE49-F238E27FC236}">
                  <a16:creationId xmlns:a16="http://schemas.microsoft.com/office/drawing/2014/main" id="{88DD90CA-D457-4F39-8846-D6E902B924E1}"/>
                </a:ext>
              </a:extLst>
            </p:cNvPr>
            <p:cNvSpPr>
              <a:spLocks/>
            </p:cNvSpPr>
            <p:nvPr/>
          </p:nvSpPr>
          <p:spPr bwMode="auto">
            <a:xfrm>
              <a:off x="-1042987" y="2671764"/>
              <a:ext cx="79377" cy="74615"/>
            </a:xfrm>
            <a:custGeom>
              <a:avLst/>
              <a:gdLst>
                <a:gd name="T0" fmla="*/ 19 w 21"/>
                <a:gd name="T1" fmla="*/ 9 h 20"/>
                <a:gd name="T2" fmla="*/ 10 w 21"/>
                <a:gd name="T3" fmla="*/ 19 h 20"/>
                <a:gd name="T4" fmla="*/ 0 w 21"/>
                <a:gd name="T5" fmla="*/ 11 h 20"/>
                <a:gd name="T6" fmla="*/ 9 w 21"/>
                <a:gd name="T7" fmla="*/ 0 h 20"/>
                <a:gd name="T8" fmla="*/ 19 w 21"/>
                <a:gd name="T9" fmla="*/ 9 h 20"/>
              </a:gdLst>
              <a:ahLst/>
              <a:cxnLst>
                <a:cxn ang="0">
                  <a:pos x="T0" y="T1"/>
                </a:cxn>
                <a:cxn ang="0">
                  <a:pos x="T2" y="T3"/>
                </a:cxn>
                <a:cxn ang="0">
                  <a:pos x="T4" y="T5"/>
                </a:cxn>
                <a:cxn ang="0">
                  <a:pos x="T6" y="T7"/>
                </a:cxn>
                <a:cxn ang="0">
                  <a:pos x="T8" y="T9"/>
                </a:cxn>
              </a:cxnLst>
              <a:rect l="0" t="0" r="r" b="b"/>
              <a:pathLst>
                <a:path w="21" h="20">
                  <a:moveTo>
                    <a:pt x="19" y="9"/>
                  </a:moveTo>
                  <a:cubicBezTo>
                    <a:pt x="20" y="16"/>
                    <a:pt x="18" y="20"/>
                    <a:pt x="10" y="19"/>
                  </a:cubicBezTo>
                  <a:cubicBezTo>
                    <a:pt x="5" y="19"/>
                    <a:pt x="0" y="19"/>
                    <a:pt x="0" y="11"/>
                  </a:cubicBezTo>
                  <a:cubicBezTo>
                    <a:pt x="0" y="4"/>
                    <a:pt x="1" y="0"/>
                    <a:pt x="9" y="0"/>
                  </a:cubicBezTo>
                  <a:cubicBezTo>
                    <a:pt x="16" y="1"/>
                    <a:pt x="21" y="1"/>
                    <a:pt x="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93" name="Freeform 68">
              <a:extLst>
                <a:ext uri="{FF2B5EF4-FFF2-40B4-BE49-F238E27FC236}">
                  <a16:creationId xmlns:a16="http://schemas.microsoft.com/office/drawing/2014/main" id="{891B82F4-1B21-4438-93EE-DD35C2B465BE}"/>
                </a:ext>
              </a:extLst>
            </p:cNvPr>
            <p:cNvSpPr>
              <a:spLocks/>
            </p:cNvSpPr>
            <p:nvPr/>
          </p:nvSpPr>
          <p:spPr bwMode="auto">
            <a:xfrm>
              <a:off x="-735012" y="3886200"/>
              <a:ext cx="239715" cy="442915"/>
            </a:xfrm>
            <a:custGeom>
              <a:avLst/>
              <a:gdLst>
                <a:gd name="T0" fmla="*/ 29 w 64"/>
                <a:gd name="T1" fmla="*/ 4 h 118"/>
                <a:gd name="T2" fmla="*/ 40 w 64"/>
                <a:gd name="T3" fmla="*/ 11 h 118"/>
                <a:gd name="T4" fmla="*/ 54 w 64"/>
                <a:gd name="T5" fmla="*/ 26 h 118"/>
                <a:gd name="T6" fmla="*/ 56 w 64"/>
                <a:gd name="T7" fmla="*/ 45 h 118"/>
                <a:gd name="T8" fmla="*/ 38 w 64"/>
                <a:gd name="T9" fmla="*/ 38 h 118"/>
                <a:gd name="T10" fmla="*/ 28 w 64"/>
                <a:gd name="T11" fmla="*/ 33 h 118"/>
                <a:gd name="T12" fmla="*/ 22 w 64"/>
                <a:gd name="T13" fmla="*/ 42 h 118"/>
                <a:gd name="T14" fmla="*/ 29 w 64"/>
                <a:gd name="T15" fmla="*/ 51 h 118"/>
                <a:gd name="T16" fmla="*/ 37 w 64"/>
                <a:gd name="T17" fmla="*/ 52 h 118"/>
                <a:gd name="T18" fmla="*/ 55 w 64"/>
                <a:gd name="T19" fmla="*/ 93 h 118"/>
                <a:gd name="T20" fmla="*/ 38 w 64"/>
                <a:gd name="T21" fmla="*/ 116 h 118"/>
                <a:gd name="T22" fmla="*/ 25 w 64"/>
                <a:gd name="T23" fmla="*/ 116 h 118"/>
                <a:gd name="T24" fmla="*/ 4 w 64"/>
                <a:gd name="T25" fmla="*/ 88 h 118"/>
                <a:gd name="T26" fmla="*/ 6 w 64"/>
                <a:gd name="T27" fmla="*/ 77 h 118"/>
                <a:gd name="T28" fmla="*/ 21 w 64"/>
                <a:gd name="T29" fmla="*/ 80 h 118"/>
                <a:gd name="T30" fmla="*/ 33 w 64"/>
                <a:gd name="T31" fmla="*/ 88 h 118"/>
                <a:gd name="T32" fmla="*/ 40 w 64"/>
                <a:gd name="T33" fmla="*/ 79 h 118"/>
                <a:gd name="T34" fmla="*/ 28 w 64"/>
                <a:gd name="T35" fmla="*/ 70 h 118"/>
                <a:gd name="T36" fmla="*/ 4 w 64"/>
                <a:gd name="T37" fmla="*/ 49 h 118"/>
                <a:gd name="T38" fmla="*/ 16 w 64"/>
                <a:gd name="T39" fmla="*/ 19 h 118"/>
                <a:gd name="T40" fmla="*/ 29 w 64"/>
                <a:gd name="T41" fmla="*/ 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 h="118">
                  <a:moveTo>
                    <a:pt x="29" y="4"/>
                  </a:moveTo>
                  <a:cubicBezTo>
                    <a:pt x="35" y="4"/>
                    <a:pt x="40" y="4"/>
                    <a:pt x="40" y="11"/>
                  </a:cubicBezTo>
                  <a:cubicBezTo>
                    <a:pt x="41" y="19"/>
                    <a:pt x="51" y="20"/>
                    <a:pt x="54" y="26"/>
                  </a:cubicBezTo>
                  <a:cubicBezTo>
                    <a:pt x="57" y="32"/>
                    <a:pt x="62" y="40"/>
                    <a:pt x="56" y="45"/>
                  </a:cubicBezTo>
                  <a:cubicBezTo>
                    <a:pt x="51" y="48"/>
                    <a:pt x="41" y="49"/>
                    <a:pt x="38" y="38"/>
                  </a:cubicBezTo>
                  <a:cubicBezTo>
                    <a:pt x="37" y="34"/>
                    <a:pt x="33" y="32"/>
                    <a:pt x="28" y="33"/>
                  </a:cubicBezTo>
                  <a:cubicBezTo>
                    <a:pt x="24" y="34"/>
                    <a:pt x="22" y="37"/>
                    <a:pt x="22" y="42"/>
                  </a:cubicBezTo>
                  <a:cubicBezTo>
                    <a:pt x="22" y="47"/>
                    <a:pt x="25" y="49"/>
                    <a:pt x="29" y="51"/>
                  </a:cubicBezTo>
                  <a:cubicBezTo>
                    <a:pt x="31" y="52"/>
                    <a:pt x="35" y="51"/>
                    <a:pt x="37" y="52"/>
                  </a:cubicBezTo>
                  <a:cubicBezTo>
                    <a:pt x="55" y="57"/>
                    <a:pt x="64" y="77"/>
                    <a:pt x="55" y="93"/>
                  </a:cubicBezTo>
                  <a:cubicBezTo>
                    <a:pt x="51" y="101"/>
                    <a:pt x="39" y="104"/>
                    <a:pt x="38" y="116"/>
                  </a:cubicBezTo>
                  <a:cubicBezTo>
                    <a:pt x="38" y="118"/>
                    <a:pt x="25" y="118"/>
                    <a:pt x="25" y="116"/>
                  </a:cubicBezTo>
                  <a:cubicBezTo>
                    <a:pt x="21" y="104"/>
                    <a:pt x="7" y="100"/>
                    <a:pt x="4" y="88"/>
                  </a:cubicBezTo>
                  <a:cubicBezTo>
                    <a:pt x="3" y="84"/>
                    <a:pt x="0" y="78"/>
                    <a:pt x="6" y="77"/>
                  </a:cubicBezTo>
                  <a:cubicBezTo>
                    <a:pt x="11" y="75"/>
                    <a:pt x="18" y="72"/>
                    <a:pt x="21" y="80"/>
                  </a:cubicBezTo>
                  <a:cubicBezTo>
                    <a:pt x="24" y="86"/>
                    <a:pt x="27" y="89"/>
                    <a:pt x="33" y="88"/>
                  </a:cubicBezTo>
                  <a:cubicBezTo>
                    <a:pt x="38" y="87"/>
                    <a:pt x="40" y="83"/>
                    <a:pt x="40" y="79"/>
                  </a:cubicBezTo>
                  <a:cubicBezTo>
                    <a:pt x="39" y="72"/>
                    <a:pt x="34" y="71"/>
                    <a:pt x="28" y="70"/>
                  </a:cubicBezTo>
                  <a:cubicBezTo>
                    <a:pt x="15" y="68"/>
                    <a:pt x="7" y="61"/>
                    <a:pt x="4" y="49"/>
                  </a:cubicBezTo>
                  <a:cubicBezTo>
                    <a:pt x="1" y="36"/>
                    <a:pt x="4" y="24"/>
                    <a:pt x="16" y="19"/>
                  </a:cubicBezTo>
                  <a:cubicBezTo>
                    <a:pt x="24" y="16"/>
                    <a:pt x="17" y="0"/>
                    <a:pt x="29"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grpSp>
        <p:nvGrpSpPr>
          <p:cNvPr id="77" name="Group 76">
            <a:extLst>
              <a:ext uri="{FF2B5EF4-FFF2-40B4-BE49-F238E27FC236}">
                <a16:creationId xmlns:a16="http://schemas.microsoft.com/office/drawing/2014/main" id="{0249F2EF-99B6-4786-B754-AAE0C5E23F53}"/>
              </a:ext>
            </a:extLst>
          </p:cNvPr>
          <p:cNvGrpSpPr/>
          <p:nvPr/>
        </p:nvGrpSpPr>
        <p:grpSpPr>
          <a:xfrm>
            <a:off x="2859376" y="4684242"/>
            <a:ext cx="421618" cy="393249"/>
            <a:chOff x="-2454275" y="2322514"/>
            <a:chExt cx="2216153" cy="2220910"/>
          </a:xfrm>
          <a:solidFill>
            <a:schemeClr val="tx1"/>
          </a:solidFill>
        </p:grpSpPr>
        <p:sp>
          <p:nvSpPr>
            <p:cNvPr id="84" name="Freeform 76">
              <a:extLst>
                <a:ext uri="{FF2B5EF4-FFF2-40B4-BE49-F238E27FC236}">
                  <a16:creationId xmlns:a16="http://schemas.microsoft.com/office/drawing/2014/main" id="{EF6A150B-0892-4FA1-97E2-F3E79998227C}"/>
                </a:ext>
              </a:extLst>
            </p:cNvPr>
            <p:cNvSpPr>
              <a:spLocks noEditPoints="1"/>
            </p:cNvSpPr>
            <p:nvPr/>
          </p:nvSpPr>
          <p:spPr bwMode="auto">
            <a:xfrm>
              <a:off x="-2014539" y="2322514"/>
              <a:ext cx="1211262" cy="1009651"/>
            </a:xfrm>
            <a:custGeom>
              <a:avLst/>
              <a:gdLst>
                <a:gd name="T0" fmla="*/ 161 w 323"/>
                <a:gd name="T1" fmla="*/ 0 h 269"/>
                <a:gd name="T2" fmla="*/ 295 w 323"/>
                <a:gd name="T3" fmla="*/ 0 h 269"/>
                <a:gd name="T4" fmla="*/ 322 w 323"/>
                <a:gd name="T5" fmla="*/ 28 h 269"/>
                <a:gd name="T6" fmla="*/ 323 w 323"/>
                <a:gd name="T7" fmla="*/ 198 h 269"/>
                <a:gd name="T8" fmla="*/ 303 w 323"/>
                <a:gd name="T9" fmla="*/ 216 h 269"/>
                <a:gd name="T10" fmla="*/ 146 w 323"/>
                <a:gd name="T11" fmla="*/ 216 h 269"/>
                <a:gd name="T12" fmla="*/ 120 w 323"/>
                <a:gd name="T13" fmla="*/ 225 h 269"/>
                <a:gd name="T14" fmla="*/ 79 w 323"/>
                <a:gd name="T15" fmla="*/ 260 h 269"/>
                <a:gd name="T16" fmla="*/ 63 w 323"/>
                <a:gd name="T17" fmla="*/ 266 h 269"/>
                <a:gd name="T18" fmla="*/ 58 w 323"/>
                <a:gd name="T19" fmla="*/ 251 h 269"/>
                <a:gd name="T20" fmla="*/ 55 w 323"/>
                <a:gd name="T21" fmla="*/ 217 h 269"/>
                <a:gd name="T22" fmla="*/ 22 w 323"/>
                <a:gd name="T23" fmla="*/ 215 h 269"/>
                <a:gd name="T24" fmla="*/ 0 w 323"/>
                <a:gd name="T25" fmla="*/ 193 h 269"/>
                <a:gd name="T26" fmla="*/ 0 w 323"/>
                <a:gd name="T27" fmla="*/ 27 h 269"/>
                <a:gd name="T28" fmla="*/ 26 w 323"/>
                <a:gd name="T29" fmla="*/ 0 h 269"/>
                <a:gd name="T30" fmla="*/ 161 w 323"/>
                <a:gd name="T31" fmla="*/ 0 h 269"/>
                <a:gd name="T32" fmla="*/ 161 w 323"/>
                <a:gd name="T33" fmla="*/ 116 h 269"/>
                <a:gd name="T34" fmla="*/ 245 w 323"/>
                <a:gd name="T35" fmla="*/ 116 h 269"/>
                <a:gd name="T36" fmla="*/ 259 w 323"/>
                <a:gd name="T37" fmla="*/ 107 h 269"/>
                <a:gd name="T38" fmla="*/ 245 w 323"/>
                <a:gd name="T39" fmla="*/ 98 h 269"/>
                <a:gd name="T40" fmla="*/ 77 w 323"/>
                <a:gd name="T41" fmla="*/ 98 h 269"/>
                <a:gd name="T42" fmla="*/ 63 w 323"/>
                <a:gd name="T43" fmla="*/ 107 h 269"/>
                <a:gd name="T44" fmla="*/ 77 w 323"/>
                <a:gd name="T45" fmla="*/ 116 h 269"/>
                <a:gd name="T46" fmla="*/ 161 w 323"/>
                <a:gd name="T47" fmla="*/ 116 h 269"/>
                <a:gd name="T48" fmla="*/ 162 w 323"/>
                <a:gd name="T49" fmla="*/ 143 h 269"/>
                <a:gd name="T50" fmla="*/ 77 w 323"/>
                <a:gd name="T51" fmla="*/ 143 h 269"/>
                <a:gd name="T52" fmla="*/ 63 w 323"/>
                <a:gd name="T53" fmla="*/ 152 h 269"/>
                <a:gd name="T54" fmla="*/ 77 w 323"/>
                <a:gd name="T55" fmla="*/ 161 h 269"/>
                <a:gd name="T56" fmla="*/ 245 w 323"/>
                <a:gd name="T57" fmla="*/ 161 h 269"/>
                <a:gd name="T58" fmla="*/ 259 w 323"/>
                <a:gd name="T59" fmla="*/ 152 h 269"/>
                <a:gd name="T60" fmla="*/ 245 w 323"/>
                <a:gd name="T61" fmla="*/ 143 h 269"/>
                <a:gd name="T62" fmla="*/ 162 w 323"/>
                <a:gd name="T63" fmla="*/ 143 h 269"/>
                <a:gd name="T64" fmla="*/ 161 w 323"/>
                <a:gd name="T65" fmla="*/ 71 h 269"/>
                <a:gd name="T66" fmla="*/ 245 w 323"/>
                <a:gd name="T67" fmla="*/ 71 h 269"/>
                <a:gd name="T68" fmla="*/ 259 w 323"/>
                <a:gd name="T69" fmla="*/ 62 h 269"/>
                <a:gd name="T70" fmla="*/ 245 w 323"/>
                <a:gd name="T71" fmla="*/ 53 h 269"/>
                <a:gd name="T72" fmla="*/ 77 w 323"/>
                <a:gd name="T73" fmla="*/ 53 h 269"/>
                <a:gd name="T74" fmla="*/ 63 w 323"/>
                <a:gd name="T75" fmla="*/ 62 h 269"/>
                <a:gd name="T76" fmla="*/ 77 w 323"/>
                <a:gd name="T77" fmla="*/ 71 h 269"/>
                <a:gd name="T78" fmla="*/ 161 w 323"/>
                <a:gd name="T79" fmla="*/ 7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3" h="269">
                  <a:moveTo>
                    <a:pt x="161" y="0"/>
                  </a:moveTo>
                  <a:cubicBezTo>
                    <a:pt x="206" y="0"/>
                    <a:pt x="250" y="0"/>
                    <a:pt x="295" y="0"/>
                  </a:cubicBezTo>
                  <a:cubicBezTo>
                    <a:pt x="316" y="0"/>
                    <a:pt x="322" y="7"/>
                    <a:pt x="322" y="28"/>
                  </a:cubicBezTo>
                  <a:cubicBezTo>
                    <a:pt x="323" y="85"/>
                    <a:pt x="322" y="141"/>
                    <a:pt x="323" y="198"/>
                  </a:cubicBezTo>
                  <a:cubicBezTo>
                    <a:pt x="323" y="212"/>
                    <a:pt x="318" y="216"/>
                    <a:pt x="303" y="216"/>
                  </a:cubicBezTo>
                  <a:cubicBezTo>
                    <a:pt x="251" y="216"/>
                    <a:pt x="198" y="216"/>
                    <a:pt x="146" y="216"/>
                  </a:cubicBezTo>
                  <a:cubicBezTo>
                    <a:pt x="136" y="216"/>
                    <a:pt x="128" y="219"/>
                    <a:pt x="120" y="225"/>
                  </a:cubicBezTo>
                  <a:cubicBezTo>
                    <a:pt x="107" y="237"/>
                    <a:pt x="93" y="249"/>
                    <a:pt x="79" y="260"/>
                  </a:cubicBezTo>
                  <a:cubicBezTo>
                    <a:pt x="75" y="264"/>
                    <a:pt x="70" y="269"/>
                    <a:pt x="63" y="266"/>
                  </a:cubicBezTo>
                  <a:cubicBezTo>
                    <a:pt x="57" y="263"/>
                    <a:pt x="59" y="257"/>
                    <a:pt x="58" y="251"/>
                  </a:cubicBezTo>
                  <a:cubicBezTo>
                    <a:pt x="57" y="240"/>
                    <a:pt x="64" y="224"/>
                    <a:pt x="55" y="217"/>
                  </a:cubicBezTo>
                  <a:cubicBezTo>
                    <a:pt x="48" y="212"/>
                    <a:pt x="33" y="215"/>
                    <a:pt x="22" y="215"/>
                  </a:cubicBezTo>
                  <a:cubicBezTo>
                    <a:pt x="0" y="215"/>
                    <a:pt x="0" y="215"/>
                    <a:pt x="0" y="193"/>
                  </a:cubicBezTo>
                  <a:cubicBezTo>
                    <a:pt x="0" y="138"/>
                    <a:pt x="0" y="82"/>
                    <a:pt x="0" y="27"/>
                  </a:cubicBezTo>
                  <a:cubicBezTo>
                    <a:pt x="0" y="6"/>
                    <a:pt x="5" y="0"/>
                    <a:pt x="26" y="0"/>
                  </a:cubicBezTo>
                  <a:cubicBezTo>
                    <a:pt x="71" y="0"/>
                    <a:pt x="116" y="0"/>
                    <a:pt x="161" y="0"/>
                  </a:cubicBezTo>
                  <a:close/>
                  <a:moveTo>
                    <a:pt x="161" y="116"/>
                  </a:moveTo>
                  <a:cubicBezTo>
                    <a:pt x="189" y="116"/>
                    <a:pt x="217" y="116"/>
                    <a:pt x="245" y="116"/>
                  </a:cubicBezTo>
                  <a:cubicBezTo>
                    <a:pt x="252" y="116"/>
                    <a:pt x="259" y="116"/>
                    <a:pt x="259" y="107"/>
                  </a:cubicBezTo>
                  <a:cubicBezTo>
                    <a:pt x="259" y="98"/>
                    <a:pt x="252" y="98"/>
                    <a:pt x="245" y="98"/>
                  </a:cubicBezTo>
                  <a:cubicBezTo>
                    <a:pt x="189" y="98"/>
                    <a:pt x="133" y="98"/>
                    <a:pt x="77" y="98"/>
                  </a:cubicBezTo>
                  <a:cubicBezTo>
                    <a:pt x="70" y="98"/>
                    <a:pt x="63" y="98"/>
                    <a:pt x="63" y="107"/>
                  </a:cubicBezTo>
                  <a:cubicBezTo>
                    <a:pt x="63" y="116"/>
                    <a:pt x="70" y="116"/>
                    <a:pt x="77" y="116"/>
                  </a:cubicBezTo>
                  <a:cubicBezTo>
                    <a:pt x="105" y="116"/>
                    <a:pt x="133" y="116"/>
                    <a:pt x="161" y="116"/>
                  </a:cubicBezTo>
                  <a:close/>
                  <a:moveTo>
                    <a:pt x="162" y="143"/>
                  </a:moveTo>
                  <a:cubicBezTo>
                    <a:pt x="134" y="143"/>
                    <a:pt x="105" y="143"/>
                    <a:pt x="77" y="143"/>
                  </a:cubicBezTo>
                  <a:cubicBezTo>
                    <a:pt x="70" y="143"/>
                    <a:pt x="63" y="143"/>
                    <a:pt x="63" y="152"/>
                  </a:cubicBezTo>
                  <a:cubicBezTo>
                    <a:pt x="63" y="161"/>
                    <a:pt x="71" y="161"/>
                    <a:pt x="77" y="161"/>
                  </a:cubicBezTo>
                  <a:cubicBezTo>
                    <a:pt x="133" y="161"/>
                    <a:pt x="189" y="161"/>
                    <a:pt x="245" y="161"/>
                  </a:cubicBezTo>
                  <a:cubicBezTo>
                    <a:pt x="252" y="161"/>
                    <a:pt x="259" y="160"/>
                    <a:pt x="259" y="152"/>
                  </a:cubicBezTo>
                  <a:cubicBezTo>
                    <a:pt x="259" y="142"/>
                    <a:pt x="251" y="143"/>
                    <a:pt x="245" y="143"/>
                  </a:cubicBezTo>
                  <a:cubicBezTo>
                    <a:pt x="217" y="143"/>
                    <a:pt x="190" y="143"/>
                    <a:pt x="162" y="143"/>
                  </a:cubicBezTo>
                  <a:close/>
                  <a:moveTo>
                    <a:pt x="161" y="71"/>
                  </a:moveTo>
                  <a:cubicBezTo>
                    <a:pt x="189" y="71"/>
                    <a:pt x="217" y="71"/>
                    <a:pt x="245" y="71"/>
                  </a:cubicBezTo>
                  <a:cubicBezTo>
                    <a:pt x="252" y="71"/>
                    <a:pt x="259" y="71"/>
                    <a:pt x="259" y="62"/>
                  </a:cubicBezTo>
                  <a:cubicBezTo>
                    <a:pt x="259" y="53"/>
                    <a:pt x="252" y="53"/>
                    <a:pt x="245" y="53"/>
                  </a:cubicBezTo>
                  <a:cubicBezTo>
                    <a:pt x="189" y="53"/>
                    <a:pt x="133" y="53"/>
                    <a:pt x="77" y="53"/>
                  </a:cubicBezTo>
                  <a:cubicBezTo>
                    <a:pt x="70" y="53"/>
                    <a:pt x="63" y="53"/>
                    <a:pt x="63" y="62"/>
                  </a:cubicBezTo>
                  <a:cubicBezTo>
                    <a:pt x="63" y="71"/>
                    <a:pt x="71" y="71"/>
                    <a:pt x="77" y="71"/>
                  </a:cubicBezTo>
                  <a:cubicBezTo>
                    <a:pt x="105" y="71"/>
                    <a:pt x="133" y="71"/>
                    <a:pt x="16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5" name="Freeform 77">
              <a:extLst>
                <a:ext uri="{FF2B5EF4-FFF2-40B4-BE49-F238E27FC236}">
                  <a16:creationId xmlns:a16="http://schemas.microsoft.com/office/drawing/2014/main" id="{B3ACF258-92F2-4515-BC6A-AE6EEE7771BC}"/>
                </a:ext>
              </a:extLst>
            </p:cNvPr>
            <p:cNvSpPr>
              <a:spLocks noEditPoints="1"/>
            </p:cNvSpPr>
            <p:nvPr/>
          </p:nvSpPr>
          <p:spPr bwMode="auto">
            <a:xfrm>
              <a:off x="-1444622" y="2878137"/>
              <a:ext cx="1206500" cy="1004888"/>
            </a:xfrm>
            <a:custGeom>
              <a:avLst/>
              <a:gdLst>
                <a:gd name="T0" fmla="*/ 321 w 322"/>
                <a:gd name="T1" fmla="*/ 107 h 268"/>
                <a:gd name="T2" fmla="*/ 321 w 322"/>
                <a:gd name="T3" fmla="*/ 192 h 268"/>
                <a:gd name="T4" fmla="*/ 299 w 322"/>
                <a:gd name="T5" fmla="*/ 215 h 268"/>
                <a:gd name="T6" fmla="*/ 266 w 322"/>
                <a:gd name="T7" fmla="*/ 218 h 268"/>
                <a:gd name="T8" fmla="*/ 264 w 322"/>
                <a:gd name="T9" fmla="*/ 250 h 268"/>
                <a:gd name="T10" fmla="*/ 259 w 322"/>
                <a:gd name="T11" fmla="*/ 265 h 268"/>
                <a:gd name="T12" fmla="*/ 244 w 322"/>
                <a:gd name="T13" fmla="*/ 259 h 268"/>
                <a:gd name="T14" fmla="*/ 237 w 322"/>
                <a:gd name="T15" fmla="*/ 253 h 268"/>
                <a:gd name="T16" fmla="*/ 131 w 322"/>
                <a:gd name="T17" fmla="*/ 214 h 268"/>
                <a:gd name="T18" fmla="*/ 24 w 322"/>
                <a:gd name="T19" fmla="*/ 215 h 268"/>
                <a:gd name="T20" fmla="*/ 1 w 322"/>
                <a:gd name="T21" fmla="*/ 191 h 268"/>
                <a:gd name="T22" fmla="*/ 1 w 322"/>
                <a:gd name="T23" fmla="*/ 99 h 268"/>
                <a:gd name="T24" fmla="*/ 14 w 322"/>
                <a:gd name="T25" fmla="*/ 85 h 268"/>
                <a:gd name="T26" fmla="*/ 153 w 322"/>
                <a:gd name="T27" fmla="*/ 85 h 268"/>
                <a:gd name="T28" fmla="*/ 187 w 322"/>
                <a:gd name="T29" fmla="*/ 51 h 268"/>
                <a:gd name="T30" fmla="*/ 187 w 322"/>
                <a:gd name="T31" fmla="*/ 12 h 268"/>
                <a:gd name="T32" fmla="*/ 198 w 322"/>
                <a:gd name="T33" fmla="*/ 0 h 268"/>
                <a:gd name="T34" fmla="*/ 303 w 322"/>
                <a:gd name="T35" fmla="*/ 0 h 268"/>
                <a:gd name="T36" fmla="*/ 321 w 322"/>
                <a:gd name="T37" fmla="*/ 20 h 268"/>
                <a:gd name="T38" fmla="*/ 321 w 322"/>
                <a:gd name="T39" fmla="*/ 107 h 268"/>
                <a:gd name="T40" fmla="*/ 160 w 322"/>
                <a:gd name="T41" fmla="*/ 117 h 268"/>
                <a:gd name="T42" fmla="*/ 256 w 322"/>
                <a:gd name="T43" fmla="*/ 117 h 268"/>
                <a:gd name="T44" fmla="*/ 268 w 322"/>
                <a:gd name="T45" fmla="*/ 107 h 268"/>
                <a:gd name="T46" fmla="*/ 256 w 322"/>
                <a:gd name="T47" fmla="*/ 99 h 268"/>
                <a:gd name="T48" fmla="*/ 246 w 322"/>
                <a:gd name="T49" fmla="*/ 99 h 268"/>
                <a:gd name="T50" fmla="*/ 78 w 322"/>
                <a:gd name="T51" fmla="*/ 99 h 268"/>
                <a:gd name="T52" fmla="*/ 63 w 322"/>
                <a:gd name="T53" fmla="*/ 99 h 268"/>
                <a:gd name="T54" fmla="*/ 54 w 322"/>
                <a:gd name="T55" fmla="*/ 107 h 268"/>
                <a:gd name="T56" fmla="*/ 63 w 322"/>
                <a:gd name="T57" fmla="*/ 116 h 268"/>
                <a:gd name="T58" fmla="*/ 74 w 322"/>
                <a:gd name="T59" fmla="*/ 117 h 268"/>
                <a:gd name="T60" fmla="*/ 160 w 322"/>
                <a:gd name="T61" fmla="*/ 117 h 268"/>
                <a:gd name="T62" fmla="*/ 161 w 322"/>
                <a:gd name="T63" fmla="*/ 161 h 268"/>
                <a:gd name="T64" fmla="*/ 254 w 322"/>
                <a:gd name="T65" fmla="*/ 161 h 268"/>
                <a:gd name="T66" fmla="*/ 267 w 322"/>
                <a:gd name="T67" fmla="*/ 149 h 268"/>
                <a:gd name="T68" fmla="*/ 253 w 322"/>
                <a:gd name="T69" fmla="*/ 144 h 268"/>
                <a:gd name="T70" fmla="*/ 71 w 322"/>
                <a:gd name="T71" fmla="*/ 144 h 268"/>
                <a:gd name="T72" fmla="*/ 54 w 322"/>
                <a:gd name="T73" fmla="*/ 152 h 268"/>
                <a:gd name="T74" fmla="*/ 71 w 322"/>
                <a:gd name="T75" fmla="*/ 161 h 268"/>
                <a:gd name="T76" fmla="*/ 161 w 322"/>
                <a:gd name="T77" fmla="*/ 161 h 268"/>
                <a:gd name="T78" fmla="*/ 234 w 322"/>
                <a:gd name="T79" fmla="*/ 54 h 268"/>
                <a:gd name="T80" fmla="*/ 234 w 322"/>
                <a:gd name="T81" fmla="*/ 54 h 268"/>
                <a:gd name="T82" fmla="*/ 207 w 322"/>
                <a:gd name="T83" fmla="*/ 54 h 268"/>
                <a:gd name="T84" fmla="*/ 198 w 322"/>
                <a:gd name="T85" fmla="*/ 62 h 268"/>
                <a:gd name="T86" fmla="*/ 207 w 322"/>
                <a:gd name="T87" fmla="*/ 72 h 268"/>
                <a:gd name="T88" fmla="*/ 259 w 322"/>
                <a:gd name="T89" fmla="*/ 72 h 268"/>
                <a:gd name="T90" fmla="*/ 268 w 322"/>
                <a:gd name="T91" fmla="*/ 62 h 268"/>
                <a:gd name="T92" fmla="*/ 258 w 322"/>
                <a:gd name="T93" fmla="*/ 54 h 268"/>
                <a:gd name="T94" fmla="*/ 234 w 322"/>
                <a:gd name="T95" fmla="*/ 5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2" h="268">
                  <a:moveTo>
                    <a:pt x="321" y="107"/>
                  </a:moveTo>
                  <a:cubicBezTo>
                    <a:pt x="321" y="136"/>
                    <a:pt x="322" y="164"/>
                    <a:pt x="321" y="192"/>
                  </a:cubicBezTo>
                  <a:cubicBezTo>
                    <a:pt x="321" y="209"/>
                    <a:pt x="316" y="214"/>
                    <a:pt x="299" y="215"/>
                  </a:cubicBezTo>
                  <a:cubicBezTo>
                    <a:pt x="287" y="216"/>
                    <a:pt x="273" y="210"/>
                    <a:pt x="266" y="218"/>
                  </a:cubicBezTo>
                  <a:cubicBezTo>
                    <a:pt x="261" y="225"/>
                    <a:pt x="264" y="239"/>
                    <a:pt x="264" y="250"/>
                  </a:cubicBezTo>
                  <a:cubicBezTo>
                    <a:pt x="264" y="256"/>
                    <a:pt x="265" y="262"/>
                    <a:pt x="259" y="265"/>
                  </a:cubicBezTo>
                  <a:cubicBezTo>
                    <a:pt x="252" y="268"/>
                    <a:pt x="248" y="263"/>
                    <a:pt x="244" y="259"/>
                  </a:cubicBezTo>
                  <a:cubicBezTo>
                    <a:pt x="241" y="257"/>
                    <a:pt x="239" y="255"/>
                    <a:pt x="237" y="253"/>
                  </a:cubicBezTo>
                  <a:cubicBezTo>
                    <a:pt x="209" y="220"/>
                    <a:pt x="173" y="210"/>
                    <a:pt x="131" y="214"/>
                  </a:cubicBezTo>
                  <a:cubicBezTo>
                    <a:pt x="95" y="218"/>
                    <a:pt x="60" y="215"/>
                    <a:pt x="24" y="215"/>
                  </a:cubicBezTo>
                  <a:cubicBezTo>
                    <a:pt x="7" y="215"/>
                    <a:pt x="1" y="209"/>
                    <a:pt x="1" y="191"/>
                  </a:cubicBezTo>
                  <a:cubicBezTo>
                    <a:pt x="1" y="160"/>
                    <a:pt x="1" y="129"/>
                    <a:pt x="1" y="99"/>
                  </a:cubicBezTo>
                  <a:cubicBezTo>
                    <a:pt x="0" y="88"/>
                    <a:pt x="3" y="85"/>
                    <a:pt x="14" y="85"/>
                  </a:cubicBezTo>
                  <a:cubicBezTo>
                    <a:pt x="60" y="85"/>
                    <a:pt x="107" y="85"/>
                    <a:pt x="153" y="85"/>
                  </a:cubicBezTo>
                  <a:cubicBezTo>
                    <a:pt x="179" y="85"/>
                    <a:pt x="187" y="77"/>
                    <a:pt x="187" y="51"/>
                  </a:cubicBezTo>
                  <a:cubicBezTo>
                    <a:pt x="187" y="38"/>
                    <a:pt x="187" y="25"/>
                    <a:pt x="187" y="12"/>
                  </a:cubicBezTo>
                  <a:cubicBezTo>
                    <a:pt x="187" y="4"/>
                    <a:pt x="189" y="0"/>
                    <a:pt x="198" y="0"/>
                  </a:cubicBezTo>
                  <a:cubicBezTo>
                    <a:pt x="233" y="1"/>
                    <a:pt x="268" y="0"/>
                    <a:pt x="303" y="0"/>
                  </a:cubicBezTo>
                  <a:cubicBezTo>
                    <a:pt x="316" y="1"/>
                    <a:pt x="322" y="7"/>
                    <a:pt x="321" y="20"/>
                  </a:cubicBezTo>
                  <a:cubicBezTo>
                    <a:pt x="321" y="49"/>
                    <a:pt x="321" y="78"/>
                    <a:pt x="321" y="107"/>
                  </a:cubicBezTo>
                  <a:close/>
                  <a:moveTo>
                    <a:pt x="160" y="117"/>
                  </a:moveTo>
                  <a:cubicBezTo>
                    <a:pt x="192" y="117"/>
                    <a:pt x="224" y="117"/>
                    <a:pt x="256" y="117"/>
                  </a:cubicBezTo>
                  <a:cubicBezTo>
                    <a:pt x="263" y="117"/>
                    <a:pt x="269" y="115"/>
                    <a:pt x="268" y="107"/>
                  </a:cubicBezTo>
                  <a:cubicBezTo>
                    <a:pt x="268" y="100"/>
                    <a:pt x="262" y="99"/>
                    <a:pt x="256" y="99"/>
                  </a:cubicBezTo>
                  <a:cubicBezTo>
                    <a:pt x="253" y="99"/>
                    <a:pt x="249" y="99"/>
                    <a:pt x="246" y="99"/>
                  </a:cubicBezTo>
                  <a:cubicBezTo>
                    <a:pt x="190" y="99"/>
                    <a:pt x="134" y="99"/>
                    <a:pt x="78" y="99"/>
                  </a:cubicBezTo>
                  <a:cubicBezTo>
                    <a:pt x="73" y="99"/>
                    <a:pt x="68" y="99"/>
                    <a:pt x="63" y="99"/>
                  </a:cubicBezTo>
                  <a:cubicBezTo>
                    <a:pt x="58" y="99"/>
                    <a:pt x="55" y="101"/>
                    <a:pt x="54" y="107"/>
                  </a:cubicBezTo>
                  <a:cubicBezTo>
                    <a:pt x="54" y="113"/>
                    <a:pt x="58" y="116"/>
                    <a:pt x="63" y="116"/>
                  </a:cubicBezTo>
                  <a:cubicBezTo>
                    <a:pt x="67" y="117"/>
                    <a:pt x="70" y="117"/>
                    <a:pt x="74" y="117"/>
                  </a:cubicBezTo>
                  <a:cubicBezTo>
                    <a:pt x="103" y="117"/>
                    <a:pt x="132" y="117"/>
                    <a:pt x="160" y="117"/>
                  </a:cubicBezTo>
                  <a:close/>
                  <a:moveTo>
                    <a:pt x="161" y="161"/>
                  </a:moveTo>
                  <a:cubicBezTo>
                    <a:pt x="192" y="161"/>
                    <a:pt x="223" y="161"/>
                    <a:pt x="254" y="161"/>
                  </a:cubicBezTo>
                  <a:cubicBezTo>
                    <a:pt x="262" y="161"/>
                    <a:pt x="271" y="161"/>
                    <a:pt x="267" y="149"/>
                  </a:cubicBezTo>
                  <a:cubicBezTo>
                    <a:pt x="266" y="142"/>
                    <a:pt x="259" y="144"/>
                    <a:pt x="253" y="144"/>
                  </a:cubicBezTo>
                  <a:cubicBezTo>
                    <a:pt x="193" y="143"/>
                    <a:pt x="132" y="143"/>
                    <a:pt x="71" y="144"/>
                  </a:cubicBezTo>
                  <a:cubicBezTo>
                    <a:pt x="64" y="144"/>
                    <a:pt x="55" y="142"/>
                    <a:pt x="54" y="152"/>
                  </a:cubicBezTo>
                  <a:cubicBezTo>
                    <a:pt x="54" y="164"/>
                    <a:pt x="64" y="161"/>
                    <a:pt x="71" y="161"/>
                  </a:cubicBezTo>
                  <a:cubicBezTo>
                    <a:pt x="101" y="161"/>
                    <a:pt x="131" y="161"/>
                    <a:pt x="161" y="161"/>
                  </a:cubicBezTo>
                  <a:close/>
                  <a:moveTo>
                    <a:pt x="234" y="54"/>
                  </a:moveTo>
                  <a:cubicBezTo>
                    <a:pt x="234" y="54"/>
                    <a:pt x="234" y="54"/>
                    <a:pt x="234" y="54"/>
                  </a:cubicBezTo>
                  <a:cubicBezTo>
                    <a:pt x="225" y="54"/>
                    <a:pt x="216" y="54"/>
                    <a:pt x="207" y="54"/>
                  </a:cubicBezTo>
                  <a:cubicBezTo>
                    <a:pt x="202" y="54"/>
                    <a:pt x="198" y="57"/>
                    <a:pt x="198" y="62"/>
                  </a:cubicBezTo>
                  <a:cubicBezTo>
                    <a:pt x="197" y="68"/>
                    <a:pt x="201" y="72"/>
                    <a:pt x="207" y="72"/>
                  </a:cubicBezTo>
                  <a:cubicBezTo>
                    <a:pt x="224" y="72"/>
                    <a:pt x="242" y="72"/>
                    <a:pt x="259" y="72"/>
                  </a:cubicBezTo>
                  <a:cubicBezTo>
                    <a:pt x="265" y="72"/>
                    <a:pt x="269" y="68"/>
                    <a:pt x="268" y="62"/>
                  </a:cubicBezTo>
                  <a:cubicBezTo>
                    <a:pt x="268" y="56"/>
                    <a:pt x="263" y="54"/>
                    <a:pt x="258" y="54"/>
                  </a:cubicBezTo>
                  <a:cubicBezTo>
                    <a:pt x="250" y="54"/>
                    <a:pt x="242" y="54"/>
                    <a:pt x="23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6" name="Freeform 78">
              <a:extLst>
                <a:ext uri="{FF2B5EF4-FFF2-40B4-BE49-F238E27FC236}">
                  <a16:creationId xmlns:a16="http://schemas.microsoft.com/office/drawing/2014/main" id="{926239A3-F7A8-4332-B098-95340BE87AC3}"/>
                </a:ext>
              </a:extLst>
            </p:cNvPr>
            <p:cNvSpPr>
              <a:spLocks/>
            </p:cNvSpPr>
            <p:nvPr/>
          </p:nvSpPr>
          <p:spPr bwMode="auto">
            <a:xfrm>
              <a:off x="-2454275" y="3908425"/>
              <a:ext cx="941390" cy="634999"/>
            </a:xfrm>
            <a:custGeom>
              <a:avLst/>
              <a:gdLst>
                <a:gd name="T0" fmla="*/ 129 w 251"/>
                <a:gd name="T1" fmla="*/ 169 h 169"/>
                <a:gd name="T2" fmla="*/ 33 w 251"/>
                <a:gd name="T3" fmla="*/ 158 h 169"/>
                <a:gd name="T4" fmla="*/ 0 w 251"/>
                <a:gd name="T5" fmla="*/ 114 h 169"/>
                <a:gd name="T6" fmla="*/ 11 w 251"/>
                <a:gd name="T7" fmla="*/ 44 h 169"/>
                <a:gd name="T8" fmla="*/ 64 w 251"/>
                <a:gd name="T9" fmla="*/ 1 h 169"/>
                <a:gd name="T10" fmla="*/ 85 w 251"/>
                <a:gd name="T11" fmla="*/ 9 h 169"/>
                <a:gd name="T12" fmla="*/ 164 w 251"/>
                <a:gd name="T13" fmla="*/ 7 h 169"/>
                <a:gd name="T14" fmla="*/ 181 w 251"/>
                <a:gd name="T15" fmla="*/ 0 h 169"/>
                <a:gd name="T16" fmla="*/ 236 w 251"/>
                <a:gd name="T17" fmla="*/ 41 h 169"/>
                <a:gd name="T18" fmla="*/ 248 w 251"/>
                <a:gd name="T19" fmla="*/ 133 h 169"/>
                <a:gd name="T20" fmla="*/ 231 w 251"/>
                <a:gd name="T21" fmla="*/ 152 h 169"/>
                <a:gd name="T22" fmla="*/ 170 w 251"/>
                <a:gd name="T23" fmla="*/ 167 h 169"/>
                <a:gd name="T24" fmla="*/ 129 w 251"/>
                <a:gd name="T2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1" h="169">
                  <a:moveTo>
                    <a:pt x="129" y="169"/>
                  </a:moveTo>
                  <a:cubicBezTo>
                    <a:pt x="94" y="168"/>
                    <a:pt x="63" y="167"/>
                    <a:pt x="33" y="158"/>
                  </a:cubicBezTo>
                  <a:cubicBezTo>
                    <a:pt x="6" y="150"/>
                    <a:pt x="0" y="142"/>
                    <a:pt x="0" y="114"/>
                  </a:cubicBezTo>
                  <a:cubicBezTo>
                    <a:pt x="0" y="90"/>
                    <a:pt x="2" y="66"/>
                    <a:pt x="11" y="44"/>
                  </a:cubicBezTo>
                  <a:cubicBezTo>
                    <a:pt x="21" y="20"/>
                    <a:pt x="37" y="4"/>
                    <a:pt x="64" y="1"/>
                  </a:cubicBezTo>
                  <a:cubicBezTo>
                    <a:pt x="73" y="0"/>
                    <a:pt x="79" y="1"/>
                    <a:pt x="85" y="9"/>
                  </a:cubicBezTo>
                  <a:cubicBezTo>
                    <a:pt x="100" y="29"/>
                    <a:pt x="149" y="28"/>
                    <a:pt x="164" y="7"/>
                  </a:cubicBezTo>
                  <a:cubicBezTo>
                    <a:pt x="169" y="1"/>
                    <a:pt x="174" y="0"/>
                    <a:pt x="181" y="0"/>
                  </a:cubicBezTo>
                  <a:cubicBezTo>
                    <a:pt x="207" y="3"/>
                    <a:pt x="225" y="18"/>
                    <a:pt x="236" y="41"/>
                  </a:cubicBezTo>
                  <a:cubicBezTo>
                    <a:pt x="250" y="70"/>
                    <a:pt x="251" y="102"/>
                    <a:pt x="248" y="133"/>
                  </a:cubicBezTo>
                  <a:cubicBezTo>
                    <a:pt x="247" y="144"/>
                    <a:pt x="239" y="148"/>
                    <a:pt x="231" y="152"/>
                  </a:cubicBezTo>
                  <a:cubicBezTo>
                    <a:pt x="212" y="162"/>
                    <a:pt x="191" y="164"/>
                    <a:pt x="170" y="167"/>
                  </a:cubicBezTo>
                  <a:cubicBezTo>
                    <a:pt x="155" y="168"/>
                    <a:pt x="140" y="168"/>
                    <a:pt x="129"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7" name="Freeform 79">
              <a:extLst>
                <a:ext uri="{FF2B5EF4-FFF2-40B4-BE49-F238E27FC236}">
                  <a16:creationId xmlns:a16="http://schemas.microsoft.com/office/drawing/2014/main" id="{ACFFDFD9-42E9-483E-8836-84F80C6F0A7B}"/>
                </a:ext>
              </a:extLst>
            </p:cNvPr>
            <p:cNvSpPr>
              <a:spLocks/>
            </p:cNvSpPr>
            <p:nvPr/>
          </p:nvSpPr>
          <p:spPr bwMode="auto">
            <a:xfrm>
              <a:off x="-2220911" y="3398840"/>
              <a:ext cx="471486" cy="517523"/>
            </a:xfrm>
            <a:custGeom>
              <a:avLst/>
              <a:gdLst>
                <a:gd name="T0" fmla="*/ 0 w 126"/>
                <a:gd name="T1" fmla="*/ 58 h 138"/>
                <a:gd name="T2" fmla="*/ 64 w 126"/>
                <a:gd name="T3" fmla="*/ 0 h 138"/>
                <a:gd name="T4" fmla="*/ 126 w 126"/>
                <a:gd name="T5" fmla="*/ 57 h 138"/>
                <a:gd name="T6" fmla="*/ 62 w 126"/>
                <a:gd name="T7" fmla="*/ 137 h 138"/>
                <a:gd name="T8" fmla="*/ 0 w 126"/>
                <a:gd name="T9" fmla="*/ 58 h 138"/>
              </a:gdLst>
              <a:ahLst/>
              <a:cxnLst>
                <a:cxn ang="0">
                  <a:pos x="T0" y="T1"/>
                </a:cxn>
                <a:cxn ang="0">
                  <a:pos x="T2" y="T3"/>
                </a:cxn>
                <a:cxn ang="0">
                  <a:pos x="T4" y="T5"/>
                </a:cxn>
                <a:cxn ang="0">
                  <a:pos x="T6" y="T7"/>
                </a:cxn>
                <a:cxn ang="0">
                  <a:pos x="T8" y="T9"/>
                </a:cxn>
              </a:cxnLst>
              <a:rect l="0" t="0" r="r" b="b"/>
              <a:pathLst>
                <a:path w="126" h="138">
                  <a:moveTo>
                    <a:pt x="0" y="58"/>
                  </a:moveTo>
                  <a:cubicBezTo>
                    <a:pt x="0" y="22"/>
                    <a:pt x="24" y="0"/>
                    <a:pt x="64" y="0"/>
                  </a:cubicBezTo>
                  <a:cubicBezTo>
                    <a:pt x="102" y="0"/>
                    <a:pt x="126" y="22"/>
                    <a:pt x="126" y="57"/>
                  </a:cubicBezTo>
                  <a:cubicBezTo>
                    <a:pt x="126" y="98"/>
                    <a:pt x="95" y="138"/>
                    <a:pt x="62" y="137"/>
                  </a:cubicBezTo>
                  <a:cubicBezTo>
                    <a:pt x="30" y="137"/>
                    <a:pt x="0" y="98"/>
                    <a:pt x="0"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grpSp>
        <p:nvGrpSpPr>
          <p:cNvPr id="78" name="Group 77">
            <a:extLst>
              <a:ext uri="{FF2B5EF4-FFF2-40B4-BE49-F238E27FC236}">
                <a16:creationId xmlns:a16="http://schemas.microsoft.com/office/drawing/2014/main" id="{10276134-22A3-4FBA-9BDC-5B6B5F8F7104}"/>
              </a:ext>
            </a:extLst>
          </p:cNvPr>
          <p:cNvGrpSpPr/>
          <p:nvPr/>
        </p:nvGrpSpPr>
        <p:grpSpPr>
          <a:xfrm>
            <a:off x="2850911" y="5355446"/>
            <a:ext cx="438551" cy="408164"/>
            <a:chOff x="-2354269" y="2427294"/>
            <a:chExt cx="2001842" cy="2001843"/>
          </a:xfrm>
          <a:solidFill>
            <a:schemeClr val="tx1"/>
          </a:solidFill>
        </p:grpSpPr>
        <p:sp>
          <p:nvSpPr>
            <p:cNvPr id="79" name="Freeform 87">
              <a:extLst>
                <a:ext uri="{FF2B5EF4-FFF2-40B4-BE49-F238E27FC236}">
                  <a16:creationId xmlns:a16="http://schemas.microsoft.com/office/drawing/2014/main" id="{C9105C03-FCD0-4A29-ABE6-D539728169FB}"/>
                </a:ext>
              </a:extLst>
            </p:cNvPr>
            <p:cNvSpPr>
              <a:spLocks/>
            </p:cNvSpPr>
            <p:nvPr/>
          </p:nvSpPr>
          <p:spPr bwMode="auto">
            <a:xfrm>
              <a:off x="-1049343" y="3000383"/>
              <a:ext cx="696916" cy="855664"/>
            </a:xfrm>
            <a:custGeom>
              <a:avLst/>
              <a:gdLst>
                <a:gd name="T0" fmla="*/ 48 w 186"/>
                <a:gd name="T1" fmla="*/ 131 h 228"/>
                <a:gd name="T2" fmla="*/ 21 w 186"/>
                <a:gd name="T3" fmla="*/ 131 h 228"/>
                <a:gd name="T4" fmla="*/ 0 w 186"/>
                <a:gd name="T5" fmla="*/ 113 h 228"/>
                <a:gd name="T6" fmla="*/ 21 w 186"/>
                <a:gd name="T7" fmla="*/ 97 h 228"/>
                <a:gd name="T8" fmla="*/ 79 w 186"/>
                <a:gd name="T9" fmla="*/ 97 h 228"/>
                <a:gd name="T10" fmla="*/ 89 w 186"/>
                <a:gd name="T11" fmla="*/ 85 h 228"/>
                <a:gd name="T12" fmla="*/ 70 w 186"/>
                <a:gd name="T13" fmla="*/ 32 h 228"/>
                <a:gd name="T14" fmla="*/ 76 w 186"/>
                <a:gd name="T15" fmla="*/ 6 h 228"/>
                <a:gd name="T16" fmla="*/ 100 w 186"/>
                <a:gd name="T17" fmla="*/ 16 h 228"/>
                <a:gd name="T18" fmla="*/ 122 w 186"/>
                <a:gd name="T19" fmla="*/ 85 h 228"/>
                <a:gd name="T20" fmla="*/ 137 w 186"/>
                <a:gd name="T21" fmla="*/ 97 h 228"/>
                <a:gd name="T22" fmla="*/ 167 w 186"/>
                <a:gd name="T23" fmla="*/ 97 h 228"/>
                <a:gd name="T24" fmla="*/ 186 w 186"/>
                <a:gd name="T25" fmla="*/ 114 h 228"/>
                <a:gd name="T26" fmla="*/ 167 w 186"/>
                <a:gd name="T27" fmla="*/ 131 h 228"/>
                <a:gd name="T28" fmla="*/ 136 w 186"/>
                <a:gd name="T29" fmla="*/ 131 h 228"/>
                <a:gd name="T30" fmla="*/ 122 w 186"/>
                <a:gd name="T31" fmla="*/ 142 h 228"/>
                <a:gd name="T32" fmla="*/ 100 w 186"/>
                <a:gd name="T33" fmla="*/ 211 h 228"/>
                <a:gd name="T34" fmla="*/ 76 w 186"/>
                <a:gd name="T35" fmla="*/ 222 h 228"/>
                <a:gd name="T36" fmla="*/ 71 w 186"/>
                <a:gd name="T37" fmla="*/ 196 h 228"/>
                <a:gd name="T38" fmla="*/ 89 w 186"/>
                <a:gd name="T39" fmla="*/ 142 h 228"/>
                <a:gd name="T40" fmla="*/ 80 w 186"/>
                <a:gd name="T41" fmla="*/ 131 h 228"/>
                <a:gd name="T42" fmla="*/ 48 w 186"/>
                <a:gd name="T43" fmla="*/ 13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48" y="131"/>
                  </a:moveTo>
                  <a:cubicBezTo>
                    <a:pt x="39" y="131"/>
                    <a:pt x="30" y="131"/>
                    <a:pt x="21" y="131"/>
                  </a:cubicBezTo>
                  <a:cubicBezTo>
                    <a:pt x="10" y="131"/>
                    <a:pt x="0" y="127"/>
                    <a:pt x="0" y="113"/>
                  </a:cubicBezTo>
                  <a:cubicBezTo>
                    <a:pt x="0" y="100"/>
                    <a:pt x="10" y="97"/>
                    <a:pt x="21" y="97"/>
                  </a:cubicBezTo>
                  <a:cubicBezTo>
                    <a:pt x="40" y="97"/>
                    <a:pt x="60" y="97"/>
                    <a:pt x="79" y="97"/>
                  </a:cubicBezTo>
                  <a:cubicBezTo>
                    <a:pt x="89" y="98"/>
                    <a:pt x="91" y="94"/>
                    <a:pt x="89" y="85"/>
                  </a:cubicBezTo>
                  <a:cubicBezTo>
                    <a:pt x="85" y="66"/>
                    <a:pt x="80" y="48"/>
                    <a:pt x="70" y="32"/>
                  </a:cubicBezTo>
                  <a:cubicBezTo>
                    <a:pt x="65" y="21"/>
                    <a:pt x="65" y="12"/>
                    <a:pt x="76" y="6"/>
                  </a:cubicBezTo>
                  <a:cubicBezTo>
                    <a:pt x="87" y="0"/>
                    <a:pt x="94" y="6"/>
                    <a:pt x="100" y="16"/>
                  </a:cubicBezTo>
                  <a:cubicBezTo>
                    <a:pt x="112" y="38"/>
                    <a:pt x="120" y="61"/>
                    <a:pt x="122" y="85"/>
                  </a:cubicBezTo>
                  <a:cubicBezTo>
                    <a:pt x="123" y="96"/>
                    <a:pt x="128" y="98"/>
                    <a:pt x="137" y="97"/>
                  </a:cubicBezTo>
                  <a:cubicBezTo>
                    <a:pt x="147" y="97"/>
                    <a:pt x="157" y="97"/>
                    <a:pt x="167" y="97"/>
                  </a:cubicBezTo>
                  <a:cubicBezTo>
                    <a:pt x="177" y="98"/>
                    <a:pt x="186" y="102"/>
                    <a:pt x="186" y="114"/>
                  </a:cubicBezTo>
                  <a:cubicBezTo>
                    <a:pt x="186" y="125"/>
                    <a:pt x="178" y="130"/>
                    <a:pt x="167" y="131"/>
                  </a:cubicBezTo>
                  <a:cubicBezTo>
                    <a:pt x="157" y="131"/>
                    <a:pt x="146" y="131"/>
                    <a:pt x="136" y="131"/>
                  </a:cubicBezTo>
                  <a:cubicBezTo>
                    <a:pt x="127" y="130"/>
                    <a:pt x="124" y="133"/>
                    <a:pt x="122" y="142"/>
                  </a:cubicBezTo>
                  <a:cubicBezTo>
                    <a:pt x="120" y="166"/>
                    <a:pt x="112" y="189"/>
                    <a:pt x="100" y="211"/>
                  </a:cubicBezTo>
                  <a:cubicBezTo>
                    <a:pt x="95" y="221"/>
                    <a:pt x="88" y="228"/>
                    <a:pt x="76" y="222"/>
                  </a:cubicBezTo>
                  <a:cubicBezTo>
                    <a:pt x="64" y="216"/>
                    <a:pt x="65" y="206"/>
                    <a:pt x="71" y="196"/>
                  </a:cubicBezTo>
                  <a:cubicBezTo>
                    <a:pt x="80" y="179"/>
                    <a:pt x="85" y="161"/>
                    <a:pt x="89" y="142"/>
                  </a:cubicBezTo>
                  <a:cubicBezTo>
                    <a:pt x="91" y="134"/>
                    <a:pt x="89" y="130"/>
                    <a:pt x="80" y="131"/>
                  </a:cubicBezTo>
                  <a:cubicBezTo>
                    <a:pt x="69" y="131"/>
                    <a:pt x="59" y="131"/>
                    <a:pt x="48" y="1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0" name="Freeform 88">
              <a:extLst>
                <a:ext uri="{FF2B5EF4-FFF2-40B4-BE49-F238E27FC236}">
                  <a16:creationId xmlns:a16="http://schemas.microsoft.com/office/drawing/2014/main" id="{6705AEF3-F454-44FF-AD09-8E757E814475}"/>
                </a:ext>
              </a:extLst>
            </p:cNvPr>
            <p:cNvSpPr>
              <a:spLocks/>
            </p:cNvSpPr>
            <p:nvPr/>
          </p:nvSpPr>
          <p:spPr bwMode="auto">
            <a:xfrm>
              <a:off x="-1781180" y="3727459"/>
              <a:ext cx="855664" cy="701678"/>
            </a:xfrm>
            <a:custGeom>
              <a:avLst/>
              <a:gdLst>
                <a:gd name="T0" fmla="*/ 131 w 228"/>
                <a:gd name="T1" fmla="*/ 51 h 187"/>
                <a:gd name="T2" fmla="*/ 131 w 228"/>
                <a:gd name="T3" fmla="*/ 69 h 187"/>
                <a:gd name="T4" fmla="*/ 155 w 228"/>
                <a:gd name="T5" fmla="*/ 87 h 187"/>
                <a:gd name="T6" fmla="*/ 197 w 228"/>
                <a:gd name="T7" fmla="*/ 71 h 187"/>
                <a:gd name="T8" fmla="*/ 222 w 228"/>
                <a:gd name="T9" fmla="*/ 77 h 187"/>
                <a:gd name="T10" fmla="*/ 213 w 228"/>
                <a:gd name="T11" fmla="*/ 100 h 187"/>
                <a:gd name="T12" fmla="*/ 142 w 228"/>
                <a:gd name="T13" fmla="*/ 123 h 187"/>
                <a:gd name="T14" fmla="*/ 131 w 228"/>
                <a:gd name="T15" fmla="*/ 137 h 187"/>
                <a:gd name="T16" fmla="*/ 131 w 228"/>
                <a:gd name="T17" fmla="*/ 168 h 187"/>
                <a:gd name="T18" fmla="*/ 114 w 228"/>
                <a:gd name="T19" fmla="*/ 187 h 187"/>
                <a:gd name="T20" fmla="*/ 97 w 228"/>
                <a:gd name="T21" fmla="*/ 169 h 187"/>
                <a:gd name="T22" fmla="*/ 94 w 228"/>
                <a:gd name="T23" fmla="*/ 127 h 187"/>
                <a:gd name="T24" fmla="*/ 55 w 228"/>
                <a:gd name="T25" fmla="*/ 117 h 187"/>
                <a:gd name="T26" fmla="*/ 16 w 228"/>
                <a:gd name="T27" fmla="*/ 101 h 187"/>
                <a:gd name="T28" fmla="*/ 6 w 228"/>
                <a:gd name="T29" fmla="*/ 77 h 187"/>
                <a:gd name="T30" fmla="*/ 31 w 228"/>
                <a:gd name="T31" fmla="*/ 71 h 187"/>
                <a:gd name="T32" fmla="*/ 85 w 228"/>
                <a:gd name="T33" fmla="*/ 90 h 187"/>
                <a:gd name="T34" fmla="*/ 97 w 228"/>
                <a:gd name="T35" fmla="*/ 80 h 187"/>
                <a:gd name="T36" fmla="*/ 97 w 228"/>
                <a:gd name="T37" fmla="*/ 23 h 187"/>
                <a:gd name="T38" fmla="*/ 113 w 228"/>
                <a:gd name="T39" fmla="*/ 1 h 187"/>
                <a:gd name="T40" fmla="*/ 131 w 228"/>
                <a:gd name="T41" fmla="*/ 24 h 187"/>
                <a:gd name="T42" fmla="*/ 131 w 228"/>
                <a:gd name="T43" fmla="*/ 5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187">
                  <a:moveTo>
                    <a:pt x="131" y="51"/>
                  </a:moveTo>
                  <a:cubicBezTo>
                    <a:pt x="131" y="57"/>
                    <a:pt x="131" y="63"/>
                    <a:pt x="131" y="69"/>
                  </a:cubicBezTo>
                  <a:cubicBezTo>
                    <a:pt x="131" y="95"/>
                    <a:pt x="127" y="93"/>
                    <a:pt x="155" y="87"/>
                  </a:cubicBezTo>
                  <a:cubicBezTo>
                    <a:pt x="170" y="84"/>
                    <a:pt x="184" y="78"/>
                    <a:pt x="197" y="71"/>
                  </a:cubicBezTo>
                  <a:cubicBezTo>
                    <a:pt x="207" y="65"/>
                    <a:pt x="216" y="66"/>
                    <a:pt x="222" y="77"/>
                  </a:cubicBezTo>
                  <a:cubicBezTo>
                    <a:pt x="228" y="88"/>
                    <a:pt x="222" y="95"/>
                    <a:pt x="213" y="100"/>
                  </a:cubicBezTo>
                  <a:cubicBezTo>
                    <a:pt x="190" y="113"/>
                    <a:pt x="167" y="121"/>
                    <a:pt x="142" y="123"/>
                  </a:cubicBezTo>
                  <a:cubicBezTo>
                    <a:pt x="133" y="125"/>
                    <a:pt x="130" y="128"/>
                    <a:pt x="131" y="137"/>
                  </a:cubicBezTo>
                  <a:cubicBezTo>
                    <a:pt x="131" y="147"/>
                    <a:pt x="131" y="158"/>
                    <a:pt x="131" y="168"/>
                  </a:cubicBezTo>
                  <a:cubicBezTo>
                    <a:pt x="130" y="179"/>
                    <a:pt x="125" y="187"/>
                    <a:pt x="114" y="187"/>
                  </a:cubicBezTo>
                  <a:cubicBezTo>
                    <a:pt x="103" y="187"/>
                    <a:pt x="98" y="179"/>
                    <a:pt x="97" y="169"/>
                  </a:cubicBezTo>
                  <a:cubicBezTo>
                    <a:pt x="96" y="155"/>
                    <a:pt x="103" y="136"/>
                    <a:pt x="94" y="127"/>
                  </a:cubicBezTo>
                  <a:cubicBezTo>
                    <a:pt x="86" y="119"/>
                    <a:pt x="68" y="120"/>
                    <a:pt x="55" y="117"/>
                  </a:cubicBezTo>
                  <a:cubicBezTo>
                    <a:pt x="41" y="113"/>
                    <a:pt x="29" y="108"/>
                    <a:pt x="16" y="101"/>
                  </a:cubicBezTo>
                  <a:cubicBezTo>
                    <a:pt x="6" y="95"/>
                    <a:pt x="0" y="88"/>
                    <a:pt x="6" y="77"/>
                  </a:cubicBezTo>
                  <a:cubicBezTo>
                    <a:pt x="12" y="66"/>
                    <a:pt x="21" y="66"/>
                    <a:pt x="31" y="71"/>
                  </a:cubicBezTo>
                  <a:cubicBezTo>
                    <a:pt x="48" y="81"/>
                    <a:pt x="66" y="86"/>
                    <a:pt x="85" y="90"/>
                  </a:cubicBezTo>
                  <a:cubicBezTo>
                    <a:pt x="94" y="92"/>
                    <a:pt x="98" y="90"/>
                    <a:pt x="97" y="80"/>
                  </a:cubicBezTo>
                  <a:cubicBezTo>
                    <a:pt x="97" y="61"/>
                    <a:pt x="97" y="42"/>
                    <a:pt x="97" y="23"/>
                  </a:cubicBezTo>
                  <a:cubicBezTo>
                    <a:pt x="97" y="12"/>
                    <a:pt x="99" y="2"/>
                    <a:pt x="113" y="1"/>
                  </a:cubicBezTo>
                  <a:cubicBezTo>
                    <a:pt x="125" y="0"/>
                    <a:pt x="130" y="8"/>
                    <a:pt x="131" y="24"/>
                  </a:cubicBezTo>
                  <a:cubicBezTo>
                    <a:pt x="131" y="33"/>
                    <a:pt x="131" y="42"/>
                    <a:pt x="13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1" name="Freeform 89">
              <a:extLst>
                <a:ext uri="{FF2B5EF4-FFF2-40B4-BE49-F238E27FC236}">
                  <a16:creationId xmlns:a16="http://schemas.microsoft.com/office/drawing/2014/main" id="{7F144A04-EA2C-4D78-957B-AD43397D0220}"/>
                </a:ext>
              </a:extLst>
            </p:cNvPr>
            <p:cNvSpPr>
              <a:spLocks/>
            </p:cNvSpPr>
            <p:nvPr/>
          </p:nvSpPr>
          <p:spPr bwMode="auto">
            <a:xfrm>
              <a:off x="-1781180" y="2427294"/>
              <a:ext cx="855664" cy="696913"/>
            </a:xfrm>
            <a:custGeom>
              <a:avLst/>
              <a:gdLst>
                <a:gd name="T0" fmla="*/ 131 w 228"/>
                <a:gd name="T1" fmla="*/ 137 h 186"/>
                <a:gd name="T2" fmla="*/ 130 w 228"/>
                <a:gd name="T3" fmla="*/ 169 h 186"/>
                <a:gd name="T4" fmla="*/ 114 w 228"/>
                <a:gd name="T5" fmla="*/ 186 h 186"/>
                <a:gd name="T6" fmla="*/ 97 w 228"/>
                <a:gd name="T7" fmla="*/ 168 h 186"/>
                <a:gd name="T8" fmla="*/ 97 w 228"/>
                <a:gd name="T9" fmla="*/ 107 h 186"/>
                <a:gd name="T10" fmla="*/ 85 w 228"/>
                <a:gd name="T11" fmla="*/ 97 h 186"/>
                <a:gd name="T12" fmla="*/ 32 w 228"/>
                <a:gd name="T13" fmla="*/ 115 h 186"/>
                <a:gd name="T14" fmla="*/ 6 w 228"/>
                <a:gd name="T15" fmla="*/ 110 h 186"/>
                <a:gd name="T16" fmla="*/ 16 w 228"/>
                <a:gd name="T17" fmla="*/ 86 h 186"/>
                <a:gd name="T18" fmla="*/ 85 w 228"/>
                <a:gd name="T19" fmla="*/ 64 h 186"/>
                <a:gd name="T20" fmla="*/ 97 w 228"/>
                <a:gd name="T21" fmla="*/ 50 h 186"/>
                <a:gd name="T22" fmla="*/ 97 w 228"/>
                <a:gd name="T23" fmla="*/ 18 h 186"/>
                <a:gd name="T24" fmla="*/ 113 w 228"/>
                <a:gd name="T25" fmla="*/ 0 h 186"/>
                <a:gd name="T26" fmla="*/ 131 w 228"/>
                <a:gd name="T27" fmla="*/ 19 h 186"/>
                <a:gd name="T28" fmla="*/ 131 w 228"/>
                <a:gd name="T29" fmla="*/ 49 h 186"/>
                <a:gd name="T30" fmla="*/ 143 w 228"/>
                <a:gd name="T31" fmla="*/ 64 h 186"/>
                <a:gd name="T32" fmla="*/ 211 w 228"/>
                <a:gd name="T33" fmla="*/ 86 h 186"/>
                <a:gd name="T34" fmla="*/ 222 w 228"/>
                <a:gd name="T35" fmla="*/ 109 h 186"/>
                <a:gd name="T36" fmla="*/ 196 w 228"/>
                <a:gd name="T37" fmla="*/ 115 h 186"/>
                <a:gd name="T38" fmla="*/ 142 w 228"/>
                <a:gd name="T39" fmla="*/ 97 h 186"/>
                <a:gd name="T40" fmla="*/ 131 w 228"/>
                <a:gd name="T41" fmla="*/ 106 h 186"/>
                <a:gd name="T42" fmla="*/ 131 w 228"/>
                <a:gd name="T43" fmla="*/ 137 h 186"/>
                <a:gd name="T44" fmla="*/ 131 w 228"/>
                <a:gd name="T45" fmla="*/ 13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8" h="186">
                  <a:moveTo>
                    <a:pt x="131" y="137"/>
                  </a:moveTo>
                  <a:cubicBezTo>
                    <a:pt x="131" y="148"/>
                    <a:pt x="131" y="158"/>
                    <a:pt x="130" y="169"/>
                  </a:cubicBezTo>
                  <a:cubicBezTo>
                    <a:pt x="130" y="179"/>
                    <a:pt x="125" y="186"/>
                    <a:pt x="114" y="186"/>
                  </a:cubicBezTo>
                  <a:cubicBezTo>
                    <a:pt x="103" y="186"/>
                    <a:pt x="98" y="179"/>
                    <a:pt x="97" y="168"/>
                  </a:cubicBezTo>
                  <a:cubicBezTo>
                    <a:pt x="97" y="148"/>
                    <a:pt x="97" y="127"/>
                    <a:pt x="97" y="107"/>
                  </a:cubicBezTo>
                  <a:cubicBezTo>
                    <a:pt x="98" y="97"/>
                    <a:pt x="94" y="95"/>
                    <a:pt x="85" y="97"/>
                  </a:cubicBezTo>
                  <a:cubicBezTo>
                    <a:pt x="66" y="101"/>
                    <a:pt x="48" y="106"/>
                    <a:pt x="32" y="115"/>
                  </a:cubicBezTo>
                  <a:cubicBezTo>
                    <a:pt x="22" y="121"/>
                    <a:pt x="12" y="121"/>
                    <a:pt x="6" y="110"/>
                  </a:cubicBezTo>
                  <a:cubicBezTo>
                    <a:pt x="0" y="99"/>
                    <a:pt x="6" y="92"/>
                    <a:pt x="16" y="86"/>
                  </a:cubicBezTo>
                  <a:cubicBezTo>
                    <a:pt x="38" y="74"/>
                    <a:pt x="61" y="66"/>
                    <a:pt x="85" y="64"/>
                  </a:cubicBezTo>
                  <a:cubicBezTo>
                    <a:pt x="95" y="62"/>
                    <a:pt x="98" y="59"/>
                    <a:pt x="97" y="50"/>
                  </a:cubicBezTo>
                  <a:cubicBezTo>
                    <a:pt x="97" y="39"/>
                    <a:pt x="97" y="29"/>
                    <a:pt x="97" y="18"/>
                  </a:cubicBezTo>
                  <a:cubicBezTo>
                    <a:pt x="98" y="8"/>
                    <a:pt x="103" y="0"/>
                    <a:pt x="113" y="0"/>
                  </a:cubicBezTo>
                  <a:cubicBezTo>
                    <a:pt x="125" y="0"/>
                    <a:pt x="130" y="8"/>
                    <a:pt x="131" y="19"/>
                  </a:cubicBezTo>
                  <a:cubicBezTo>
                    <a:pt x="131" y="29"/>
                    <a:pt x="131" y="39"/>
                    <a:pt x="131" y="49"/>
                  </a:cubicBezTo>
                  <a:cubicBezTo>
                    <a:pt x="130" y="58"/>
                    <a:pt x="132" y="62"/>
                    <a:pt x="143" y="64"/>
                  </a:cubicBezTo>
                  <a:cubicBezTo>
                    <a:pt x="167" y="66"/>
                    <a:pt x="190" y="74"/>
                    <a:pt x="211" y="86"/>
                  </a:cubicBezTo>
                  <a:cubicBezTo>
                    <a:pt x="221" y="91"/>
                    <a:pt x="228" y="98"/>
                    <a:pt x="222" y="109"/>
                  </a:cubicBezTo>
                  <a:cubicBezTo>
                    <a:pt x="216" y="122"/>
                    <a:pt x="207" y="121"/>
                    <a:pt x="196" y="115"/>
                  </a:cubicBezTo>
                  <a:cubicBezTo>
                    <a:pt x="179" y="106"/>
                    <a:pt x="161" y="100"/>
                    <a:pt x="142" y="97"/>
                  </a:cubicBezTo>
                  <a:cubicBezTo>
                    <a:pt x="134" y="95"/>
                    <a:pt x="130" y="97"/>
                    <a:pt x="131" y="106"/>
                  </a:cubicBezTo>
                  <a:cubicBezTo>
                    <a:pt x="131" y="117"/>
                    <a:pt x="131" y="127"/>
                    <a:pt x="131" y="137"/>
                  </a:cubicBezTo>
                  <a:cubicBezTo>
                    <a:pt x="131" y="137"/>
                    <a:pt x="131" y="137"/>
                    <a:pt x="131" y="1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2" name="Freeform 90">
              <a:extLst>
                <a:ext uri="{FF2B5EF4-FFF2-40B4-BE49-F238E27FC236}">
                  <a16:creationId xmlns:a16="http://schemas.microsoft.com/office/drawing/2014/main" id="{6FCEE5C9-F3F8-45AD-9FBA-3D6208BB8F8F}"/>
                </a:ext>
              </a:extLst>
            </p:cNvPr>
            <p:cNvSpPr>
              <a:spLocks/>
            </p:cNvSpPr>
            <p:nvPr/>
          </p:nvSpPr>
          <p:spPr bwMode="auto">
            <a:xfrm>
              <a:off x="-2354269" y="2997206"/>
              <a:ext cx="696916" cy="858838"/>
            </a:xfrm>
            <a:custGeom>
              <a:avLst/>
              <a:gdLst>
                <a:gd name="T0" fmla="*/ 135 w 186"/>
                <a:gd name="T1" fmla="*/ 132 h 229"/>
                <a:gd name="T2" fmla="*/ 117 w 186"/>
                <a:gd name="T3" fmla="*/ 132 h 229"/>
                <a:gd name="T4" fmla="*/ 99 w 186"/>
                <a:gd name="T5" fmla="*/ 155 h 229"/>
                <a:gd name="T6" fmla="*/ 116 w 186"/>
                <a:gd name="T7" fmla="*/ 198 h 229"/>
                <a:gd name="T8" fmla="*/ 110 w 186"/>
                <a:gd name="T9" fmla="*/ 223 h 229"/>
                <a:gd name="T10" fmla="*/ 87 w 186"/>
                <a:gd name="T11" fmla="*/ 214 h 229"/>
                <a:gd name="T12" fmla="*/ 63 w 186"/>
                <a:gd name="T13" fmla="*/ 143 h 229"/>
                <a:gd name="T14" fmla="*/ 50 w 186"/>
                <a:gd name="T15" fmla="*/ 132 h 229"/>
                <a:gd name="T16" fmla="*/ 18 w 186"/>
                <a:gd name="T17" fmla="*/ 131 h 229"/>
                <a:gd name="T18" fmla="*/ 0 w 186"/>
                <a:gd name="T19" fmla="*/ 115 h 229"/>
                <a:gd name="T20" fmla="*/ 18 w 186"/>
                <a:gd name="T21" fmla="*/ 98 h 229"/>
                <a:gd name="T22" fmla="*/ 52 w 186"/>
                <a:gd name="T23" fmla="*/ 98 h 229"/>
                <a:gd name="T24" fmla="*/ 63 w 186"/>
                <a:gd name="T25" fmla="*/ 88 h 229"/>
                <a:gd name="T26" fmla="*/ 85 w 186"/>
                <a:gd name="T27" fmla="*/ 19 h 229"/>
                <a:gd name="T28" fmla="*/ 110 w 186"/>
                <a:gd name="T29" fmla="*/ 7 h 229"/>
                <a:gd name="T30" fmla="*/ 115 w 186"/>
                <a:gd name="T31" fmla="*/ 34 h 229"/>
                <a:gd name="T32" fmla="*/ 97 w 186"/>
                <a:gd name="T33" fmla="*/ 83 h 229"/>
                <a:gd name="T34" fmla="*/ 110 w 186"/>
                <a:gd name="T35" fmla="*/ 98 h 229"/>
                <a:gd name="T36" fmla="*/ 165 w 186"/>
                <a:gd name="T37" fmla="*/ 98 h 229"/>
                <a:gd name="T38" fmla="*/ 186 w 186"/>
                <a:gd name="T39" fmla="*/ 114 h 229"/>
                <a:gd name="T40" fmla="*/ 165 w 186"/>
                <a:gd name="T41" fmla="*/ 132 h 229"/>
                <a:gd name="T42" fmla="*/ 135 w 186"/>
                <a:gd name="T43" fmla="*/ 13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9">
                  <a:moveTo>
                    <a:pt x="135" y="132"/>
                  </a:moveTo>
                  <a:cubicBezTo>
                    <a:pt x="129" y="132"/>
                    <a:pt x="123" y="132"/>
                    <a:pt x="117" y="132"/>
                  </a:cubicBezTo>
                  <a:cubicBezTo>
                    <a:pt x="94" y="132"/>
                    <a:pt x="94" y="132"/>
                    <a:pt x="99" y="155"/>
                  </a:cubicBezTo>
                  <a:cubicBezTo>
                    <a:pt x="103" y="170"/>
                    <a:pt x="108" y="184"/>
                    <a:pt x="116" y="198"/>
                  </a:cubicBezTo>
                  <a:cubicBezTo>
                    <a:pt x="121" y="208"/>
                    <a:pt x="121" y="217"/>
                    <a:pt x="110" y="223"/>
                  </a:cubicBezTo>
                  <a:cubicBezTo>
                    <a:pt x="99" y="229"/>
                    <a:pt x="92" y="223"/>
                    <a:pt x="87" y="214"/>
                  </a:cubicBezTo>
                  <a:cubicBezTo>
                    <a:pt x="74" y="192"/>
                    <a:pt x="66" y="168"/>
                    <a:pt x="63" y="143"/>
                  </a:cubicBezTo>
                  <a:cubicBezTo>
                    <a:pt x="62" y="134"/>
                    <a:pt x="59" y="131"/>
                    <a:pt x="50" y="132"/>
                  </a:cubicBezTo>
                  <a:cubicBezTo>
                    <a:pt x="40" y="132"/>
                    <a:pt x="29" y="132"/>
                    <a:pt x="18" y="131"/>
                  </a:cubicBezTo>
                  <a:cubicBezTo>
                    <a:pt x="7" y="131"/>
                    <a:pt x="0" y="126"/>
                    <a:pt x="0" y="115"/>
                  </a:cubicBezTo>
                  <a:cubicBezTo>
                    <a:pt x="0" y="104"/>
                    <a:pt x="8" y="99"/>
                    <a:pt x="18" y="98"/>
                  </a:cubicBezTo>
                  <a:cubicBezTo>
                    <a:pt x="29" y="98"/>
                    <a:pt x="41" y="98"/>
                    <a:pt x="52" y="98"/>
                  </a:cubicBezTo>
                  <a:cubicBezTo>
                    <a:pt x="60" y="99"/>
                    <a:pt x="62" y="96"/>
                    <a:pt x="63" y="88"/>
                  </a:cubicBezTo>
                  <a:cubicBezTo>
                    <a:pt x="66" y="64"/>
                    <a:pt x="74" y="41"/>
                    <a:pt x="85" y="19"/>
                  </a:cubicBezTo>
                  <a:cubicBezTo>
                    <a:pt x="91" y="9"/>
                    <a:pt x="98" y="0"/>
                    <a:pt x="110" y="7"/>
                  </a:cubicBezTo>
                  <a:cubicBezTo>
                    <a:pt x="122" y="13"/>
                    <a:pt x="121" y="23"/>
                    <a:pt x="115" y="34"/>
                  </a:cubicBezTo>
                  <a:cubicBezTo>
                    <a:pt x="107" y="49"/>
                    <a:pt x="101" y="66"/>
                    <a:pt x="97" y="83"/>
                  </a:cubicBezTo>
                  <a:cubicBezTo>
                    <a:pt x="95" y="94"/>
                    <a:pt x="96" y="99"/>
                    <a:pt x="110" y="98"/>
                  </a:cubicBezTo>
                  <a:cubicBezTo>
                    <a:pt x="128" y="98"/>
                    <a:pt x="147" y="98"/>
                    <a:pt x="165" y="98"/>
                  </a:cubicBezTo>
                  <a:cubicBezTo>
                    <a:pt x="176" y="98"/>
                    <a:pt x="186" y="101"/>
                    <a:pt x="186" y="114"/>
                  </a:cubicBezTo>
                  <a:cubicBezTo>
                    <a:pt x="186" y="128"/>
                    <a:pt x="177" y="132"/>
                    <a:pt x="165" y="132"/>
                  </a:cubicBezTo>
                  <a:cubicBezTo>
                    <a:pt x="155" y="132"/>
                    <a:pt x="145" y="132"/>
                    <a:pt x="135" y="1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sp>
          <p:nvSpPr>
            <p:cNvPr id="83" name="Freeform 91">
              <a:extLst>
                <a:ext uri="{FF2B5EF4-FFF2-40B4-BE49-F238E27FC236}">
                  <a16:creationId xmlns:a16="http://schemas.microsoft.com/office/drawing/2014/main" id="{E5656BC3-CCF4-43B1-BC6F-3A8FF08F0C5F}"/>
                </a:ext>
              </a:extLst>
            </p:cNvPr>
            <p:cNvSpPr>
              <a:spLocks/>
            </p:cNvSpPr>
            <p:nvPr/>
          </p:nvSpPr>
          <p:spPr bwMode="auto">
            <a:xfrm>
              <a:off x="-1417638" y="3368674"/>
              <a:ext cx="123827" cy="119061"/>
            </a:xfrm>
            <a:custGeom>
              <a:avLst/>
              <a:gdLst>
                <a:gd name="T0" fmla="*/ 33 w 33"/>
                <a:gd name="T1" fmla="*/ 16 h 32"/>
                <a:gd name="T2" fmla="*/ 18 w 33"/>
                <a:gd name="T3" fmla="*/ 32 h 32"/>
                <a:gd name="T4" fmla="*/ 1 w 33"/>
                <a:gd name="T5" fmla="*/ 17 h 32"/>
                <a:gd name="T6" fmla="*/ 17 w 33"/>
                <a:gd name="T7" fmla="*/ 0 h 32"/>
                <a:gd name="T8" fmla="*/ 33 w 33"/>
                <a:gd name="T9" fmla="*/ 16 h 32"/>
              </a:gdLst>
              <a:ahLst/>
              <a:cxnLst>
                <a:cxn ang="0">
                  <a:pos x="T0" y="T1"/>
                </a:cxn>
                <a:cxn ang="0">
                  <a:pos x="T2" y="T3"/>
                </a:cxn>
                <a:cxn ang="0">
                  <a:pos x="T4" y="T5"/>
                </a:cxn>
                <a:cxn ang="0">
                  <a:pos x="T6" y="T7"/>
                </a:cxn>
                <a:cxn ang="0">
                  <a:pos x="T8" y="T9"/>
                </a:cxn>
              </a:cxnLst>
              <a:rect l="0" t="0" r="r" b="b"/>
              <a:pathLst>
                <a:path w="33" h="32">
                  <a:moveTo>
                    <a:pt x="33" y="16"/>
                  </a:moveTo>
                  <a:cubicBezTo>
                    <a:pt x="33" y="26"/>
                    <a:pt x="28" y="32"/>
                    <a:pt x="18" y="32"/>
                  </a:cubicBezTo>
                  <a:cubicBezTo>
                    <a:pt x="8" y="32"/>
                    <a:pt x="1" y="27"/>
                    <a:pt x="1" y="17"/>
                  </a:cubicBezTo>
                  <a:cubicBezTo>
                    <a:pt x="0" y="6"/>
                    <a:pt x="6" y="0"/>
                    <a:pt x="17" y="0"/>
                  </a:cubicBezTo>
                  <a:cubicBezTo>
                    <a:pt x="27" y="0"/>
                    <a:pt x="32" y="6"/>
                    <a:pt x="3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ctr" anchorCtr="0" compatLnSpc="1">
              <a:prstTxWarp prst="textNoShape">
                <a:avLst/>
              </a:prstTxWarp>
            </a:bodyPr>
            <a:lstStyle/>
            <a:p>
              <a:endParaRPr lang="en-US" sz="1799"/>
            </a:p>
          </p:txBody>
        </p:sp>
      </p:grpSp>
      <p:sp>
        <p:nvSpPr>
          <p:cNvPr id="116" name="Slide Number Placeholder 3">
            <a:extLst>
              <a:ext uri="{FF2B5EF4-FFF2-40B4-BE49-F238E27FC236}">
                <a16:creationId xmlns:a16="http://schemas.microsoft.com/office/drawing/2014/main" id="{45E63191-5CC3-471C-90E8-106FEDDB8C1C}"/>
              </a:ext>
            </a:extLst>
          </p:cNvPr>
          <p:cNvSpPr>
            <a:spLocks noGrp="1"/>
          </p:cNvSpPr>
          <p:nvPr>
            <p:ph type="sldNum" sz="quarter" idx="11"/>
          </p:nvPr>
        </p:nvSpPr>
        <p:spPr>
          <a:xfrm>
            <a:off x="411162" y="6310800"/>
            <a:ext cx="648000" cy="547200"/>
          </a:xfrm>
        </p:spPr>
        <p:txBody>
          <a:bodyPr/>
          <a:lstStyle/>
          <a:p>
            <a:r>
              <a:rPr lang="en-US" dirty="0"/>
              <a:t>Page </a:t>
            </a:r>
            <a:fld id="{15EBE321-CBB1-4E91-BD14-37C8D44326FB}" type="slidenum">
              <a:rPr lang="en-US" smtClean="0"/>
              <a:pPr/>
              <a:t>3</a:t>
            </a:fld>
            <a:endParaRPr lang="en-US" dirty="0"/>
          </a:p>
        </p:txBody>
      </p:sp>
      <p:sp>
        <p:nvSpPr>
          <p:cNvPr id="111" name="Footer Placeholder 1">
            <a:extLst>
              <a:ext uri="{FF2B5EF4-FFF2-40B4-BE49-F238E27FC236}">
                <a16:creationId xmlns:a16="http://schemas.microsoft.com/office/drawing/2014/main" id="{5689A8A5-C8B7-4B81-B686-AE96A8B61AAE}"/>
              </a:ext>
            </a:extLst>
          </p:cNvPr>
          <p:cNvSpPr>
            <a:spLocks noGrp="1"/>
          </p:cNvSpPr>
          <p:nvPr>
            <p:ph type="ftr" sz="quarter" idx="10"/>
          </p:nvPr>
        </p:nvSpPr>
        <p:spPr>
          <a:xfrm>
            <a:off x="778707" y="6440957"/>
            <a:ext cx="4101923" cy="269302"/>
          </a:xfrm>
        </p:spPr>
        <p:txBody>
          <a:bodyPr/>
          <a:lstStyle/>
          <a:p>
            <a:r>
              <a:rPr lang="en-US" sz="900" dirty="0">
                <a:solidFill>
                  <a:prstClr val="white"/>
                </a:solidFill>
                <a:latin typeface="Arial"/>
              </a:rPr>
              <a:t>| 3. Industry 4.0: key principles &amp; technologies</a:t>
            </a:r>
          </a:p>
        </p:txBody>
      </p:sp>
    </p:spTree>
    <p:extLst>
      <p:ext uri="{BB962C8B-B14F-4D97-AF65-F5344CB8AC3E}">
        <p14:creationId xmlns:p14="http://schemas.microsoft.com/office/powerpoint/2010/main" val="3851002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347" imgH="346" progId="TCLayout.ActiveDocument.1">
                  <p:embed/>
                </p:oleObj>
              </mc:Choice>
              <mc:Fallback>
                <p:oleObj name="think-cell Slide" r:id="rId6" imgW="347" imgH="346" progId="TCLayout.ActiveDocument.1">
                  <p:embed/>
                  <p:pic>
                    <p:nvPicPr>
                      <p:cNvPr id="5" name="Object 4"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Digital Industries connects the virtual and the real worlds </a:t>
            </a:r>
            <a:br>
              <a:rPr lang="en-US" dirty="0"/>
            </a:br>
            <a:r>
              <a:rPr lang="en-US" dirty="0"/>
              <a:t>over the entire lifecycle – for discrete and process industries</a:t>
            </a:r>
          </a:p>
        </p:txBody>
      </p:sp>
      <p:sp>
        <p:nvSpPr>
          <p:cNvPr id="85" name="Green">
            <a:extLst>
              <a:ext uri="{FF2B5EF4-FFF2-40B4-BE49-F238E27FC236}">
                <a16:creationId xmlns:a16="http://schemas.microsoft.com/office/drawing/2014/main" id="{84B33E1F-E558-4031-803E-89F57166BEBB}"/>
              </a:ext>
            </a:extLst>
          </p:cNvPr>
          <p:cNvSpPr>
            <a:spLocks noChangeArrowheads="1"/>
          </p:cNvSpPr>
          <p:nvPr/>
        </p:nvSpPr>
        <p:spPr bwMode="auto">
          <a:xfrm>
            <a:off x="3272374" y="2205719"/>
            <a:ext cx="3238313" cy="3238313"/>
          </a:xfrm>
          <a:prstGeom prst="ellipse">
            <a:avLst/>
          </a:prstGeom>
          <a:solidFill>
            <a:srgbClr val="AAB414">
              <a:alpha val="90000"/>
            </a:srgbClr>
          </a:solidFill>
          <a:ln w="0" cap="flat">
            <a:noFill/>
            <a:prstDash val="solid"/>
            <a:miter lim="800000"/>
            <a:headEnd/>
            <a:tailEnd/>
          </a:ln>
        </p:spPr>
        <p:txBody>
          <a:bodyPr vert="horz" wrap="square" lIns="91392" tIns="45697" rIns="91392" bIns="45697" numCol="1" anchor="ctr" anchorCtr="0" compatLnSpc="1">
            <a:prstTxWarp prst="textNoShape">
              <a:avLst/>
            </a:prstTxWarp>
          </a:bodyPr>
          <a:lstStyle/>
          <a:p>
            <a:pPr algn="ctr">
              <a:defRPr/>
            </a:pPr>
            <a:r>
              <a:rPr lang="de-DE" sz="1799" dirty="0">
                <a:solidFill>
                  <a:srgbClr val="ADBECB">
                    <a:alpha val="0"/>
                  </a:srgbClr>
                </a:solidFill>
              </a:rPr>
              <a:t>Green</a:t>
            </a:r>
          </a:p>
        </p:txBody>
      </p:sp>
      <p:sp>
        <p:nvSpPr>
          <p:cNvPr id="86" name="Oval 10">
            <a:extLst>
              <a:ext uri="{FF2B5EF4-FFF2-40B4-BE49-F238E27FC236}">
                <a16:creationId xmlns:a16="http://schemas.microsoft.com/office/drawing/2014/main" id="{65BC3ECD-DCD7-4AF1-A736-A56AF8380865}"/>
              </a:ext>
            </a:extLst>
          </p:cNvPr>
          <p:cNvSpPr>
            <a:spLocks noChangeArrowheads="1"/>
          </p:cNvSpPr>
          <p:nvPr/>
        </p:nvSpPr>
        <p:spPr bwMode="auto">
          <a:xfrm>
            <a:off x="5693985" y="2205719"/>
            <a:ext cx="3238313" cy="3238313"/>
          </a:xfrm>
          <a:prstGeom prst="ellipse">
            <a:avLst/>
          </a:prstGeom>
          <a:solidFill>
            <a:srgbClr val="2387AA"/>
          </a:solidFill>
          <a:ln w="0" cap="flat">
            <a:noFill/>
            <a:prstDash val="solid"/>
            <a:miter lim="800000"/>
            <a:headEnd/>
            <a:tailEnd/>
          </a:ln>
        </p:spPr>
        <p:txBody>
          <a:bodyPr vert="horz" wrap="square" lIns="91392" tIns="45697" rIns="91392" bIns="45697" numCol="1" anchor="t" anchorCtr="0" compatLnSpc="1">
            <a:prstTxWarp prst="textNoShape">
              <a:avLst/>
            </a:prstTxWarp>
          </a:bodyPr>
          <a:lstStyle/>
          <a:p>
            <a:pPr>
              <a:defRPr/>
            </a:pPr>
            <a:endParaRPr lang="de-DE" sz="1799" dirty="0">
              <a:solidFill>
                <a:srgbClr val="ADBECB"/>
              </a:solidFill>
            </a:endParaRPr>
          </a:p>
        </p:txBody>
      </p:sp>
      <p:sp>
        <p:nvSpPr>
          <p:cNvPr id="87" name="Petrol">
            <a:extLst>
              <a:ext uri="{FF2B5EF4-FFF2-40B4-BE49-F238E27FC236}">
                <a16:creationId xmlns:a16="http://schemas.microsoft.com/office/drawing/2014/main" id="{3D3FAAF9-2C1F-4186-898C-38F18FEF9AEB}"/>
              </a:ext>
            </a:extLst>
          </p:cNvPr>
          <p:cNvSpPr>
            <a:spLocks noChangeArrowheads="1"/>
          </p:cNvSpPr>
          <p:nvPr/>
        </p:nvSpPr>
        <p:spPr bwMode="auto">
          <a:xfrm>
            <a:off x="3272374" y="2205719"/>
            <a:ext cx="3238313" cy="3238313"/>
          </a:xfrm>
          <a:prstGeom prst="ellipse">
            <a:avLst/>
          </a:prstGeom>
          <a:solidFill>
            <a:srgbClr val="AAB414">
              <a:alpha val="90000"/>
            </a:srgbClr>
          </a:solidFill>
          <a:ln w="0" cap="flat">
            <a:noFill/>
            <a:prstDash val="solid"/>
            <a:miter lim="800000"/>
            <a:headEnd/>
            <a:tailEnd/>
          </a:ln>
        </p:spPr>
        <p:txBody>
          <a:bodyPr vert="horz" wrap="square" lIns="91392" tIns="45697" rIns="91392" bIns="45697" numCol="1" anchor="ctr" anchorCtr="0" compatLnSpc="1">
            <a:prstTxWarp prst="textNoShape">
              <a:avLst/>
            </a:prstTxWarp>
          </a:bodyPr>
          <a:lstStyle/>
          <a:p>
            <a:pPr algn="ctr">
              <a:defRPr/>
            </a:pPr>
            <a:r>
              <a:rPr lang="de-DE" sz="1799" dirty="0">
                <a:solidFill>
                  <a:srgbClr val="ADBECB">
                    <a:alpha val="0"/>
                  </a:srgbClr>
                </a:solidFill>
              </a:rPr>
              <a:t>Petrol</a:t>
            </a:r>
          </a:p>
        </p:txBody>
      </p:sp>
      <p:sp>
        <p:nvSpPr>
          <p:cNvPr id="88" name="Mitte">
            <a:extLst>
              <a:ext uri="{FF2B5EF4-FFF2-40B4-BE49-F238E27FC236}">
                <a16:creationId xmlns:a16="http://schemas.microsoft.com/office/drawing/2014/main" id="{9E3DDC86-2C0D-4168-9E25-4FD1DC3D8D5A}"/>
              </a:ext>
            </a:extLst>
          </p:cNvPr>
          <p:cNvSpPr>
            <a:spLocks/>
          </p:cNvSpPr>
          <p:nvPr/>
        </p:nvSpPr>
        <p:spPr bwMode="auto">
          <a:xfrm>
            <a:off x="5693981" y="2748603"/>
            <a:ext cx="816701" cy="2152545"/>
          </a:xfrm>
          <a:custGeom>
            <a:avLst/>
            <a:gdLst>
              <a:gd name="T0" fmla="*/ 0 w 86"/>
              <a:gd name="T1" fmla="*/ 113 h 226"/>
              <a:gd name="T2" fmla="*/ 43 w 86"/>
              <a:gd name="T3" fmla="*/ 226 h 226"/>
              <a:gd name="T4" fmla="*/ 86 w 86"/>
              <a:gd name="T5" fmla="*/ 113 h 226"/>
              <a:gd name="T6" fmla="*/ 43 w 86"/>
              <a:gd name="T7" fmla="*/ 0 h 226"/>
              <a:gd name="T8" fmla="*/ 0 w 86"/>
              <a:gd name="T9" fmla="*/ 113 h 226"/>
            </a:gdLst>
            <a:ahLst/>
            <a:cxnLst>
              <a:cxn ang="0">
                <a:pos x="T0" y="T1"/>
              </a:cxn>
              <a:cxn ang="0">
                <a:pos x="T2" y="T3"/>
              </a:cxn>
              <a:cxn ang="0">
                <a:pos x="T4" y="T5"/>
              </a:cxn>
              <a:cxn ang="0">
                <a:pos x="T6" y="T7"/>
              </a:cxn>
              <a:cxn ang="0">
                <a:pos x="T8" y="T9"/>
              </a:cxn>
            </a:cxnLst>
            <a:rect l="0" t="0" r="r" b="b"/>
            <a:pathLst>
              <a:path w="86" h="226">
                <a:moveTo>
                  <a:pt x="0" y="113"/>
                </a:moveTo>
                <a:cubicBezTo>
                  <a:pt x="0" y="157"/>
                  <a:pt x="16" y="196"/>
                  <a:pt x="43" y="226"/>
                </a:cubicBezTo>
                <a:cubicBezTo>
                  <a:pt x="70" y="196"/>
                  <a:pt x="86" y="157"/>
                  <a:pt x="86" y="113"/>
                </a:cubicBezTo>
                <a:cubicBezTo>
                  <a:pt x="86" y="70"/>
                  <a:pt x="70" y="30"/>
                  <a:pt x="43" y="0"/>
                </a:cubicBezTo>
                <a:cubicBezTo>
                  <a:pt x="16" y="30"/>
                  <a:pt x="0" y="70"/>
                  <a:pt x="0" y="113"/>
                </a:cubicBezTo>
                <a:close/>
              </a:path>
            </a:pathLst>
          </a:custGeom>
          <a:solidFill>
            <a:srgbClr val="2387AA">
              <a:alpha val="50000"/>
            </a:srgbClr>
          </a:solidFill>
          <a:ln w="0" cap="flat">
            <a:noFill/>
            <a:prstDash val="solid"/>
            <a:miter lim="800000"/>
            <a:headEnd/>
            <a:tailEnd/>
          </a:ln>
        </p:spPr>
        <p:txBody>
          <a:bodyPr vert="horz" wrap="square" lIns="91392" tIns="45697" rIns="91392" bIns="45697" numCol="1" anchor="ctr" anchorCtr="0" compatLnSpc="1">
            <a:prstTxWarp prst="textNoShape">
              <a:avLst/>
            </a:prstTxWarp>
          </a:bodyPr>
          <a:lstStyle/>
          <a:p>
            <a:pPr algn="ctr">
              <a:defRPr/>
            </a:pPr>
            <a:r>
              <a:rPr lang="de-DE" sz="1799" dirty="0">
                <a:solidFill>
                  <a:srgbClr val="ADBECB">
                    <a:alpha val="0"/>
                  </a:srgbClr>
                </a:solidFill>
              </a:rPr>
              <a:t>Mitte</a:t>
            </a:r>
          </a:p>
        </p:txBody>
      </p:sp>
      <p:grpSp>
        <p:nvGrpSpPr>
          <p:cNvPr id="89" name="Gruppieren 6">
            <a:extLst>
              <a:ext uri="{FF2B5EF4-FFF2-40B4-BE49-F238E27FC236}">
                <a16:creationId xmlns:a16="http://schemas.microsoft.com/office/drawing/2014/main" id="{768F106F-4D7D-4202-A184-662CA5BA2146}"/>
              </a:ext>
            </a:extLst>
          </p:cNvPr>
          <p:cNvGrpSpPr/>
          <p:nvPr/>
        </p:nvGrpSpPr>
        <p:grpSpPr>
          <a:xfrm>
            <a:off x="3816836" y="2748603"/>
            <a:ext cx="2149379" cy="2152545"/>
            <a:chOff x="3815657" y="2748249"/>
            <a:chExt cx="2150498" cy="2153666"/>
          </a:xfrm>
        </p:grpSpPr>
        <p:sp>
          <p:nvSpPr>
            <p:cNvPr id="90" name="Freeform 7">
              <a:extLst>
                <a:ext uri="{FF2B5EF4-FFF2-40B4-BE49-F238E27FC236}">
                  <a16:creationId xmlns:a16="http://schemas.microsoft.com/office/drawing/2014/main" id="{32407535-749C-42E0-97CC-88501188F6C9}"/>
                </a:ext>
              </a:extLst>
            </p:cNvPr>
            <p:cNvSpPr>
              <a:spLocks/>
            </p:cNvSpPr>
            <p:nvPr/>
          </p:nvSpPr>
          <p:spPr bwMode="auto">
            <a:xfrm>
              <a:off x="4710378"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6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6" y="82"/>
                    <a:pt x="76" y="113"/>
                  </a:cubicBezTo>
                  <a:cubicBezTo>
                    <a:pt x="76" y="144"/>
                    <a:pt x="50" y="170"/>
                    <a:pt x="19" y="170"/>
                  </a:cubicBezTo>
                  <a:cubicBezTo>
                    <a:pt x="19" y="226"/>
                    <a:pt x="19" y="226"/>
                    <a:pt x="19" y="226"/>
                  </a:cubicBezTo>
                  <a:cubicBezTo>
                    <a:pt x="82" y="226"/>
                    <a:pt x="132" y="176"/>
                    <a:pt x="132" y="113"/>
                  </a:cubicBezTo>
                  <a:cubicBezTo>
                    <a:pt x="132" y="50"/>
                    <a:pt x="82"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sp>
          <p:nvSpPr>
            <p:cNvPr id="91" name="Freeform 8">
              <a:extLst>
                <a:ext uri="{FF2B5EF4-FFF2-40B4-BE49-F238E27FC236}">
                  <a16:creationId xmlns:a16="http://schemas.microsoft.com/office/drawing/2014/main" id="{7A2FD572-2D1C-4930-9CB8-328325D71945}"/>
                </a:ext>
              </a:extLst>
            </p:cNvPr>
            <p:cNvSpPr>
              <a:spLocks/>
            </p:cNvSpPr>
            <p:nvPr/>
          </p:nvSpPr>
          <p:spPr bwMode="auto">
            <a:xfrm>
              <a:off x="3815657" y="2748249"/>
              <a:ext cx="1255777" cy="2153666"/>
            </a:xfrm>
            <a:custGeom>
              <a:avLst/>
              <a:gdLst>
                <a:gd name="T0" fmla="*/ 113 w 132"/>
                <a:gd name="T1" fmla="*/ 226 h 226"/>
                <a:gd name="T2" fmla="*/ 113 w 132"/>
                <a:gd name="T3" fmla="*/ 226 h 226"/>
                <a:gd name="T4" fmla="*/ 132 w 132"/>
                <a:gd name="T5" fmla="*/ 198 h 226"/>
                <a:gd name="T6" fmla="*/ 113 w 132"/>
                <a:gd name="T7" fmla="*/ 170 h 226"/>
                <a:gd name="T8" fmla="*/ 113 w 132"/>
                <a:gd name="T9" fmla="*/ 170 h 226"/>
                <a:gd name="T10" fmla="*/ 56 w 132"/>
                <a:gd name="T11" fmla="*/ 113 h 226"/>
                <a:gd name="T12" fmla="*/ 113 w 132"/>
                <a:gd name="T13" fmla="*/ 56 h 226"/>
                <a:gd name="T14" fmla="*/ 113 w 132"/>
                <a:gd name="T15" fmla="*/ 0 h 226"/>
                <a:gd name="T16" fmla="*/ 0 w 132"/>
                <a:gd name="T17" fmla="*/ 113 h 226"/>
                <a:gd name="T18" fmla="*/ 113 w 132"/>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13" y="226"/>
                  </a:moveTo>
                  <a:cubicBezTo>
                    <a:pt x="113" y="226"/>
                    <a:pt x="113" y="226"/>
                    <a:pt x="113" y="226"/>
                  </a:cubicBezTo>
                  <a:cubicBezTo>
                    <a:pt x="132" y="198"/>
                    <a:pt x="132" y="198"/>
                    <a:pt x="132" y="198"/>
                  </a:cubicBezTo>
                  <a:cubicBezTo>
                    <a:pt x="113" y="170"/>
                    <a:pt x="113" y="170"/>
                    <a:pt x="113" y="170"/>
                  </a:cubicBezTo>
                  <a:cubicBezTo>
                    <a:pt x="113" y="170"/>
                    <a:pt x="113" y="170"/>
                    <a:pt x="113" y="170"/>
                  </a:cubicBezTo>
                  <a:cubicBezTo>
                    <a:pt x="82" y="170"/>
                    <a:pt x="56" y="144"/>
                    <a:pt x="56" y="113"/>
                  </a:cubicBezTo>
                  <a:cubicBezTo>
                    <a:pt x="56" y="82"/>
                    <a:pt x="82" y="56"/>
                    <a:pt x="113" y="56"/>
                  </a:cubicBezTo>
                  <a:cubicBezTo>
                    <a:pt x="113" y="0"/>
                    <a:pt x="113" y="0"/>
                    <a:pt x="113" y="0"/>
                  </a:cubicBezTo>
                  <a:cubicBezTo>
                    <a:pt x="50" y="0"/>
                    <a:pt x="0" y="50"/>
                    <a:pt x="0" y="113"/>
                  </a:cubicBezTo>
                  <a:cubicBezTo>
                    <a:pt x="0" y="176"/>
                    <a:pt x="50" y="226"/>
                    <a:pt x="113"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grpSp>
      <p:grpSp>
        <p:nvGrpSpPr>
          <p:cNvPr id="92" name="Gruppieren 10">
            <a:extLst>
              <a:ext uri="{FF2B5EF4-FFF2-40B4-BE49-F238E27FC236}">
                <a16:creationId xmlns:a16="http://schemas.microsoft.com/office/drawing/2014/main" id="{CB8AA282-05E1-4C8F-B3CB-A6CDA9DD168A}"/>
              </a:ext>
            </a:extLst>
          </p:cNvPr>
          <p:cNvGrpSpPr/>
          <p:nvPr/>
        </p:nvGrpSpPr>
        <p:grpSpPr>
          <a:xfrm>
            <a:off x="6233706" y="2748603"/>
            <a:ext cx="2158875" cy="2152545"/>
            <a:chOff x="6222695" y="2748249"/>
            <a:chExt cx="2159999" cy="2153666"/>
          </a:xfrm>
        </p:grpSpPr>
        <p:sp>
          <p:nvSpPr>
            <p:cNvPr id="93" name="Freeform 5">
              <a:extLst>
                <a:ext uri="{FF2B5EF4-FFF2-40B4-BE49-F238E27FC236}">
                  <a16:creationId xmlns:a16="http://schemas.microsoft.com/office/drawing/2014/main" id="{D8427B10-B548-42C9-B52A-A3A54A54ED7F}"/>
                </a:ext>
              </a:extLst>
            </p:cNvPr>
            <p:cNvSpPr>
              <a:spLocks/>
            </p:cNvSpPr>
            <p:nvPr/>
          </p:nvSpPr>
          <p:spPr bwMode="auto">
            <a:xfrm>
              <a:off x="7126917"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5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5" y="82"/>
                    <a:pt x="75" y="113"/>
                  </a:cubicBezTo>
                  <a:cubicBezTo>
                    <a:pt x="75" y="144"/>
                    <a:pt x="50" y="170"/>
                    <a:pt x="19" y="170"/>
                  </a:cubicBezTo>
                  <a:cubicBezTo>
                    <a:pt x="19" y="226"/>
                    <a:pt x="19" y="226"/>
                    <a:pt x="19" y="226"/>
                  </a:cubicBezTo>
                  <a:cubicBezTo>
                    <a:pt x="81" y="226"/>
                    <a:pt x="132" y="176"/>
                    <a:pt x="132" y="113"/>
                  </a:cubicBezTo>
                  <a:cubicBezTo>
                    <a:pt x="132" y="50"/>
                    <a:pt x="81"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sp>
          <p:nvSpPr>
            <p:cNvPr id="94" name="Freeform 6">
              <a:extLst>
                <a:ext uri="{FF2B5EF4-FFF2-40B4-BE49-F238E27FC236}">
                  <a16:creationId xmlns:a16="http://schemas.microsoft.com/office/drawing/2014/main" id="{95653C68-4A87-48C1-ABC7-98470DF2B286}"/>
                </a:ext>
              </a:extLst>
            </p:cNvPr>
            <p:cNvSpPr>
              <a:spLocks/>
            </p:cNvSpPr>
            <p:nvPr/>
          </p:nvSpPr>
          <p:spPr bwMode="auto">
            <a:xfrm>
              <a:off x="6222695" y="2748249"/>
              <a:ext cx="1265279" cy="2153666"/>
            </a:xfrm>
            <a:custGeom>
              <a:avLst/>
              <a:gdLst>
                <a:gd name="T0" fmla="*/ 114 w 133"/>
                <a:gd name="T1" fmla="*/ 226 h 226"/>
                <a:gd name="T2" fmla="*/ 114 w 133"/>
                <a:gd name="T3" fmla="*/ 226 h 226"/>
                <a:gd name="T4" fmla="*/ 133 w 133"/>
                <a:gd name="T5" fmla="*/ 198 h 226"/>
                <a:gd name="T6" fmla="*/ 114 w 133"/>
                <a:gd name="T7" fmla="*/ 170 h 226"/>
                <a:gd name="T8" fmla="*/ 114 w 133"/>
                <a:gd name="T9" fmla="*/ 170 h 226"/>
                <a:gd name="T10" fmla="*/ 57 w 133"/>
                <a:gd name="T11" fmla="*/ 113 h 226"/>
                <a:gd name="T12" fmla="*/ 114 w 133"/>
                <a:gd name="T13" fmla="*/ 56 h 226"/>
                <a:gd name="T14" fmla="*/ 114 w 133"/>
                <a:gd name="T15" fmla="*/ 0 h 226"/>
                <a:gd name="T16" fmla="*/ 0 w 133"/>
                <a:gd name="T17" fmla="*/ 113 h 226"/>
                <a:gd name="T18" fmla="*/ 114 w 133"/>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6">
                  <a:moveTo>
                    <a:pt x="114" y="226"/>
                  </a:moveTo>
                  <a:cubicBezTo>
                    <a:pt x="114" y="226"/>
                    <a:pt x="114" y="226"/>
                    <a:pt x="114" y="226"/>
                  </a:cubicBezTo>
                  <a:cubicBezTo>
                    <a:pt x="133" y="198"/>
                    <a:pt x="133" y="198"/>
                    <a:pt x="133" y="198"/>
                  </a:cubicBezTo>
                  <a:cubicBezTo>
                    <a:pt x="114" y="170"/>
                    <a:pt x="114" y="170"/>
                    <a:pt x="114" y="170"/>
                  </a:cubicBezTo>
                  <a:cubicBezTo>
                    <a:pt x="114" y="170"/>
                    <a:pt x="114" y="170"/>
                    <a:pt x="114" y="170"/>
                  </a:cubicBezTo>
                  <a:cubicBezTo>
                    <a:pt x="82" y="170"/>
                    <a:pt x="57" y="144"/>
                    <a:pt x="57" y="113"/>
                  </a:cubicBezTo>
                  <a:cubicBezTo>
                    <a:pt x="57" y="82"/>
                    <a:pt x="82" y="56"/>
                    <a:pt x="114" y="56"/>
                  </a:cubicBezTo>
                  <a:cubicBezTo>
                    <a:pt x="114" y="0"/>
                    <a:pt x="114" y="0"/>
                    <a:pt x="114" y="0"/>
                  </a:cubicBezTo>
                  <a:cubicBezTo>
                    <a:pt x="51" y="0"/>
                    <a:pt x="0" y="50"/>
                    <a:pt x="0" y="113"/>
                  </a:cubicBezTo>
                  <a:cubicBezTo>
                    <a:pt x="0" y="176"/>
                    <a:pt x="51" y="226"/>
                    <a:pt x="114"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grpSp>
      <p:sp>
        <p:nvSpPr>
          <p:cNvPr id="95" name="Textfeld 13">
            <a:extLst>
              <a:ext uri="{FF2B5EF4-FFF2-40B4-BE49-F238E27FC236}">
                <a16:creationId xmlns:a16="http://schemas.microsoft.com/office/drawing/2014/main" id="{767EE7E5-799D-42B9-8949-429891480880}"/>
              </a:ext>
            </a:extLst>
          </p:cNvPr>
          <p:cNvSpPr txBox="1"/>
          <p:nvPr/>
        </p:nvSpPr>
        <p:spPr>
          <a:xfrm>
            <a:off x="5693985" y="2205719"/>
            <a:ext cx="3238313" cy="3238313"/>
          </a:xfrm>
          <a:prstGeom prst="rect">
            <a:avLst/>
          </a:prstGeom>
          <a:noFill/>
        </p:spPr>
        <p:txBody>
          <a:bodyPr wrap="none" lIns="0" tIns="0" rIns="0" bIns="0" rtlCol="0" anchor="ctr">
            <a:noAutofit/>
          </a:bodyPr>
          <a:lstStyle/>
          <a:p>
            <a:pPr algn="ctr">
              <a:lnSpc>
                <a:spcPct val="90000"/>
              </a:lnSpc>
              <a:defRPr/>
            </a:pPr>
            <a:r>
              <a:rPr lang="en-US" sz="1799" b="1" dirty="0">
                <a:solidFill>
                  <a:srgbClr val="FFFFFF"/>
                </a:solidFill>
                <a:ea typeface="Arial" panose="020B0604020202020204" pitchFamily="34" charset="-128"/>
                <a:cs typeface="Arial" panose="020B0604020202020204" pitchFamily="34" charset="-128"/>
              </a:rPr>
              <a:t>Real</a:t>
            </a:r>
            <a:br>
              <a:rPr lang="en-US" sz="1799" b="1" dirty="0">
                <a:solidFill>
                  <a:srgbClr val="FFFFFF"/>
                </a:solidFill>
                <a:ea typeface="Arial" panose="020B0604020202020204" pitchFamily="34" charset="-128"/>
                <a:cs typeface="Arial" panose="020B0604020202020204" pitchFamily="34" charset="-128"/>
              </a:rPr>
            </a:br>
            <a:r>
              <a:rPr lang="en-US" sz="1799" b="1" dirty="0">
                <a:solidFill>
                  <a:srgbClr val="FFFFFF"/>
                </a:solidFill>
                <a:ea typeface="Arial" panose="020B0604020202020204" pitchFamily="34" charset="-128"/>
                <a:cs typeface="Arial" panose="020B0604020202020204" pitchFamily="34" charset="-128"/>
              </a:rPr>
              <a:t>world</a:t>
            </a:r>
          </a:p>
        </p:txBody>
      </p:sp>
      <p:sp>
        <p:nvSpPr>
          <p:cNvPr id="96" name="Textfeld 14">
            <a:extLst>
              <a:ext uri="{FF2B5EF4-FFF2-40B4-BE49-F238E27FC236}">
                <a16:creationId xmlns:a16="http://schemas.microsoft.com/office/drawing/2014/main" id="{D49B9F30-DF39-4525-8280-6BF2CDABEE39}"/>
              </a:ext>
            </a:extLst>
          </p:cNvPr>
          <p:cNvSpPr txBox="1"/>
          <p:nvPr/>
        </p:nvSpPr>
        <p:spPr>
          <a:xfrm>
            <a:off x="3272374" y="2205719"/>
            <a:ext cx="3238313" cy="3238313"/>
          </a:xfrm>
          <a:prstGeom prst="rect">
            <a:avLst/>
          </a:prstGeom>
          <a:noFill/>
        </p:spPr>
        <p:txBody>
          <a:bodyPr wrap="none" lIns="0" tIns="0" rIns="0" bIns="0" rtlCol="0" anchor="ctr">
            <a:noAutofit/>
          </a:bodyPr>
          <a:lstStyle/>
          <a:p>
            <a:pPr algn="ctr">
              <a:lnSpc>
                <a:spcPct val="90000"/>
              </a:lnSpc>
              <a:defRPr/>
            </a:pPr>
            <a:r>
              <a:rPr lang="en-US" sz="1799" b="1" dirty="0">
                <a:solidFill>
                  <a:srgbClr val="FFFFFF"/>
                </a:solidFill>
                <a:ea typeface="Arial" panose="020B0604020202020204" pitchFamily="34" charset="-128"/>
                <a:cs typeface="Arial" panose="020B0604020202020204" pitchFamily="34" charset="-128"/>
              </a:rPr>
              <a:t>Virtual</a:t>
            </a:r>
            <a:br>
              <a:rPr lang="en-US" sz="1799" b="1" dirty="0">
                <a:solidFill>
                  <a:srgbClr val="FFFFFF"/>
                </a:solidFill>
                <a:ea typeface="Arial" panose="020B0604020202020204" pitchFamily="34" charset="-128"/>
                <a:cs typeface="Arial" panose="020B0604020202020204" pitchFamily="34" charset="-128"/>
              </a:rPr>
            </a:br>
            <a:r>
              <a:rPr lang="en-US" sz="1799" b="1" dirty="0">
                <a:solidFill>
                  <a:srgbClr val="FFFFFF"/>
                </a:solidFill>
                <a:ea typeface="Arial" panose="020B0604020202020204" pitchFamily="34" charset="-128"/>
                <a:cs typeface="Arial" panose="020B0604020202020204" pitchFamily="34" charset="-128"/>
              </a:rPr>
              <a:t>world</a:t>
            </a:r>
          </a:p>
        </p:txBody>
      </p:sp>
      <p:grpSp>
        <p:nvGrpSpPr>
          <p:cNvPr id="97" name="Gruppieren 19">
            <a:extLst>
              <a:ext uri="{FF2B5EF4-FFF2-40B4-BE49-F238E27FC236}">
                <a16:creationId xmlns:a16="http://schemas.microsoft.com/office/drawing/2014/main" id="{F6C9EB3D-4871-47F8-B53A-73ECC8B57C4C}"/>
              </a:ext>
            </a:extLst>
          </p:cNvPr>
          <p:cNvGrpSpPr/>
          <p:nvPr/>
        </p:nvGrpSpPr>
        <p:grpSpPr>
          <a:xfrm>
            <a:off x="4720587" y="2205719"/>
            <a:ext cx="4211708" cy="3238313"/>
            <a:chOff x="4723047" y="2205082"/>
            <a:chExt cx="4213900" cy="3240000"/>
          </a:xfrm>
        </p:grpSpPr>
        <p:sp>
          <p:nvSpPr>
            <p:cNvPr id="98" name="Freeform 14">
              <a:extLst>
                <a:ext uri="{FF2B5EF4-FFF2-40B4-BE49-F238E27FC236}">
                  <a16:creationId xmlns:a16="http://schemas.microsoft.com/office/drawing/2014/main" id="{8AE5492F-4848-4433-A379-26BAE7B669CA}"/>
                </a:ext>
              </a:extLst>
            </p:cNvPr>
            <p:cNvSpPr>
              <a:spLocks/>
            </p:cNvSpPr>
            <p:nvPr/>
          </p:nvSpPr>
          <p:spPr bwMode="auto">
            <a:xfrm>
              <a:off x="4723047" y="2205082"/>
              <a:ext cx="4213900" cy="3240000"/>
            </a:xfrm>
            <a:custGeom>
              <a:avLst/>
              <a:gdLst>
                <a:gd name="T0" fmla="*/ 19 w 443"/>
                <a:gd name="T1" fmla="*/ 57 h 340"/>
                <a:gd name="T2" fmla="*/ 273 w 443"/>
                <a:gd name="T3" fmla="*/ 57 h 340"/>
                <a:gd name="T4" fmla="*/ 386 w 443"/>
                <a:gd name="T5" fmla="*/ 170 h 340"/>
                <a:gd name="T6" fmla="*/ 273 w 443"/>
                <a:gd name="T7" fmla="*/ 283 h 340"/>
                <a:gd name="T8" fmla="*/ 273 w 443"/>
                <a:gd name="T9" fmla="*/ 340 h 340"/>
                <a:gd name="T10" fmla="*/ 443 w 443"/>
                <a:gd name="T11" fmla="*/ 170 h 340"/>
                <a:gd name="T12" fmla="*/ 273 w 443"/>
                <a:gd name="T13" fmla="*/ 0 h 340"/>
                <a:gd name="T14" fmla="*/ 19 w 443"/>
                <a:gd name="T15" fmla="*/ 0 h 340"/>
                <a:gd name="T16" fmla="*/ 0 w 443"/>
                <a:gd name="T17" fmla="*/ 28 h 340"/>
                <a:gd name="T18" fmla="*/ 19 w 443"/>
                <a:gd name="T19" fmla="*/ 5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19" y="57"/>
                  </a:moveTo>
                  <a:cubicBezTo>
                    <a:pt x="273" y="57"/>
                    <a:pt x="273" y="57"/>
                    <a:pt x="273" y="57"/>
                  </a:cubicBezTo>
                  <a:cubicBezTo>
                    <a:pt x="335" y="57"/>
                    <a:pt x="386" y="107"/>
                    <a:pt x="386" y="170"/>
                  </a:cubicBezTo>
                  <a:cubicBezTo>
                    <a:pt x="386" y="233"/>
                    <a:pt x="335" y="283"/>
                    <a:pt x="273" y="283"/>
                  </a:cubicBezTo>
                  <a:cubicBezTo>
                    <a:pt x="273" y="340"/>
                    <a:pt x="273" y="340"/>
                    <a:pt x="273" y="340"/>
                  </a:cubicBezTo>
                  <a:cubicBezTo>
                    <a:pt x="367" y="340"/>
                    <a:pt x="443" y="264"/>
                    <a:pt x="443" y="170"/>
                  </a:cubicBezTo>
                  <a:cubicBezTo>
                    <a:pt x="443" y="76"/>
                    <a:pt x="367" y="0"/>
                    <a:pt x="273" y="0"/>
                  </a:cubicBezTo>
                  <a:cubicBezTo>
                    <a:pt x="19" y="0"/>
                    <a:pt x="19" y="0"/>
                    <a:pt x="19" y="0"/>
                  </a:cubicBezTo>
                  <a:cubicBezTo>
                    <a:pt x="0" y="28"/>
                    <a:pt x="0" y="28"/>
                    <a:pt x="0" y="28"/>
                  </a:cubicBezTo>
                  <a:lnTo>
                    <a:pt x="19" y="57"/>
                  </a:lnTo>
                  <a:close/>
                </a:path>
              </a:pathLst>
            </a:custGeom>
            <a:gradFill>
              <a:gsLst>
                <a:gs pos="70000">
                  <a:srgbClr val="005F87">
                    <a:alpha val="0"/>
                  </a:srgbClr>
                </a:gs>
                <a:gs pos="30000">
                  <a:srgbClr val="005F87">
                    <a:alpha val="80000"/>
                  </a:srgbClr>
                </a:gs>
              </a:gsLst>
              <a:lin ang="54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sp>
          <p:nvSpPr>
            <p:cNvPr id="99" name="Textfeld 15">
              <a:extLst>
                <a:ext uri="{FF2B5EF4-FFF2-40B4-BE49-F238E27FC236}">
                  <a16:creationId xmlns:a16="http://schemas.microsoft.com/office/drawing/2014/main" id="{196051B3-015E-4521-B53A-6EEA7B37F975}"/>
                </a:ext>
              </a:extLst>
            </p:cNvPr>
            <p:cNvSpPr txBox="1"/>
            <p:nvPr/>
          </p:nvSpPr>
          <p:spPr>
            <a:xfrm>
              <a:off x="5016347" y="2205082"/>
              <a:ext cx="2165657" cy="540000"/>
            </a:xfrm>
            <a:prstGeom prst="rect">
              <a:avLst/>
            </a:prstGeom>
            <a:noFill/>
          </p:spPr>
          <p:txBody>
            <a:bodyPr wrap="none" lIns="0" tIns="0" rIns="0" bIns="0" rtlCol="0" anchor="ctr">
              <a:noAutofit/>
            </a:bodyPr>
            <a:lstStyle/>
            <a:p>
              <a:pPr algn="ctr">
                <a:lnSpc>
                  <a:spcPct val="110000"/>
                </a:lnSpc>
                <a:defRPr/>
              </a:pPr>
              <a:r>
                <a:rPr lang="en-US" sz="1799" b="1" dirty="0">
                  <a:solidFill>
                    <a:srgbClr val="FFFFFF"/>
                  </a:solidFill>
                  <a:cs typeface="Arial" panose="020B0604020202020204" pitchFamily="34" charset="-128"/>
                </a:rPr>
                <a:t>Performance data</a:t>
              </a:r>
            </a:p>
          </p:txBody>
        </p:sp>
      </p:grpSp>
      <p:grpSp>
        <p:nvGrpSpPr>
          <p:cNvPr id="100" name="Gruppieren 18">
            <a:extLst>
              <a:ext uri="{FF2B5EF4-FFF2-40B4-BE49-F238E27FC236}">
                <a16:creationId xmlns:a16="http://schemas.microsoft.com/office/drawing/2014/main" id="{5B90412F-191A-4F65-A572-ACC1C71524CD}"/>
              </a:ext>
            </a:extLst>
          </p:cNvPr>
          <p:cNvGrpSpPr/>
          <p:nvPr/>
        </p:nvGrpSpPr>
        <p:grpSpPr>
          <a:xfrm>
            <a:off x="3272372" y="2205719"/>
            <a:ext cx="4211708" cy="3238313"/>
            <a:chOff x="3274073" y="2205082"/>
            <a:chExt cx="4213900" cy="3240000"/>
          </a:xfrm>
        </p:grpSpPr>
        <p:sp>
          <p:nvSpPr>
            <p:cNvPr id="101" name="Freeform 13">
              <a:extLst>
                <a:ext uri="{FF2B5EF4-FFF2-40B4-BE49-F238E27FC236}">
                  <a16:creationId xmlns:a16="http://schemas.microsoft.com/office/drawing/2014/main" id="{40785BF3-586A-4CD1-96EF-B1A2A94C696B}"/>
                </a:ext>
              </a:extLst>
            </p:cNvPr>
            <p:cNvSpPr>
              <a:spLocks/>
            </p:cNvSpPr>
            <p:nvPr/>
          </p:nvSpPr>
          <p:spPr bwMode="auto">
            <a:xfrm>
              <a:off x="3274073" y="2205082"/>
              <a:ext cx="4213900" cy="3240000"/>
            </a:xfrm>
            <a:custGeom>
              <a:avLst/>
              <a:gdLst>
                <a:gd name="T0" fmla="*/ 424 w 443"/>
                <a:gd name="T1" fmla="*/ 283 h 340"/>
                <a:gd name="T2" fmla="*/ 170 w 443"/>
                <a:gd name="T3" fmla="*/ 283 h 340"/>
                <a:gd name="T4" fmla="*/ 57 w 443"/>
                <a:gd name="T5" fmla="*/ 170 h 340"/>
                <a:gd name="T6" fmla="*/ 170 w 443"/>
                <a:gd name="T7" fmla="*/ 57 h 340"/>
                <a:gd name="T8" fmla="*/ 170 w 443"/>
                <a:gd name="T9" fmla="*/ 0 h 340"/>
                <a:gd name="T10" fmla="*/ 0 w 443"/>
                <a:gd name="T11" fmla="*/ 170 h 340"/>
                <a:gd name="T12" fmla="*/ 170 w 443"/>
                <a:gd name="T13" fmla="*/ 340 h 340"/>
                <a:gd name="T14" fmla="*/ 424 w 443"/>
                <a:gd name="T15" fmla="*/ 340 h 340"/>
                <a:gd name="T16" fmla="*/ 443 w 443"/>
                <a:gd name="T17" fmla="*/ 312 h 340"/>
                <a:gd name="T18" fmla="*/ 424 w 443"/>
                <a:gd name="T19" fmla="*/ 28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424" y="283"/>
                  </a:moveTo>
                  <a:cubicBezTo>
                    <a:pt x="170" y="283"/>
                    <a:pt x="170" y="283"/>
                    <a:pt x="170" y="283"/>
                  </a:cubicBezTo>
                  <a:cubicBezTo>
                    <a:pt x="107" y="283"/>
                    <a:pt x="57" y="233"/>
                    <a:pt x="57" y="170"/>
                  </a:cubicBezTo>
                  <a:cubicBezTo>
                    <a:pt x="57" y="107"/>
                    <a:pt x="107" y="57"/>
                    <a:pt x="170" y="57"/>
                  </a:cubicBezTo>
                  <a:cubicBezTo>
                    <a:pt x="170" y="0"/>
                    <a:pt x="170" y="0"/>
                    <a:pt x="170" y="0"/>
                  </a:cubicBezTo>
                  <a:cubicBezTo>
                    <a:pt x="76" y="0"/>
                    <a:pt x="0" y="76"/>
                    <a:pt x="0" y="170"/>
                  </a:cubicBezTo>
                  <a:cubicBezTo>
                    <a:pt x="0" y="264"/>
                    <a:pt x="76" y="340"/>
                    <a:pt x="170" y="340"/>
                  </a:cubicBezTo>
                  <a:cubicBezTo>
                    <a:pt x="424" y="340"/>
                    <a:pt x="424" y="340"/>
                    <a:pt x="424" y="340"/>
                  </a:cubicBezTo>
                  <a:cubicBezTo>
                    <a:pt x="443" y="312"/>
                    <a:pt x="443" y="312"/>
                    <a:pt x="443" y="312"/>
                  </a:cubicBezTo>
                  <a:lnTo>
                    <a:pt x="424" y="283"/>
                  </a:lnTo>
                  <a:close/>
                </a:path>
              </a:pathLst>
            </a:custGeom>
            <a:gradFill>
              <a:gsLst>
                <a:gs pos="30000">
                  <a:srgbClr val="879628">
                    <a:alpha val="0"/>
                  </a:srgbClr>
                </a:gs>
                <a:gs pos="50000">
                  <a:srgbClr val="879628">
                    <a:alpha val="80000"/>
                  </a:srgbClr>
                </a:gs>
              </a:gsLst>
              <a:lin ang="2700000" scaled="0"/>
            </a:gradFill>
            <a:ln>
              <a:noFill/>
            </a:ln>
            <a:effectLst/>
          </p:spPr>
          <p:txBody>
            <a:bodyPr rot="0" spcFirstLastPara="0" vertOverflow="overflow" horzOverflow="overflow" vert="horz" wrap="square" lIns="107944" tIns="53973" rIns="107944" bIns="53973" numCol="1" spcCol="72000" rtlCol="0" fromWordArt="0" anchor="ctr" anchorCtr="0" forceAA="0" compatLnSpc="1">
              <a:prstTxWarp prst="textNoShape">
                <a:avLst/>
              </a:prstTxWarp>
              <a:noAutofit/>
            </a:bodyPr>
            <a:lstStyle/>
            <a:p>
              <a:pPr algn="ctr">
                <a:lnSpc>
                  <a:spcPct val="110000"/>
                </a:lnSpc>
                <a:spcBef>
                  <a:spcPct val="0"/>
                </a:spcBef>
                <a:defRPr/>
              </a:pPr>
              <a:endParaRPr lang="de-DE" sz="1799" dirty="0">
                <a:solidFill>
                  <a:srgbClr val="000000"/>
                </a:solidFill>
                <a:cs typeface="Arial" panose="020B0604020202020204" pitchFamily="34" charset="-128"/>
              </a:endParaRPr>
            </a:p>
          </p:txBody>
        </p:sp>
        <p:sp>
          <p:nvSpPr>
            <p:cNvPr id="102" name="Textfeld 16">
              <a:extLst>
                <a:ext uri="{FF2B5EF4-FFF2-40B4-BE49-F238E27FC236}">
                  <a16:creationId xmlns:a16="http://schemas.microsoft.com/office/drawing/2014/main" id="{18ECC71E-84DD-4549-9B6C-78D961BB076F}"/>
                </a:ext>
              </a:extLst>
            </p:cNvPr>
            <p:cNvSpPr txBox="1"/>
            <p:nvPr/>
          </p:nvSpPr>
          <p:spPr>
            <a:xfrm>
              <a:off x="5016347" y="4905082"/>
              <a:ext cx="2165657" cy="540000"/>
            </a:xfrm>
            <a:prstGeom prst="rect">
              <a:avLst/>
            </a:prstGeom>
            <a:noFill/>
          </p:spPr>
          <p:txBody>
            <a:bodyPr wrap="none" lIns="0" tIns="0" rIns="0" bIns="0" rtlCol="0" anchor="ctr">
              <a:noAutofit/>
            </a:bodyPr>
            <a:lstStyle/>
            <a:p>
              <a:pPr algn="ctr">
                <a:lnSpc>
                  <a:spcPct val="110000"/>
                </a:lnSpc>
                <a:defRPr/>
              </a:pPr>
              <a:r>
                <a:rPr lang="en-US" sz="1799" b="1" dirty="0">
                  <a:solidFill>
                    <a:srgbClr val="FFFFFF"/>
                  </a:solidFill>
                  <a:cs typeface="Arial" panose="020B0604020202020204" pitchFamily="34" charset="-128"/>
                </a:rPr>
                <a:t>Realize and optimize</a:t>
              </a:r>
            </a:p>
          </p:txBody>
        </p:sp>
      </p:grpSp>
    </p:spTree>
    <p:extLst>
      <p:ext uri="{BB962C8B-B14F-4D97-AF65-F5344CB8AC3E}">
        <p14:creationId xmlns:p14="http://schemas.microsoft.com/office/powerpoint/2010/main" val="200821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additive="base">
                                        <p:cTn id="7" dur="1500" fill="hold"/>
                                        <p:tgtEl>
                                          <p:spTgt spid="86"/>
                                        </p:tgtEl>
                                        <p:attrNameLst>
                                          <p:attrName>ppt_x</p:attrName>
                                        </p:attrNameLst>
                                      </p:cBhvr>
                                      <p:tavLst>
                                        <p:tav tm="0">
                                          <p:val>
                                            <p:strVal val="1+#ppt_w/2"/>
                                          </p:val>
                                        </p:tav>
                                        <p:tav tm="100000">
                                          <p:val>
                                            <p:strVal val="#ppt_x"/>
                                          </p:val>
                                        </p:tav>
                                      </p:tavLst>
                                    </p:anim>
                                    <p:anim calcmode="lin" valueType="num">
                                      <p:cBhvr additive="base">
                                        <p:cTn id="8" dur="1500" fill="hold"/>
                                        <p:tgtEl>
                                          <p:spTgt spid="86"/>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1500" fill="hold"/>
                                        <p:tgtEl>
                                          <p:spTgt spid="95"/>
                                        </p:tgtEl>
                                        <p:attrNameLst>
                                          <p:attrName>ppt_x</p:attrName>
                                        </p:attrNameLst>
                                      </p:cBhvr>
                                      <p:tavLst>
                                        <p:tav tm="0">
                                          <p:val>
                                            <p:strVal val="1+#ppt_w/2"/>
                                          </p:val>
                                        </p:tav>
                                        <p:tav tm="100000">
                                          <p:val>
                                            <p:strVal val="#ppt_x"/>
                                          </p:val>
                                        </p:tav>
                                      </p:tavLst>
                                    </p:anim>
                                    <p:anim calcmode="lin" valueType="num">
                                      <p:cBhvr additive="base">
                                        <p:cTn id="12" dur="1500" fill="hold"/>
                                        <p:tgtEl>
                                          <p:spTgt spid="9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childTnLst>
                                </p:cTn>
                              </p:par>
                            </p:childTnLst>
                          </p:cTn>
                        </p:par>
                        <p:par>
                          <p:cTn id="16" fill="hold">
                            <p:stCondLst>
                              <p:cond delay="1500"/>
                            </p:stCondLst>
                            <p:childTnLst>
                              <p:par>
                                <p:cTn id="17" presetID="2" presetClass="entr" presetSubtype="8" decel="100000" fill="hold" grpId="0" nodeType="afterEffect">
                                  <p:stCondLst>
                                    <p:cond delay="0"/>
                                  </p:stCondLst>
                                  <p:childTnLst>
                                    <p:set>
                                      <p:cBhvr>
                                        <p:cTn id="18" dur="1" fill="hold">
                                          <p:stCondLst>
                                            <p:cond delay="0"/>
                                          </p:stCondLst>
                                        </p:cTn>
                                        <p:tgtEl>
                                          <p:spTgt spid="87"/>
                                        </p:tgtEl>
                                        <p:attrNameLst>
                                          <p:attrName>style.visibility</p:attrName>
                                        </p:attrNameLst>
                                      </p:cBhvr>
                                      <p:to>
                                        <p:strVal val="visible"/>
                                      </p:to>
                                    </p:set>
                                    <p:anim calcmode="lin" valueType="num">
                                      <p:cBhvr additive="base">
                                        <p:cTn id="19" dur="1500" fill="hold"/>
                                        <p:tgtEl>
                                          <p:spTgt spid="87"/>
                                        </p:tgtEl>
                                        <p:attrNameLst>
                                          <p:attrName>ppt_x</p:attrName>
                                        </p:attrNameLst>
                                      </p:cBhvr>
                                      <p:tavLst>
                                        <p:tav tm="0">
                                          <p:val>
                                            <p:strVal val="0-#ppt_w/2"/>
                                          </p:val>
                                        </p:tav>
                                        <p:tav tm="100000">
                                          <p:val>
                                            <p:strVal val="#ppt_x"/>
                                          </p:val>
                                        </p:tav>
                                      </p:tavLst>
                                    </p:anim>
                                    <p:anim calcmode="lin" valueType="num">
                                      <p:cBhvr additive="base">
                                        <p:cTn id="20" dur="1500" fill="hold"/>
                                        <p:tgtEl>
                                          <p:spTgt spid="87"/>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1500" fill="hold"/>
                                        <p:tgtEl>
                                          <p:spTgt spid="96"/>
                                        </p:tgtEl>
                                        <p:attrNameLst>
                                          <p:attrName>ppt_x</p:attrName>
                                        </p:attrNameLst>
                                      </p:cBhvr>
                                      <p:tavLst>
                                        <p:tav tm="0">
                                          <p:val>
                                            <p:strVal val="0-#ppt_w/2"/>
                                          </p:val>
                                        </p:tav>
                                        <p:tav tm="100000">
                                          <p:val>
                                            <p:strVal val="#ppt_x"/>
                                          </p:val>
                                        </p:tav>
                                      </p:tavLst>
                                    </p:anim>
                                    <p:anim calcmode="lin" valueType="num">
                                      <p:cBhvr additive="base">
                                        <p:cTn id="24" dur="1500" fill="hold"/>
                                        <p:tgtEl>
                                          <p:spTgt spid="96"/>
                                        </p:tgtEl>
                                        <p:attrNameLst>
                                          <p:attrName>ppt_y</p:attrName>
                                        </p:attrNameLst>
                                      </p:cBhvr>
                                      <p:tavLst>
                                        <p:tav tm="0">
                                          <p:val>
                                            <p:strVal val="#ppt_y"/>
                                          </p:val>
                                        </p:tav>
                                        <p:tav tm="100000">
                                          <p:val>
                                            <p:strVal val="#ppt_y"/>
                                          </p:val>
                                        </p:tav>
                                      </p:tavLst>
                                    </p:anim>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500"/>
                                        <p:tgtEl>
                                          <p:spTgt spid="85"/>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4000"/>
                                        <p:tgtEl>
                                          <p:spTgt spid="89"/>
                                        </p:tgtEl>
                                      </p:cBhvr>
                                    </p:animEffect>
                                  </p:childTnLst>
                                </p:cTn>
                              </p:par>
                              <p:par>
                                <p:cTn id="33" presetID="8" presetClass="emph" presetSubtype="0" decel="100000" fill="hold" nodeType="withEffect">
                                  <p:stCondLst>
                                    <p:cond delay="0"/>
                                  </p:stCondLst>
                                  <p:childTnLst>
                                    <p:animRot by="-43200000">
                                      <p:cBhvr>
                                        <p:cTn id="34" dur="4000" fill="hold"/>
                                        <p:tgtEl>
                                          <p:spTgt spid="89"/>
                                        </p:tgtEl>
                                        <p:attrNameLst>
                                          <p:attrName>r</p:attrName>
                                        </p:attrNameLst>
                                      </p:cBhvr>
                                    </p:animRot>
                                  </p:childTnLst>
                                </p:cTn>
                              </p:par>
                            </p:childTnLst>
                          </p:cTn>
                        </p:par>
                        <p:par>
                          <p:cTn id="35" fill="hold">
                            <p:stCondLst>
                              <p:cond delay="7500"/>
                            </p:stCondLst>
                            <p:childTnLst>
                              <p:par>
                                <p:cTn id="36" presetID="22" presetClass="entr" presetSubtype="8" fill="hold" nodeType="afterEffect">
                                  <p:stCondLst>
                                    <p:cond delay="0"/>
                                  </p:stCondLst>
                                  <p:childTnLst>
                                    <p:set>
                                      <p:cBhvr>
                                        <p:cTn id="37" dur="1" fill="hold">
                                          <p:stCondLst>
                                            <p:cond delay="0"/>
                                          </p:stCondLst>
                                        </p:cTn>
                                        <p:tgtEl>
                                          <p:spTgt spid="100"/>
                                        </p:tgtEl>
                                        <p:attrNameLst>
                                          <p:attrName>style.visibility</p:attrName>
                                        </p:attrNameLst>
                                      </p:cBhvr>
                                      <p:to>
                                        <p:strVal val="visible"/>
                                      </p:to>
                                    </p:set>
                                    <p:animEffect transition="in" filter="wipe(left)">
                                      <p:cBhvr>
                                        <p:cTn id="38" dur="1000"/>
                                        <p:tgtEl>
                                          <p:spTgt spid="100"/>
                                        </p:tgtEl>
                                      </p:cBhvr>
                                    </p:animEffect>
                                  </p:childTnLst>
                                </p:cTn>
                              </p:par>
                            </p:childTnLst>
                          </p:cTn>
                        </p:par>
                        <p:par>
                          <p:cTn id="39" fill="hold">
                            <p:stCondLst>
                              <p:cond delay="8500"/>
                            </p:stCondLst>
                            <p:childTnLst>
                              <p:par>
                                <p:cTn id="40" presetID="10" presetClass="entr" presetSubtype="0" fill="hold" nodeType="after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fade">
                                      <p:cBhvr>
                                        <p:cTn id="42" dur="4000"/>
                                        <p:tgtEl>
                                          <p:spTgt spid="92"/>
                                        </p:tgtEl>
                                      </p:cBhvr>
                                    </p:animEffect>
                                  </p:childTnLst>
                                </p:cTn>
                              </p:par>
                              <p:par>
                                <p:cTn id="43" presetID="8" presetClass="emph" presetSubtype="0" decel="100000" fill="hold" nodeType="withEffect">
                                  <p:stCondLst>
                                    <p:cond delay="0"/>
                                  </p:stCondLst>
                                  <p:childTnLst>
                                    <p:animRot by="-43200000">
                                      <p:cBhvr>
                                        <p:cTn id="44" dur="4000" fill="hold"/>
                                        <p:tgtEl>
                                          <p:spTgt spid="92"/>
                                        </p:tgtEl>
                                        <p:attrNameLst>
                                          <p:attrName>r</p:attrName>
                                        </p:attrNameLst>
                                      </p:cBhvr>
                                    </p:animRot>
                                  </p:childTnLst>
                                </p:cTn>
                              </p:par>
                            </p:childTnLst>
                          </p:cTn>
                        </p:par>
                        <p:par>
                          <p:cTn id="45" fill="hold">
                            <p:stCondLst>
                              <p:cond delay="12500"/>
                            </p:stCondLst>
                            <p:childTnLst>
                              <p:par>
                                <p:cTn id="46" presetID="22" presetClass="entr" presetSubtype="2" fill="hold" nodeType="afterEffect">
                                  <p:stCondLst>
                                    <p:cond delay="0"/>
                                  </p:stCondLst>
                                  <p:childTnLst>
                                    <p:set>
                                      <p:cBhvr>
                                        <p:cTn id="47" dur="1" fill="hold">
                                          <p:stCondLst>
                                            <p:cond delay="0"/>
                                          </p:stCondLst>
                                        </p:cTn>
                                        <p:tgtEl>
                                          <p:spTgt spid="97"/>
                                        </p:tgtEl>
                                        <p:attrNameLst>
                                          <p:attrName>style.visibility</p:attrName>
                                        </p:attrNameLst>
                                      </p:cBhvr>
                                      <p:to>
                                        <p:strVal val="visible"/>
                                      </p:to>
                                    </p:set>
                                    <p:animEffect transition="in" filter="wipe(right)">
                                      <p:cBhvr>
                                        <p:cTn id="48" dur="1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5" grpId="0"/>
      <p:bldP spid="9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12">
            <a:extLst>
              <a:ext uri="{BEBA8EAE-BF5A-486C-A8C5-ECC9F3942E4B}">
                <a14:imgProps xmlns:a14="http://schemas.microsoft.com/office/drawing/2010/main">
                  <a14:imgLayer r:embed="rId13">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14" imgW="347" imgH="346" progId="TCLayout.ActiveDocument.1">
                  <p:embed/>
                </p:oleObj>
              </mc:Choice>
              <mc:Fallback>
                <p:oleObj name="think-cell Slide" r:id="rId14" imgW="347" imgH="346" progId="TCLayout.ActiveDocument.1">
                  <p:embed/>
                  <p:pic>
                    <p:nvPicPr>
                      <p:cNvPr id="5" name="Object 4" hidden="1"/>
                      <p:cNvPicPr/>
                      <p:nvPr/>
                    </p:nvPicPr>
                    <p:blipFill>
                      <a:blip r:embed="rId15"/>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Digital Enterprise:</a:t>
            </a:r>
            <a:br>
              <a:rPr lang="en-US" dirty="0"/>
            </a:br>
            <a:r>
              <a:rPr lang="en-US" dirty="0"/>
              <a:t>The basis for continuous optimization</a:t>
            </a:r>
          </a:p>
        </p:txBody>
      </p:sp>
      <p:sp>
        <p:nvSpPr>
          <p:cNvPr id="24" name="Rechteck: abgerundete Ecken 77">
            <a:extLst>
              <a:ext uri="{FF2B5EF4-FFF2-40B4-BE49-F238E27FC236}">
                <a16:creationId xmlns:a16="http://schemas.microsoft.com/office/drawing/2014/main" id="{662A4F05-13BD-4FA9-B189-4AEC1BE98F35}"/>
              </a:ext>
            </a:extLst>
          </p:cNvPr>
          <p:cNvSpPr/>
          <p:nvPr/>
        </p:nvSpPr>
        <p:spPr bwMode="auto">
          <a:xfrm>
            <a:off x="309636" y="1666919"/>
            <a:ext cx="11572740" cy="4315503"/>
          </a:xfrm>
          <a:prstGeom prst="roundRect">
            <a:avLst>
              <a:gd name="adj" fmla="val 50000"/>
            </a:avLst>
          </a:prstGeom>
          <a:solidFill>
            <a:srgbClr val="879BAA">
              <a:alpha val="50000"/>
            </a:srgbClr>
          </a:solidFill>
          <a:ln w="25400">
            <a:noFill/>
          </a:ln>
          <a:effectLst/>
        </p:spPr>
        <p:txBody>
          <a:bodyPr wrap="square" lIns="107832" tIns="53915" rIns="107832" bIns="53915" numCol="1" spcCol="72000" rtlCol="0" anchor="ctr">
            <a:noAutofit/>
          </a:bodyPr>
          <a:lstStyle/>
          <a:p>
            <a:pPr algn="ctr" defTabSz="912998">
              <a:lnSpc>
                <a:spcPct val="110000"/>
              </a:lnSpc>
              <a:spcBef>
                <a:spcPct val="0"/>
              </a:spcBef>
            </a:pPr>
            <a:endParaRPr lang="en-US" sz="1797" dirty="0">
              <a:solidFill>
                <a:srgbClr val="AF235F"/>
              </a:solidFill>
              <a:cs typeface="Arial" panose="020B0604020202020204" pitchFamily="34" charset="-128"/>
            </a:endParaRPr>
          </a:p>
        </p:txBody>
      </p:sp>
      <p:sp>
        <p:nvSpPr>
          <p:cNvPr id="25" name="Rechteck 78">
            <a:extLst>
              <a:ext uri="{FF2B5EF4-FFF2-40B4-BE49-F238E27FC236}">
                <a16:creationId xmlns:a16="http://schemas.microsoft.com/office/drawing/2014/main" id="{EE631B6B-47C9-4D69-B0FC-9F89C057C00F}"/>
              </a:ext>
            </a:extLst>
          </p:cNvPr>
          <p:cNvSpPr/>
          <p:nvPr/>
        </p:nvSpPr>
        <p:spPr>
          <a:xfrm>
            <a:off x="5212637" y="5982425"/>
            <a:ext cx="1779403" cy="338074"/>
          </a:xfrm>
          <a:prstGeom prst="rect">
            <a:avLst/>
          </a:prstGeom>
        </p:spPr>
        <p:txBody>
          <a:bodyPr wrap="none">
            <a:spAutoFit/>
          </a:bodyPr>
          <a:lstStyle/>
          <a:p>
            <a:pPr algn="ctr"/>
            <a:r>
              <a:rPr lang="en-US" sz="1598">
                <a:solidFill>
                  <a:srgbClr val="32A0A0"/>
                </a:solidFill>
                <a:ea typeface="Arial" panose="020B0604020202020204" pitchFamily="34" charset="-128"/>
                <a:cs typeface="Arial" panose="020B0604020202020204" pitchFamily="34" charset="-128"/>
              </a:rPr>
              <a:t>Industrial security</a:t>
            </a:r>
            <a:endParaRPr lang="en-US" sz="1598">
              <a:solidFill>
                <a:srgbClr val="32A0A0"/>
              </a:solidFill>
            </a:endParaRPr>
          </a:p>
        </p:txBody>
      </p:sp>
      <p:sp>
        <p:nvSpPr>
          <p:cNvPr id="26" name="Rechteck 79">
            <a:extLst>
              <a:ext uri="{FF2B5EF4-FFF2-40B4-BE49-F238E27FC236}">
                <a16:creationId xmlns:a16="http://schemas.microsoft.com/office/drawing/2014/main" id="{4C690287-58EA-4028-9E47-96DB54FE7DC7}"/>
              </a:ext>
            </a:extLst>
          </p:cNvPr>
          <p:cNvSpPr/>
          <p:nvPr/>
        </p:nvSpPr>
        <p:spPr>
          <a:xfrm>
            <a:off x="5094373" y="5579692"/>
            <a:ext cx="2003269" cy="249488"/>
          </a:xfrm>
          <a:prstGeom prst="rect">
            <a:avLst/>
          </a:prstGeom>
        </p:spPr>
        <p:txBody>
          <a:bodyPr wrap="none" lIns="0" tIns="0" rIns="0" bIns="0">
            <a:spAutoFit/>
          </a:bodyPr>
          <a:lstStyle/>
          <a:p>
            <a:pPr algn="ctr">
              <a:lnSpc>
                <a:spcPct val="110000"/>
              </a:lnSpc>
            </a:pPr>
            <a:r>
              <a:rPr lang="en-US" sz="1598">
                <a:solidFill>
                  <a:srgbClr val="9BAFBE"/>
                </a:solidFill>
                <a:ea typeface="Arial" panose="020B0604020202020204" pitchFamily="34" charset="-128"/>
                <a:cs typeface="Arial" panose="020B0604020202020204" pitchFamily="34" charset="-128"/>
              </a:rPr>
              <a:t>Collaboration platform</a:t>
            </a:r>
          </a:p>
        </p:txBody>
      </p:sp>
      <p:sp>
        <p:nvSpPr>
          <p:cNvPr id="27" name="Rechteck: abgerundete Ecken 80">
            <a:extLst>
              <a:ext uri="{FF2B5EF4-FFF2-40B4-BE49-F238E27FC236}">
                <a16:creationId xmlns:a16="http://schemas.microsoft.com/office/drawing/2014/main" id="{94E1C732-ED99-4DAC-82FA-05F127D4600C}"/>
              </a:ext>
            </a:extLst>
          </p:cNvPr>
          <p:cNvSpPr/>
          <p:nvPr/>
        </p:nvSpPr>
        <p:spPr bwMode="auto">
          <a:xfrm>
            <a:off x="309636" y="1666919"/>
            <a:ext cx="11572740" cy="4315503"/>
          </a:xfrm>
          <a:prstGeom prst="roundRect">
            <a:avLst>
              <a:gd name="adj" fmla="val 50000"/>
            </a:avLst>
          </a:prstGeom>
          <a:noFill/>
          <a:ln w="25400">
            <a:solidFill>
              <a:srgbClr val="32A0A0"/>
            </a:solidFill>
          </a:ln>
          <a:effectLst/>
        </p:spPr>
        <p:txBody>
          <a:bodyPr wrap="square" lIns="107888" tIns="53945" rIns="107888" bIns="53945" numCol="1" spcCol="72000" rtlCol="0" anchor="ctr">
            <a:noAutofit/>
          </a:bodyPr>
          <a:lstStyle/>
          <a:p>
            <a:pPr algn="ctr">
              <a:lnSpc>
                <a:spcPct val="110000"/>
              </a:lnSpc>
              <a:spcBef>
                <a:spcPct val="0"/>
              </a:spcBef>
              <a:buFont typeface="Arial" charset="0"/>
              <a:buNone/>
            </a:pPr>
            <a:endParaRPr lang="en-US" sz="1798">
              <a:solidFill>
                <a:srgbClr val="AF235F"/>
              </a:solidFill>
              <a:ea typeface="Arial" panose="020B0604020202020204" pitchFamily="34" charset="-128"/>
              <a:cs typeface="Arial" panose="020B0604020202020204" pitchFamily="34" charset="-128"/>
            </a:endParaRPr>
          </a:p>
        </p:txBody>
      </p:sp>
      <p:sp>
        <p:nvSpPr>
          <p:cNvPr id="28" name="Freeform 14">
            <a:extLst>
              <a:ext uri="{FF2B5EF4-FFF2-40B4-BE49-F238E27FC236}">
                <a16:creationId xmlns:a16="http://schemas.microsoft.com/office/drawing/2014/main" id="{B58362B3-5781-4A71-844A-99D90943FF79}"/>
              </a:ext>
            </a:extLst>
          </p:cNvPr>
          <p:cNvSpPr>
            <a:spLocks/>
          </p:cNvSpPr>
          <p:nvPr/>
        </p:nvSpPr>
        <p:spPr bwMode="auto">
          <a:xfrm>
            <a:off x="4721303" y="2206357"/>
            <a:ext cx="4209516" cy="3236627"/>
          </a:xfrm>
          <a:custGeom>
            <a:avLst/>
            <a:gdLst>
              <a:gd name="T0" fmla="*/ 19 w 443"/>
              <a:gd name="T1" fmla="*/ 57 h 340"/>
              <a:gd name="T2" fmla="*/ 273 w 443"/>
              <a:gd name="T3" fmla="*/ 57 h 340"/>
              <a:gd name="T4" fmla="*/ 386 w 443"/>
              <a:gd name="T5" fmla="*/ 170 h 340"/>
              <a:gd name="T6" fmla="*/ 273 w 443"/>
              <a:gd name="T7" fmla="*/ 283 h 340"/>
              <a:gd name="T8" fmla="*/ 273 w 443"/>
              <a:gd name="T9" fmla="*/ 340 h 340"/>
              <a:gd name="T10" fmla="*/ 443 w 443"/>
              <a:gd name="T11" fmla="*/ 170 h 340"/>
              <a:gd name="T12" fmla="*/ 273 w 443"/>
              <a:gd name="T13" fmla="*/ 0 h 340"/>
              <a:gd name="T14" fmla="*/ 19 w 443"/>
              <a:gd name="T15" fmla="*/ 0 h 340"/>
              <a:gd name="T16" fmla="*/ 0 w 443"/>
              <a:gd name="T17" fmla="*/ 28 h 340"/>
              <a:gd name="T18" fmla="*/ 19 w 443"/>
              <a:gd name="T19" fmla="*/ 5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19" y="57"/>
                </a:moveTo>
                <a:cubicBezTo>
                  <a:pt x="273" y="57"/>
                  <a:pt x="273" y="57"/>
                  <a:pt x="273" y="57"/>
                </a:cubicBezTo>
                <a:cubicBezTo>
                  <a:pt x="335" y="57"/>
                  <a:pt x="386" y="107"/>
                  <a:pt x="386" y="170"/>
                </a:cubicBezTo>
                <a:cubicBezTo>
                  <a:pt x="386" y="233"/>
                  <a:pt x="335" y="283"/>
                  <a:pt x="273" y="283"/>
                </a:cubicBezTo>
                <a:cubicBezTo>
                  <a:pt x="273" y="340"/>
                  <a:pt x="273" y="340"/>
                  <a:pt x="273" y="340"/>
                </a:cubicBezTo>
                <a:cubicBezTo>
                  <a:pt x="367" y="340"/>
                  <a:pt x="443" y="264"/>
                  <a:pt x="443" y="170"/>
                </a:cubicBezTo>
                <a:cubicBezTo>
                  <a:pt x="443" y="76"/>
                  <a:pt x="367" y="0"/>
                  <a:pt x="273" y="0"/>
                </a:cubicBezTo>
                <a:cubicBezTo>
                  <a:pt x="19" y="0"/>
                  <a:pt x="19" y="0"/>
                  <a:pt x="19" y="0"/>
                </a:cubicBezTo>
                <a:cubicBezTo>
                  <a:pt x="0" y="28"/>
                  <a:pt x="0" y="28"/>
                  <a:pt x="0" y="28"/>
                </a:cubicBezTo>
                <a:lnTo>
                  <a:pt x="19" y="57"/>
                </a:lnTo>
                <a:close/>
              </a:path>
            </a:pathLst>
          </a:custGeom>
          <a:gradFill>
            <a:gsLst>
              <a:gs pos="70000">
                <a:srgbClr val="005F87">
                  <a:alpha val="0"/>
                </a:srgbClr>
              </a:gs>
              <a:gs pos="30000">
                <a:srgbClr val="005F87">
                  <a:alpha val="8500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29" name="Freeform 13">
            <a:extLst>
              <a:ext uri="{FF2B5EF4-FFF2-40B4-BE49-F238E27FC236}">
                <a16:creationId xmlns:a16="http://schemas.microsoft.com/office/drawing/2014/main" id="{6F354343-1242-4DC5-BC61-639ED799E98E}"/>
              </a:ext>
            </a:extLst>
          </p:cNvPr>
          <p:cNvSpPr>
            <a:spLocks/>
          </p:cNvSpPr>
          <p:nvPr/>
        </p:nvSpPr>
        <p:spPr bwMode="auto">
          <a:xfrm>
            <a:off x="3273842" y="2206357"/>
            <a:ext cx="4209516" cy="3236627"/>
          </a:xfrm>
          <a:custGeom>
            <a:avLst/>
            <a:gdLst>
              <a:gd name="T0" fmla="*/ 424 w 443"/>
              <a:gd name="T1" fmla="*/ 283 h 340"/>
              <a:gd name="T2" fmla="*/ 170 w 443"/>
              <a:gd name="T3" fmla="*/ 283 h 340"/>
              <a:gd name="T4" fmla="*/ 57 w 443"/>
              <a:gd name="T5" fmla="*/ 170 h 340"/>
              <a:gd name="T6" fmla="*/ 170 w 443"/>
              <a:gd name="T7" fmla="*/ 57 h 340"/>
              <a:gd name="T8" fmla="*/ 170 w 443"/>
              <a:gd name="T9" fmla="*/ 0 h 340"/>
              <a:gd name="T10" fmla="*/ 0 w 443"/>
              <a:gd name="T11" fmla="*/ 170 h 340"/>
              <a:gd name="T12" fmla="*/ 170 w 443"/>
              <a:gd name="T13" fmla="*/ 340 h 340"/>
              <a:gd name="T14" fmla="*/ 424 w 443"/>
              <a:gd name="T15" fmla="*/ 340 h 340"/>
              <a:gd name="T16" fmla="*/ 443 w 443"/>
              <a:gd name="T17" fmla="*/ 312 h 340"/>
              <a:gd name="T18" fmla="*/ 424 w 443"/>
              <a:gd name="T19" fmla="*/ 28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424" y="283"/>
                </a:moveTo>
                <a:cubicBezTo>
                  <a:pt x="170" y="283"/>
                  <a:pt x="170" y="283"/>
                  <a:pt x="170" y="283"/>
                </a:cubicBezTo>
                <a:cubicBezTo>
                  <a:pt x="107" y="283"/>
                  <a:pt x="57" y="233"/>
                  <a:pt x="57" y="170"/>
                </a:cubicBezTo>
                <a:cubicBezTo>
                  <a:pt x="57" y="107"/>
                  <a:pt x="107" y="57"/>
                  <a:pt x="170" y="57"/>
                </a:cubicBezTo>
                <a:cubicBezTo>
                  <a:pt x="170" y="0"/>
                  <a:pt x="170" y="0"/>
                  <a:pt x="170" y="0"/>
                </a:cubicBezTo>
                <a:cubicBezTo>
                  <a:pt x="76" y="0"/>
                  <a:pt x="0" y="76"/>
                  <a:pt x="0" y="170"/>
                </a:cubicBezTo>
                <a:cubicBezTo>
                  <a:pt x="0" y="264"/>
                  <a:pt x="76" y="340"/>
                  <a:pt x="170" y="340"/>
                </a:cubicBezTo>
                <a:cubicBezTo>
                  <a:pt x="424" y="340"/>
                  <a:pt x="424" y="340"/>
                  <a:pt x="424" y="340"/>
                </a:cubicBezTo>
                <a:cubicBezTo>
                  <a:pt x="443" y="312"/>
                  <a:pt x="443" y="312"/>
                  <a:pt x="443" y="312"/>
                </a:cubicBezTo>
                <a:lnTo>
                  <a:pt x="424" y="283"/>
                </a:lnTo>
                <a:close/>
              </a:path>
            </a:pathLst>
          </a:custGeom>
          <a:gradFill>
            <a:gsLst>
              <a:gs pos="30000">
                <a:srgbClr val="879628">
                  <a:alpha val="0"/>
                </a:srgbClr>
              </a:gs>
              <a:gs pos="70000">
                <a:srgbClr val="879628">
                  <a:alpha val="8500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30" name="Oval 10">
            <a:extLst>
              <a:ext uri="{FF2B5EF4-FFF2-40B4-BE49-F238E27FC236}">
                <a16:creationId xmlns:a16="http://schemas.microsoft.com/office/drawing/2014/main" id="{A50621FE-63E9-406D-B0D2-DFAC03CBE4D6}"/>
              </a:ext>
            </a:extLst>
          </p:cNvPr>
          <p:cNvSpPr>
            <a:spLocks noChangeArrowheads="1"/>
          </p:cNvSpPr>
          <p:nvPr/>
        </p:nvSpPr>
        <p:spPr bwMode="auto">
          <a:xfrm>
            <a:off x="5694190" y="2206357"/>
            <a:ext cx="5656980" cy="3236627"/>
          </a:xfrm>
          <a:prstGeom prst="roundRect">
            <a:avLst>
              <a:gd name="adj" fmla="val 50000"/>
            </a:avLst>
          </a:prstGeom>
          <a:solidFill>
            <a:srgbClr val="41AAC8">
              <a:alpha val="90000"/>
            </a:srgbClr>
          </a:solidFill>
          <a:ln w="0" cap="flat">
            <a:noFill/>
            <a:prstDash val="solid"/>
            <a:miter lim="800000"/>
            <a:headEnd/>
            <a:tailEnd/>
          </a:ln>
        </p:spPr>
        <p:txBody>
          <a:bodyPr vert="horz" wrap="square" lIns="91344" tIns="45673" rIns="91344" bIns="45673" numCol="1" anchor="t" anchorCtr="0" compatLnSpc="1">
            <a:prstTxWarp prst="textNoShape">
              <a:avLst/>
            </a:prstTxWarp>
          </a:bodyPr>
          <a:lstStyle/>
          <a:p>
            <a:endParaRPr lang="en-US" sz="1798"/>
          </a:p>
        </p:txBody>
      </p:sp>
      <p:sp>
        <p:nvSpPr>
          <p:cNvPr id="31" name="Green">
            <a:extLst>
              <a:ext uri="{FF2B5EF4-FFF2-40B4-BE49-F238E27FC236}">
                <a16:creationId xmlns:a16="http://schemas.microsoft.com/office/drawing/2014/main" id="{48906A82-572C-4EA2-BA32-AF79A49A76AE}"/>
              </a:ext>
            </a:extLst>
          </p:cNvPr>
          <p:cNvSpPr>
            <a:spLocks noChangeArrowheads="1"/>
          </p:cNvSpPr>
          <p:nvPr/>
        </p:nvSpPr>
        <p:spPr bwMode="auto">
          <a:xfrm>
            <a:off x="853489" y="2206357"/>
            <a:ext cx="3236627" cy="3236627"/>
          </a:xfrm>
          <a:prstGeom prst="ellipse">
            <a:avLst/>
          </a:prstGeom>
          <a:solidFill>
            <a:srgbClr val="AAB414">
              <a:alpha val="90000"/>
            </a:srgbClr>
          </a:solidFill>
          <a:ln w="0" cap="flat">
            <a:noFill/>
            <a:prstDash val="solid"/>
            <a:miter lim="800000"/>
            <a:headEnd/>
            <a:tailEnd/>
          </a:ln>
        </p:spPr>
        <p:txBody>
          <a:bodyPr vert="horz" wrap="square" lIns="91344" tIns="45673" rIns="91344" bIns="45673" numCol="1" anchor="ctr" anchorCtr="0" compatLnSpc="1">
            <a:prstTxWarp prst="textNoShape">
              <a:avLst/>
            </a:prstTxWarp>
          </a:bodyPr>
          <a:lstStyle/>
          <a:p>
            <a:pPr algn="ctr"/>
            <a:r>
              <a:rPr lang="en-US" sz="1798">
                <a:solidFill>
                  <a:schemeClr val="bg2">
                    <a:alpha val="0"/>
                  </a:schemeClr>
                </a:solidFill>
              </a:rPr>
              <a:t>Green</a:t>
            </a:r>
          </a:p>
        </p:txBody>
      </p:sp>
      <p:sp>
        <p:nvSpPr>
          <p:cNvPr id="32" name="Blau">
            <a:extLst>
              <a:ext uri="{FF2B5EF4-FFF2-40B4-BE49-F238E27FC236}">
                <a16:creationId xmlns:a16="http://schemas.microsoft.com/office/drawing/2014/main" id="{9C703635-81E4-4ABA-8AD5-AE5E5CD92F37}"/>
              </a:ext>
            </a:extLst>
          </p:cNvPr>
          <p:cNvSpPr>
            <a:spLocks noChangeArrowheads="1"/>
          </p:cNvSpPr>
          <p:nvPr/>
        </p:nvSpPr>
        <p:spPr bwMode="auto">
          <a:xfrm>
            <a:off x="5694196" y="2206357"/>
            <a:ext cx="3236627" cy="3236627"/>
          </a:xfrm>
          <a:prstGeom prst="ellipse">
            <a:avLst/>
          </a:prstGeom>
          <a:solidFill>
            <a:srgbClr val="2387AA">
              <a:alpha val="90000"/>
            </a:srgbClr>
          </a:solidFill>
          <a:ln w="0" cap="flat">
            <a:noFill/>
            <a:prstDash val="solid"/>
            <a:miter lim="800000"/>
            <a:headEnd/>
            <a:tailEnd/>
          </a:ln>
        </p:spPr>
        <p:txBody>
          <a:bodyPr vert="horz" wrap="square" lIns="91344" tIns="45673" rIns="91344" bIns="45673" numCol="1" anchor="t" anchorCtr="0" compatLnSpc="1">
            <a:prstTxWarp prst="textNoShape">
              <a:avLst/>
            </a:prstTxWarp>
          </a:bodyPr>
          <a:lstStyle/>
          <a:p>
            <a:endParaRPr lang="en-US" sz="1798"/>
          </a:p>
        </p:txBody>
      </p:sp>
      <p:sp>
        <p:nvSpPr>
          <p:cNvPr id="33" name="Petrol">
            <a:extLst>
              <a:ext uri="{FF2B5EF4-FFF2-40B4-BE49-F238E27FC236}">
                <a16:creationId xmlns:a16="http://schemas.microsoft.com/office/drawing/2014/main" id="{D7244AF8-30A6-4AB5-8381-589F223F8B6C}"/>
              </a:ext>
            </a:extLst>
          </p:cNvPr>
          <p:cNvSpPr>
            <a:spLocks noChangeArrowheads="1"/>
          </p:cNvSpPr>
          <p:nvPr/>
        </p:nvSpPr>
        <p:spPr bwMode="auto">
          <a:xfrm>
            <a:off x="3273846" y="2206357"/>
            <a:ext cx="3236627" cy="3236627"/>
          </a:xfrm>
          <a:prstGeom prst="ellipse">
            <a:avLst/>
          </a:prstGeom>
          <a:solidFill>
            <a:srgbClr val="4BB9B9">
              <a:alpha val="90000"/>
            </a:srgbClr>
          </a:solidFill>
          <a:ln w="0" cap="flat">
            <a:noFill/>
            <a:prstDash val="solid"/>
            <a:miter lim="800000"/>
            <a:headEnd/>
            <a:tailEnd/>
          </a:ln>
        </p:spPr>
        <p:txBody>
          <a:bodyPr vert="horz" wrap="square" lIns="91344" tIns="45673" rIns="91344" bIns="45673" numCol="1" anchor="ctr" anchorCtr="0" compatLnSpc="1">
            <a:prstTxWarp prst="textNoShape">
              <a:avLst/>
            </a:prstTxWarp>
          </a:bodyPr>
          <a:lstStyle/>
          <a:p>
            <a:pPr algn="ctr"/>
            <a:r>
              <a:rPr lang="en-US" sz="1798">
                <a:solidFill>
                  <a:schemeClr val="bg2">
                    <a:alpha val="0"/>
                  </a:schemeClr>
                </a:solidFill>
              </a:rPr>
              <a:t>Petrol</a:t>
            </a:r>
          </a:p>
        </p:txBody>
      </p:sp>
      <p:sp>
        <p:nvSpPr>
          <p:cNvPr id="34" name="Freeform 11">
            <a:extLst>
              <a:ext uri="{FF2B5EF4-FFF2-40B4-BE49-F238E27FC236}">
                <a16:creationId xmlns:a16="http://schemas.microsoft.com/office/drawing/2014/main" id="{E5BC9ED9-62FF-4715-A92C-F5295CA8462F}"/>
              </a:ext>
            </a:extLst>
          </p:cNvPr>
          <p:cNvSpPr>
            <a:spLocks/>
          </p:cNvSpPr>
          <p:nvPr/>
        </p:nvSpPr>
        <p:spPr bwMode="auto">
          <a:xfrm>
            <a:off x="5694192" y="2748959"/>
            <a:ext cx="816276" cy="2151424"/>
          </a:xfrm>
          <a:custGeom>
            <a:avLst/>
            <a:gdLst>
              <a:gd name="T0" fmla="*/ 0 w 86"/>
              <a:gd name="T1" fmla="*/ 113 h 226"/>
              <a:gd name="T2" fmla="*/ 43 w 86"/>
              <a:gd name="T3" fmla="*/ 226 h 226"/>
              <a:gd name="T4" fmla="*/ 86 w 86"/>
              <a:gd name="T5" fmla="*/ 113 h 226"/>
              <a:gd name="T6" fmla="*/ 43 w 86"/>
              <a:gd name="T7" fmla="*/ 0 h 226"/>
              <a:gd name="T8" fmla="*/ 0 w 86"/>
              <a:gd name="T9" fmla="*/ 113 h 226"/>
            </a:gdLst>
            <a:ahLst/>
            <a:cxnLst>
              <a:cxn ang="0">
                <a:pos x="T0" y="T1"/>
              </a:cxn>
              <a:cxn ang="0">
                <a:pos x="T2" y="T3"/>
              </a:cxn>
              <a:cxn ang="0">
                <a:pos x="T4" y="T5"/>
              </a:cxn>
              <a:cxn ang="0">
                <a:pos x="T6" y="T7"/>
              </a:cxn>
              <a:cxn ang="0">
                <a:pos x="T8" y="T9"/>
              </a:cxn>
            </a:cxnLst>
            <a:rect l="0" t="0" r="r" b="b"/>
            <a:pathLst>
              <a:path w="86" h="226">
                <a:moveTo>
                  <a:pt x="0" y="113"/>
                </a:moveTo>
                <a:cubicBezTo>
                  <a:pt x="0" y="157"/>
                  <a:pt x="16" y="196"/>
                  <a:pt x="43" y="226"/>
                </a:cubicBezTo>
                <a:cubicBezTo>
                  <a:pt x="70" y="196"/>
                  <a:pt x="86" y="157"/>
                  <a:pt x="86" y="113"/>
                </a:cubicBezTo>
                <a:cubicBezTo>
                  <a:pt x="86" y="70"/>
                  <a:pt x="70" y="30"/>
                  <a:pt x="43" y="0"/>
                </a:cubicBezTo>
                <a:cubicBezTo>
                  <a:pt x="16" y="30"/>
                  <a:pt x="0" y="70"/>
                  <a:pt x="0" y="113"/>
                </a:cubicBezTo>
                <a:close/>
              </a:path>
            </a:pathLst>
          </a:custGeom>
          <a:solidFill>
            <a:srgbClr val="2387AA">
              <a:alpha val="50000"/>
            </a:srgbClr>
          </a:solidFill>
          <a:ln w="0" cap="flat">
            <a:noFill/>
            <a:prstDash val="solid"/>
            <a:miter lim="800000"/>
            <a:headEnd/>
            <a:tailEnd/>
          </a:ln>
        </p:spPr>
        <p:txBody>
          <a:bodyPr vert="horz" wrap="square" lIns="91344" tIns="45673" rIns="91344" bIns="45673" numCol="1" anchor="ctr" anchorCtr="0" compatLnSpc="1">
            <a:prstTxWarp prst="textNoShape">
              <a:avLst/>
            </a:prstTxWarp>
          </a:bodyPr>
          <a:lstStyle/>
          <a:p>
            <a:pPr algn="ctr"/>
            <a:r>
              <a:rPr lang="en-US" sz="1798">
                <a:solidFill>
                  <a:srgbClr val="FFFFFF">
                    <a:alpha val="0"/>
                  </a:srgbClr>
                </a:solidFill>
              </a:rPr>
              <a:t>Mitte</a:t>
            </a:r>
          </a:p>
        </p:txBody>
      </p:sp>
      <p:cxnSp>
        <p:nvCxnSpPr>
          <p:cNvPr id="35" name="Gerade Verbindung 245">
            <a:extLst>
              <a:ext uri="{FF2B5EF4-FFF2-40B4-BE49-F238E27FC236}">
                <a16:creationId xmlns:a16="http://schemas.microsoft.com/office/drawing/2014/main" id="{46E4A8CC-9740-4D59-91DC-AA9A7C5C9343}"/>
              </a:ext>
            </a:extLst>
          </p:cNvPr>
          <p:cNvCxnSpPr>
            <a:cxnSpLocks/>
          </p:cNvCxnSpPr>
          <p:nvPr/>
        </p:nvCxnSpPr>
        <p:spPr bwMode="auto">
          <a:xfrm>
            <a:off x="2471800" y="1774807"/>
            <a:ext cx="3" cy="431549"/>
          </a:xfrm>
          <a:prstGeom prst="line">
            <a:avLst/>
          </a:prstGeom>
          <a:solidFill>
            <a:schemeClr val="tx2"/>
          </a:solidFill>
          <a:ln w="19050" cap="rnd" cmpd="sng" algn="ctr">
            <a:solidFill>
              <a:srgbClr val="AAB414">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6" name="Gerade Verbindung 246">
            <a:extLst>
              <a:ext uri="{FF2B5EF4-FFF2-40B4-BE49-F238E27FC236}">
                <a16:creationId xmlns:a16="http://schemas.microsoft.com/office/drawing/2014/main" id="{CF3DF765-7414-40F1-96DB-5C7B2C9CE353}"/>
              </a:ext>
            </a:extLst>
          </p:cNvPr>
          <p:cNvCxnSpPr>
            <a:cxnSpLocks/>
          </p:cNvCxnSpPr>
          <p:nvPr/>
        </p:nvCxnSpPr>
        <p:spPr bwMode="auto">
          <a:xfrm>
            <a:off x="4892152" y="1774807"/>
            <a:ext cx="0" cy="431549"/>
          </a:xfrm>
          <a:prstGeom prst="line">
            <a:avLst/>
          </a:prstGeom>
          <a:solidFill>
            <a:schemeClr val="tx2"/>
          </a:solidFill>
          <a:ln w="19050" cap="rnd" cmpd="sng" algn="ctr">
            <a:solidFill>
              <a:srgbClr val="41AAAA">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7" name="Gerade Verbindung 247">
            <a:extLst>
              <a:ext uri="{FF2B5EF4-FFF2-40B4-BE49-F238E27FC236}">
                <a16:creationId xmlns:a16="http://schemas.microsoft.com/office/drawing/2014/main" id="{EF48E94E-5864-4667-A2F8-940A4E7F9638}"/>
              </a:ext>
            </a:extLst>
          </p:cNvPr>
          <p:cNvCxnSpPr/>
          <p:nvPr/>
        </p:nvCxnSpPr>
        <p:spPr bwMode="auto">
          <a:xfrm>
            <a:off x="8522680" y="1774807"/>
            <a:ext cx="0" cy="431549"/>
          </a:xfrm>
          <a:prstGeom prst="line">
            <a:avLst/>
          </a:prstGeom>
          <a:solidFill>
            <a:schemeClr val="tx2"/>
          </a:solidFill>
          <a:ln w="19050" cap="rnd" cmpd="sng" algn="ctr">
            <a:solidFill>
              <a:srgbClr val="41AAC8">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38" name="Rechteck 64">
            <a:extLst>
              <a:ext uri="{FF2B5EF4-FFF2-40B4-BE49-F238E27FC236}">
                <a16:creationId xmlns:a16="http://schemas.microsoft.com/office/drawing/2014/main" id="{2E6F8C43-65C7-4C85-B89B-DC410741282F}"/>
              </a:ext>
            </a:extLst>
          </p:cNvPr>
          <p:cNvSpPr/>
          <p:nvPr/>
        </p:nvSpPr>
        <p:spPr>
          <a:xfrm>
            <a:off x="2471804" y="1702663"/>
            <a:ext cx="2038125" cy="503476"/>
          </a:xfrm>
          <a:prstGeom prst="rect">
            <a:avLst/>
          </a:prstGeom>
        </p:spPr>
        <p:txBody>
          <a:bodyPr wrap="square" lIns="86199" tIns="43099" rIns="86199" bIns="43099">
            <a:noAutofit/>
          </a:bodyPr>
          <a:lstStyle/>
          <a:p>
            <a:pPr>
              <a:lnSpc>
                <a:spcPct val="90000"/>
              </a:lnSpc>
            </a:pPr>
            <a:r>
              <a:rPr lang="en-US" sz="1598" b="1">
                <a:solidFill>
                  <a:srgbClr val="AAB414"/>
                </a:solidFill>
              </a:rPr>
              <a:t>Digital Twin</a:t>
            </a:r>
            <a:br>
              <a:rPr lang="en-US" sz="1598" b="1">
                <a:solidFill>
                  <a:srgbClr val="AAB414"/>
                </a:solidFill>
              </a:rPr>
            </a:br>
            <a:r>
              <a:rPr lang="en-US" sz="1598" b="1">
                <a:solidFill>
                  <a:srgbClr val="AAB414"/>
                </a:solidFill>
              </a:rPr>
              <a:t>Product</a:t>
            </a:r>
          </a:p>
        </p:txBody>
      </p:sp>
      <p:sp>
        <p:nvSpPr>
          <p:cNvPr id="39" name="Rechteck 65">
            <a:extLst>
              <a:ext uri="{FF2B5EF4-FFF2-40B4-BE49-F238E27FC236}">
                <a16:creationId xmlns:a16="http://schemas.microsoft.com/office/drawing/2014/main" id="{FC77BE98-A2E7-4330-A46D-05D854F2E27C}"/>
              </a:ext>
            </a:extLst>
          </p:cNvPr>
          <p:cNvSpPr/>
          <p:nvPr/>
        </p:nvSpPr>
        <p:spPr>
          <a:xfrm>
            <a:off x="4892154" y="1702663"/>
            <a:ext cx="2140032" cy="503476"/>
          </a:xfrm>
          <a:prstGeom prst="rect">
            <a:avLst/>
          </a:prstGeom>
        </p:spPr>
        <p:txBody>
          <a:bodyPr wrap="square" lIns="86186" tIns="43094" rIns="86186" bIns="43094">
            <a:noAutofit/>
          </a:bodyPr>
          <a:lstStyle/>
          <a:p>
            <a:pPr>
              <a:lnSpc>
                <a:spcPct val="90000"/>
              </a:lnSpc>
            </a:pPr>
            <a:r>
              <a:rPr lang="en-US" sz="1598" b="1">
                <a:solidFill>
                  <a:srgbClr val="32A0A0"/>
                </a:solidFill>
              </a:rPr>
              <a:t>Digital Twin</a:t>
            </a:r>
            <a:br>
              <a:rPr lang="en-US" sz="1598" b="1">
                <a:solidFill>
                  <a:srgbClr val="32A0A0"/>
                </a:solidFill>
              </a:rPr>
            </a:br>
            <a:r>
              <a:rPr lang="en-US" sz="1598" b="1">
                <a:solidFill>
                  <a:srgbClr val="32A0A0"/>
                </a:solidFill>
              </a:rPr>
              <a:t>Production</a:t>
            </a:r>
          </a:p>
        </p:txBody>
      </p:sp>
      <p:sp>
        <p:nvSpPr>
          <p:cNvPr id="40" name="Rechteck 66">
            <a:extLst>
              <a:ext uri="{FF2B5EF4-FFF2-40B4-BE49-F238E27FC236}">
                <a16:creationId xmlns:a16="http://schemas.microsoft.com/office/drawing/2014/main" id="{2B539207-FE8E-43EC-8391-0439B4FA18D2}"/>
              </a:ext>
            </a:extLst>
          </p:cNvPr>
          <p:cNvSpPr/>
          <p:nvPr/>
        </p:nvSpPr>
        <p:spPr>
          <a:xfrm>
            <a:off x="8522683" y="1702663"/>
            <a:ext cx="2140032" cy="503476"/>
          </a:xfrm>
          <a:prstGeom prst="rect">
            <a:avLst/>
          </a:prstGeom>
        </p:spPr>
        <p:txBody>
          <a:bodyPr wrap="square" lIns="86186" tIns="43094" rIns="86186" bIns="43094">
            <a:noAutofit/>
          </a:bodyPr>
          <a:lstStyle/>
          <a:p>
            <a:pPr>
              <a:lnSpc>
                <a:spcPct val="90000"/>
              </a:lnSpc>
            </a:pPr>
            <a:r>
              <a:rPr lang="en-US" sz="1598" b="1">
                <a:solidFill>
                  <a:srgbClr val="41AAC8"/>
                </a:solidFill>
              </a:rPr>
              <a:t>Digital Twin</a:t>
            </a:r>
            <a:br>
              <a:rPr lang="en-US" sz="1598" b="1">
                <a:solidFill>
                  <a:srgbClr val="41AAC8"/>
                </a:solidFill>
              </a:rPr>
            </a:br>
            <a:r>
              <a:rPr lang="en-US" sz="1598" b="1">
                <a:solidFill>
                  <a:srgbClr val="41AAC8"/>
                </a:solidFill>
              </a:rPr>
              <a:t>Performance</a:t>
            </a:r>
          </a:p>
        </p:txBody>
      </p:sp>
      <p:pic>
        <p:nvPicPr>
          <p:cNvPr id="41" name="DTwin_Product_SBC2019_generisch_540p_v4_20sec">
            <a:hlinkClick r:id="" action="ppaction://media"/>
            <a:extLst>
              <a:ext uri="{FF2B5EF4-FFF2-40B4-BE49-F238E27FC236}">
                <a16:creationId xmlns:a16="http://schemas.microsoft.com/office/drawing/2014/main" id="{B2CF0BDE-FBAC-4A53-9A9E-75748AA42F31}"/>
              </a:ext>
            </a:extLst>
          </p:cNvPr>
          <p:cNvPicPr>
            <a:picLocks noChangeAspect="1"/>
          </p:cNvPicPr>
          <p:nvPr>
            <a:videoFile r:link="rId3"/>
            <p:extLst>
              <p:ext uri="{DAA4B4D4-6D71-4841-9C94-3DE7FCFB9230}">
                <p14:media xmlns:p14="http://schemas.microsoft.com/office/powerpoint/2010/main" r:embed="rId4">
                  <p14:trim st="2734" end="211"/>
                </p14:media>
              </p:ext>
            </p:extLst>
          </p:nvPr>
        </p:nvPicPr>
        <p:blipFill>
          <a:blip r:embed="rId16"/>
          <a:stretch>
            <a:fillRect/>
          </a:stretch>
        </p:blipFill>
        <p:spPr>
          <a:xfrm>
            <a:off x="847844" y="2210359"/>
            <a:ext cx="3236627" cy="3236627"/>
          </a:xfrm>
          <a:prstGeom prst="ellipse">
            <a:avLst/>
          </a:prstGeom>
        </p:spPr>
      </p:pic>
      <p:sp>
        <p:nvSpPr>
          <p:cNvPr id="42" name="Green">
            <a:extLst>
              <a:ext uri="{FF2B5EF4-FFF2-40B4-BE49-F238E27FC236}">
                <a16:creationId xmlns:a16="http://schemas.microsoft.com/office/drawing/2014/main" id="{F62B9974-7945-41A9-9837-ACBF40245DB8}"/>
              </a:ext>
            </a:extLst>
          </p:cNvPr>
          <p:cNvSpPr>
            <a:spLocks noChangeArrowheads="1"/>
          </p:cNvSpPr>
          <p:nvPr/>
        </p:nvSpPr>
        <p:spPr bwMode="auto">
          <a:xfrm>
            <a:off x="839762" y="2206143"/>
            <a:ext cx="3250356" cy="3240842"/>
          </a:xfrm>
          <a:prstGeom prst="ellipse">
            <a:avLst/>
          </a:prstGeom>
          <a:solidFill>
            <a:srgbClr val="AAB414">
              <a:alpha val="85000"/>
            </a:srgbClr>
          </a:solidFill>
          <a:ln w="0" cap="flat">
            <a:noFill/>
            <a:prstDash val="solid"/>
            <a:miter lim="800000"/>
            <a:headEnd/>
            <a:tailEnd/>
          </a:ln>
        </p:spPr>
        <p:txBody>
          <a:bodyPr vert="horz" wrap="square" lIns="91344" tIns="45673" rIns="91344" bIns="45673" numCol="1" anchor="ctr" anchorCtr="0" compatLnSpc="1">
            <a:prstTxWarp prst="textNoShape">
              <a:avLst/>
            </a:prstTxWarp>
          </a:bodyPr>
          <a:lstStyle/>
          <a:p>
            <a:pPr algn="ctr"/>
            <a:r>
              <a:rPr lang="en-US" sz="1798">
                <a:solidFill>
                  <a:schemeClr val="bg2">
                    <a:alpha val="0"/>
                  </a:schemeClr>
                </a:solidFill>
              </a:rPr>
              <a:t>Green</a:t>
            </a:r>
          </a:p>
        </p:txBody>
      </p:sp>
      <p:pic>
        <p:nvPicPr>
          <p:cNvPr id="43" name="DTwin_Production_SBC2019_generisch_540p_v4_20sec">
            <a:hlinkClick r:id="" action="ppaction://media"/>
            <a:extLst>
              <a:ext uri="{FF2B5EF4-FFF2-40B4-BE49-F238E27FC236}">
                <a16:creationId xmlns:a16="http://schemas.microsoft.com/office/drawing/2014/main" id="{910634F9-4B3E-4155-8D2A-85CF1D313244}"/>
              </a:ext>
            </a:extLst>
          </p:cNvPr>
          <p:cNvPicPr>
            <a:picLocks noChangeAspect="1"/>
          </p:cNvPicPr>
          <p:nvPr>
            <a:videoFile r:link="rId6"/>
            <p:extLst>
              <p:ext uri="{DAA4B4D4-6D71-4841-9C94-3DE7FCFB9230}">
                <p14:media xmlns:p14="http://schemas.microsoft.com/office/powerpoint/2010/main" r:embed="rId5"/>
              </p:ext>
            </p:extLst>
          </p:nvPr>
        </p:nvPicPr>
        <p:blipFill>
          <a:blip r:embed="rId17"/>
          <a:stretch>
            <a:fillRect/>
          </a:stretch>
        </p:blipFill>
        <p:spPr>
          <a:xfrm>
            <a:off x="3277293" y="2209588"/>
            <a:ext cx="3236627" cy="3236627"/>
          </a:xfrm>
          <a:prstGeom prst="ellipse">
            <a:avLst/>
          </a:prstGeom>
        </p:spPr>
      </p:pic>
      <p:sp>
        <p:nvSpPr>
          <p:cNvPr id="44" name="Petrol">
            <a:extLst>
              <a:ext uri="{FF2B5EF4-FFF2-40B4-BE49-F238E27FC236}">
                <a16:creationId xmlns:a16="http://schemas.microsoft.com/office/drawing/2014/main" id="{B2E161A9-FFFF-4BAD-AAF7-9B4A2457F8D1}"/>
              </a:ext>
            </a:extLst>
          </p:cNvPr>
          <p:cNvSpPr>
            <a:spLocks noChangeArrowheads="1"/>
          </p:cNvSpPr>
          <p:nvPr/>
        </p:nvSpPr>
        <p:spPr bwMode="auto">
          <a:xfrm>
            <a:off x="3268196" y="2206143"/>
            <a:ext cx="3245724" cy="3236846"/>
          </a:xfrm>
          <a:prstGeom prst="ellipse">
            <a:avLst/>
          </a:prstGeom>
          <a:solidFill>
            <a:srgbClr val="4BB9B9">
              <a:alpha val="85000"/>
            </a:srgbClr>
          </a:solidFill>
          <a:ln w="0" cap="flat">
            <a:noFill/>
            <a:prstDash val="solid"/>
            <a:miter lim="800000"/>
            <a:headEnd/>
            <a:tailEnd/>
          </a:ln>
        </p:spPr>
        <p:txBody>
          <a:bodyPr vert="horz" wrap="square" lIns="91344" tIns="45673" rIns="91344" bIns="45673" numCol="1" anchor="ctr" anchorCtr="0" compatLnSpc="1">
            <a:prstTxWarp prst="textNoShape">
              <a:avLst/>
            </a:prstTxWarp>
          </a:bodyPr>
          <a:lstStyle/>
          <a:p>
            <a:pPr algn="ctr"/>
            <a:r>
              <a:rPr lang="en-US" sz="1798">
                <a:solidFill>
                  <a:schemeClr val="bg2">
                    <a:alpha val="0"/>
                  </a:schemeClr>
                </a:solidFill>
              </a:rPr>
              <a:t>Petrol</a:t>
            </a:r>
          </a:p>
        </p:txBody>
      </p:sp>
      <p:sp>
        <p:nvSpPr>
          <p:cNvPr id="45" name="Ellipse 83">
            <a:extLst>
              <a:ext uri="{FF2B5EF4-FFF2-40B4-BE49-F238E27FC236}">
                <a16:creationId xmlns:a16="http://schemas.microsoft.com/office/drawing/2014/main" id="{6488DBD7-34EB-430A-B8E6-7D0A1CC23579}"/>
              </a:ext>
            </a:extLst>
          </p:cNvPr>
          <p:cNvSpPr/>
          <p:nvPr/>
        </p:nvSpPr>
        <p:spPr bwMode="auto">
          <a:xfrm>
            <a:off x="8104131" y="2203409"/>
            <a:ext cx="3236627" cy="3236627"/>
          </a:xfrm>
          <a:prstGeom prst="ellipse">
            <a:avLst/>
          </a:prstGeom>
          <a:noFill/>
          <a:ln w="19050">
            <a:solidFill>
              <a:srgbClr val="005F87"/>
            </a:solidFill>
          </a:ln>
          <a:effectLst/>
        </p:spPr>
        <p:txBody>
          <a:bodyPr wrap="square" lIns="107888" tIns="53945" rIns="107888" bIns="53945" numCol="1" spcCol="72000" rtlCol="0" anchor="ctr">
            <a:noAutofit/>
          </a:bodyPr>
          <a:lstStyle/>
          <a:p>
            <a:pPr algn="ctr">
              <a:lnSpc>
                <a:spcPct val="110000"/>
              </a:lnSpc>
              <a:spcBef>
                <a:spcPct val="0"/>
              </a:spcBef>
              <a:buFont typeface="Wingdings" charset="0"/>
              <a:buNone/>
            </a:pPr>
            <a:endParaRPr lang="en-US" sz="1798">
              <a:ea typeface="Arial Unicode MS" panose="020B0604020202020204" pitchFamily="34" charset="-128"/>
              <a:cs typeface="Arial Unicode MS" panose="020B0604020202020204" pitchFamily="34" charset="-128"/>
            </a:endParaRPr>
          </a:p>
        </p:txBody>
      </p:sp>
      <p:grpSp>
        <p:nvGrpSpPr>
          <p:cNvPr id="46" name="Gruppieren 51">
            <a:extLst>
              <a:ext uri="{FF2B5EF4-FFF2-40B4-BE49-F238E27FC236}">
                <a16:creationId xmlns:a16="http://schemas.microsoft.com/office/drawing/2014/main" id="{956376C5-832B-4FA9-BCC3-D904728CC4AF}"/>
              </a:ext>
            </a:extLst>
          </p:cNvPr>
          <p:cNvGrpSpPr/>
          <p:nvPr/>
        </p:nvGrpSpPr>
        <p:grpSpPr>
          <a:xfrm>
            <a:off x="1397671" y="2748959"/>
            <a:ext cx="2148260" cy="2151424"/>
            <a:chOff x="3815657" y="2748249"/>
            <a:chExt cx="2150498" cy="2153666"/>
          </a:xfrm>
        </p:grpSpPr>
        <p:sp>
          <p:nvSpPr>
            <p:cNvPr id="47" name="Freeform 7">
              <a:extLst>
                <a:ext uri="{FF2B5EF4-FFF2-40B4-BE49-F238E27FC236}">
                  <a16:creationId xmlns:a16="http://schemas.microsoft.com/office/drawing/2014/main" id="{A648DD6C-5A03-436F-B849-4C5134E015CB}"/>
                </a:ext>
              </a:extLst>
            </p:cNvPr>
            <p:cNvSpPr>
              <a:spLocks/>
            </p:cNvSpPr>
            <p:nvPr/>
          </p:nvSpPr>
          <p:spPr bwMode="auto">
            <a:xfrm>
              <a:off x="4710378"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6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6" y="82"/>
                    <a:pt x="76" y="113"/>
                  </a:cubicBezTo>
                  <a:cubicBezTo>
                    <a:pt x="76" y="144"/>
                    <a:pt x="50" y="170"/>
                    <a:pt x="19" y="170"/>
                  </a:cubicBezTo>
                  <a:cubicBezTo>
                    <a:pt x="19" y="226"/>
                    <a:pt x="19" y="226"/>
                    <a:pt x="19" y="226"/>
                  </a:cubicBezTo>
                  <a:cubicBezTo>
                    <a:pt x="82" y="226"/>
                    <a:pt x="132" y="176"/>
                    <a:pt x="132" y="113"/>
                  </a:cubicBezTo>
                  <a:cubicBezTo>
                    <a:pt x="132" y="50"/>
                    <a:pt x="82"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48" name="Freeform 8">
              <a:extLst>
                <a:ext uri="{FF2B5EF4-FFF2-40B4-BE49-F238E27FC236}">
                  <a16:creationId xmlns:a16="http://schemas.microsoft.com/office/drawing/2014/main" id="{6E8B22C9-C8B5-44C9-A0EB-38416CAD2BE5}"/>
                </a:ext>
              </a:extLst>
            </p:cNvPr>
            <p:cNvSpPr>
              <a:spLocks/>
            </p:cNvSpPr>
            <p:nvPr/>
          </p:nvSpPr>
          <p:spPr bwMode="auto">
            <a:xfrm>
              <a:off x="3815657" y="2748249"/>
              <a:ext cx="1255777" cy="2153666"/>
            </a:xfrm>
            <a:custGeom>
              <a:avLst/>
              <a:gdLst>
                <a:gd name="T0" fmla="*/ 113 w 132"/>
                <a:gd name="T1" fmla="*/ 226 h 226"/>
                <a:gd name="T2" fmla="*/ 113 w 132"/>
                <a:gd name="T3" fmla="*/ 226 h 226"/>
                <a:gd name="T4" fmla="*/ 132 w 132"/>
                <a:gd name="T5" fmla="*/ 198 h 226"/>
                <a:gd name="T6" fmla="*/ 113 w 132"/>
                <a:gd name="T7" fmla="*/ 170 h 226"/>
                <a:gd name="T8" fmla="*/ 113 w 132"/>
                <a:gd name="T9" fmla="*/ 170 h 226"/>
                <a:gd name="T10" fmla="*/ 56 w 132"/>
                <a:gd name="T11" fmla="*/ 113 h 226"/>
                <a:gd name="T12" fmla="*/ 113 w 132"/>
                <a:gd name="T13" fmla="*/ 56 h 226"/>
                <a:gd name="T14" fmla="*/ 113 w 132"/>
                <a:gd name="T15" fmla="*/ 0 h 226"/>
                <a:gd name="T16" fmla="*/ 0 w 132"/>
                <a:gd name="T17" fmla="*/ 113 h 226"/>
                <a:gd name="T18" fmla="*/ 113 w 132"/>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13" y="226"/>
                  </a:moveTo>
                  <a:cubicBezTo>
                    <a:pt x="113" y="226"/>
                    <a:pt x="113" y="226"/>
                    <a:pt x="113" y="226"/>
                  </a:cubicBezTo>
                  <a:cubicBezTo>
                    <a:pt x="132" y="198"/>
                    <a:pt x="132" y="198"/>
                    <a:pt x="132" y="198"/>
                  </a:cubicBezTo>
                  <a:cubicBezTo>
                    <a:pt x="113" y="170"/>
                    <a:pt x="113" y="170"/>
                    <a:pt x="113" y="170"/>
                  </a:cubicBezTo>
                  <a:cubicBezTo>
                    <a:pt x="113" y="170"/>
                    <a:pt x="113" y="170"/>
                    <a:pt x="113" y="170"/>
                  </a:cubicBezTo>
                  <a:cubicBezTo>
                    <a:pt x="82" y="170"/>
                    <a:pt x="56" y="144"/>
                    <a:pt x="56" y="113"/>
                  </a:cubicBezTo>
                  <a:cubicBezTo>
                    <a:pt x="56" y="82"/>
                    <a:pt x="82" y="56"/>
                    <a:pt x="113" y="56"/>
                  </a:cubicBezTo>
                  <a:cubicBezTo>
                    <a:pt x="113" y="0"/>
                    <a:pt x="113" y="0"/>
                    <a:pt x="113" y="0"/>
                  </a:cubicBezTo>
                  <a:cubicBezTo>
                    <a:pt x="50" y="0"/>
                    <a:pt x="0" y="50"/>
                    <a:pt x="0" y="113"/>
                  </a:cubicBezTo>
                  <a:cubicBezTo>
                    <a:pt x="0" y="176"/>
                    <a:pt x="50" y="226"/>
                    <a:pt x="113"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grpSp>
      <p:pic>
        <p:nvPicPr>
          <p:cNvPr id="49" name="Real_Production_SBC2019_generisch_540p_v4_20sec">
            <a:hlinkClick r:id="" action="ppaction://media"/>
            <a:extLst>
              <a:ext uri="{FF2B5EF4-FFF2-40B4-BE49-F238E27FC236}">
                <a16:creationId xmlns:a16="http://schemas.microsoft.com/office/drawing/2014/main" id="{6209113F-744B-45DD-A108-C8EB30F3439F}"/>
              </a:ext>
            </a:extLst>
          </p:cNvPr>
          <p:cNvPicPr>
            <a:picLocks noChangeAspect="1"/>
          </p:cNvPicPr>
          <p:nvPr>
            <a:videoFile r:link="rId8"/>
            <p:extLst>
              <p:ext uri="{DAA4B4D4-6D71-4841-9C94-3DE7FCFB9230}">
                <p14:media xmlns:p14="http://schemas.microsoft.com/office/powerpoint/2010/main" r:embed="rId7"/>
              </p:ext>
            </p:extLst>
          </p:nvPr>
        </p:nvPicPr>
        <p:blipFill>
          <a:blip r:embed="rId18"/>
          <a:stretch>
            <a:fillRect/>
          </a:stretch>
        </p:blipFill>
        <p:spPr>
          <a:xfrm>
            <a:off x="5697216" y="2210354"/>
            <a:ext cx="3236627" cy="3231263"/>
          </a:xfrm>
          <a:prstGeom prst="ellipse">
            <a:avLst/>
          </a:prstGeom>
        </p:spPr>
      </p:pic>
      <p:sp>
        <p:nvSpPr>
          <p:cNvPr id="50" name="Blau">
            <a:extLst>
              <a:ext uri="{FF2B5EF4-FFF2-40B4-BE49-F238E27FC236}">
                <a16:creationId xmlns:a16="http://schemas.microsoft.com/office/drawing/2014/main" id="{20CCE59D-5A5C-4FE9-A728-1A7A6C853BB2}"/>
              </a:ext>
            </a:extLst>
          </p:cNvPr>
          <p:cNvSpPr>
            <a:spLocks noChangeArrowheads="1"/>
          </p:cNvSpPr>
          <p:nvPr/>
        </p:nvSpPr>
        <p:spPr bwMode="auto">
          <a:xfrm>
            <a:off x="5696633" y="2206141"/>
            <a:ext cx="3248928" cy="3240844"/>
          </a:xfrm>
          <a:prstGeom prst="ellipse">
            <a:avLst/>
          </a:prstGeom>
          <a:solidFill>
            <a:srgbClr val="2387AA">
              <a:alpha val="85000"/>
            </a:srgbClr>
          </a:solidFill>
          <a:ln w="0" cap="flat">
            <a:noFill/>
            <a:prstDash val="solid"/>
            <a:miter lim="800000"/>
            <a:headEnd/>
            <a:tailEnd/>
          </a:ln>
        </p:spPr>
        <p:txBody>
          <a:bodyPr vert="horz" wrap="square" lIns="91344" tIns="45673" rIns="91344" bIns="45673" numCol="1" anchor="t" anchorCtr="0" compatLnSpc="1">
            <a:prstTxWarp prst="textNoShape">
              <a:avLst/>
            </a:prstTxWarp>
          </a:bodyPr>
          <a:lstStyle/>
          <a:p>
            <a:endParaRPr lang="en-US" sz="1798"/>
          </a:p>
        </p:txBody>
      </p:sp>
      <p:pic>
        <p:nvPicPr>
          <p:cNvPr id="51" name="DTwin_Performance_SBC2019_generisch_540p_v4_20sec">
            <a:hlinkClick r:id="" action="ppaction://media"/>
            <a:extLst>
              <a:ext uri="{FF2B5EF4-FFF2-40B4-BE49-F238E27FC236}">
                <a16:creationId xmlns:a16="http://schemas.microsoft.com/office/drawing/2014/main" id="{2B4EB7C3-DDD8-4C30-B302-87692DAFA052}"/>
              </a:ext>
            </a:extLst>
          </p:cNvPr>
          <p:cNvPicPr>
            <a:picLocks noChangeAspect="1"/>
          </p:cNvPicPr>
          <p:nvPr>
            <a:videoFile r:link="rId10"/>
            <p:extLst>
              <p:ext uri="{DAA4B4D4-6D71-4841-9C94-3DE7FCFB9230}">
                <p14:media xmlns:p14="http://schemas.microsoft.com/office/powerpoint/2010/main" r:embed="rId9"/>
              </p:ext>
            </p:extLst>
          </p:nvPr>
        </p:nvPicPr>
        <p:blipFill>
          <a:blip r:embed="rId19"/>
          <a:stretch>
            <a:fillRect/>
          </a:stretch>
        </p:blipFill>
        <p:spPr>
          <a:xfrm>
            <a:off x="8106931" y="2210359"/>
            <a:ext cx="3236627" cy="3236627"/>
          </a:xfrm>
          <a:prstGeom prst="ellipse">
            <a:avLst/>
          </a:prstGeom>
        </p:spPr>
      </p:pic>
      <p:sp>
        <p:nvSpPr>
          <p:cNvPr id="52" name="Blau">
            <a:extLst>
              <a:ext uri="{FF2B5EF4-FFF2-40B4-BE49-F238E27FC236}">
                <a16:creationId xmlns:a16="http://schemas.microsoft.com/office/drawing/2014/main" id="{769EACA9-160E-4D62-89B9-1D73751B88A6}"/>
              </a:ext>
            </a:extLst>
          </p:cNvPr>
          <p:cNvSpPr>
            <a:spLocks noChangeArrowheads="1"/>
          </p:cNvSpPr>
          <p:nvPr/>
        </p:nvSpPr>
        <p:spPr bwMode="auto">
          <a:xfrm>
            <a:off x="8092198" y="2206143"/>
            <a:ext cx="3258979" cy="3240842"/>
          </a:xfrm>
          <a:prstGeom prst="ellipse">
            <a:avLst/>
          </a:prstGeom>
          <a:solidFill>
            <a:srgbClr val="41AAC8">
              <a:alpha val="85000"/>
            </a:srgbClr>
          </a:solidFill>
          <a:ln w="0" cap="flat">
            <a:noFill/>
            <a:prstDash val="solid"/>
            <a:miter lim="800000"/>
            <a:headEnd/>
            <a:tailEnd/>
          </a:ln>
        </p:spPr>
        <p:txBody>
          <a:bodyPr vert="horz" wrap="square" lIns="91344" tIns="45673" rIns="91344" bIns="45673" numCol="1" anchor="t" anchorCtr="0" compatLnSpc="1">
            <a:prstTxWarp prst="textNoShape">
              <a:avLst/>
            </a:prstTxWarp>
          </a:bodyPr>
          <a:lstStyle/>
          <a:p>
            <a:endParaRPr lang="en-US" sz="1798"/>
          </a:p>
        </p:txBody>
      </p:sp>
      <p:sp>
        <p:nvSpPr>
          <p:cNvPr id="53" name="Textfeld 55">
            <a:extLst>
              <a:ext uri="{FF2B5EF4-FFF2-40B4-BE49-F238E27FC236}">
                <a16:creationId xmlns:a16="http://schemas.microsoft.com/office/drawing/2014/main" id="{F76C84B0-0860-4F2D-80D6-1E25D01A7B43}"/>
              </a:ext>
            </a:extLst>
          </p:cNvPr>
          <p:cNvSpPr txBox="1"/>
          <p:nvPr/>
        </p:nvSpPr>
        <p:spPr>
          <a:xfrm>
            <a:off x="2042648" y="3575630"/>
            <a:ext cx="858316" cy="498079"/>
          </a:xfrm>
          <a:prstGeom prst="rect">
            <a:avLst/>
          </a:prstGeom>
          <a:noFill/>
        </p:spPr>
        <p:txBody>
          <a:bodyPr wrap="none" lIns="0" tIns="0" rIns="0" bIns="0" rtlCol="0" anchor="ctr">
            <a:spAutoFit/>
          </a:bodyPr>
          <a:lstStyle/>
          <a:p>
            <a:pPr algn="ctr">
              <a:lnSpc>
                <a:spcPct val="90000"/>
              </a:lnSpc>
            </a:pPr>
            <a:r>
              <a:rPr lang="en-US" sz="1798" b="1">
                <a:solidFill>
                  <a:srgbClr val="FFFFFF"/>
                </a:solidFill>
                <a:ea typeface="Arial" panose="020B0604020202020204" pitchFamily="34" charset="-128"/>
                <a:cs typeface="Arial" panose="020B0604020202020204" pitchFamily="34" charset="-128"/>
              </a:rPr>
              <a:t>Virtual</a:t>
            </a:r>
            <a:br>
              <a:rPr lang="en-US" sz="1798" b="1">
                <a:solidFill>
                  <a:srgbClr val="FFFFFF"/>
                </a:solidFill>
                <a:ea typeface="Arial" panose="020B0604020202020204" pitchFamily="34" charset="-128"/>
                <a:cs typeface="Arial" panose="020B0604020202020204" pitchFamily="34" charset="-128"/>
              </a:rPr>
            </a:br>
            <a:r>
              <a:rPr lang="en-US" sz="1798" b="1">
                <a:solidFill>
                  <a:srgbClr val="FFFFFF"/>
                </a:solidFill>
                <a:ea typeface="Arial" panose="020B0604020202020204" pitchFamily="34" charset="-128"/>
                <a:cs typeface="Arial" panose="020B0604020202020204" pitchFamily="34" charset="-128"/>
              </a:rPr>
              <a:t>product</a:t>
            </a:r>
          </a:p>
        </p:txBody>
      </p:sp>
      <p:sp>
        <p:nvSpPr>
          <p:cNvPr id="54" name="Freihandform: Form 71">
            <a:extLst>
              <a:ext uri="{FF2B5EF4-FFF2-40B4-BE49-F238E27FC236}">
                <a16:creationId xmlns:a16="http://schemas.microsoft.com/office/drawing/2014/main" id="{AF9212FD-6603-4692-82FF-DC61D63AC3A6}"/>
              </a:ext>
            </a:extLst>
          </p:cNvPr>
          <p:cNvSpPr>
            <a:spLocks/>
          </p:cNvSpPr>
          <p:nvPr/>
        </p:nvSpPr>
        <p:spPr bwMode="auto">
          <a:xfrm>
            <a:off x="857291" y="2206357"/>
            <a:ext cx="9058827" cy="3236627"/>
          </a:xfrm>
          <a:custGeom>
            <a:avLst/>
            <a:gdLst>
              <a:gd name="connsiteX0" fmla="*/ 1617073 w 9068266"/>
              <a:gd name="connsiteY0" fmla="*/ 0 h 3240000"/>
              <a:gd name="connsiteX1" fmla="*/ 1617073 w 9068266"/>
              <a:gd name="connsiteY1" fmla="*/ 543177 h 3240000"/>
              <a:gd name="connsiteX2" fmla="*/ 542195 w 9068266"/>
              <a:gd name="connsiteY2" fmla="*/ 1620000 h 3240000"/>
              <a:gd name="connsiteX3" fmla="*/ 1617073 w 9068266"/>
              <a:gd name="connsiteY3" fmla="*/ 2696824 h 3240000"/>
              <a:gd name="connsiteX4" fmla="*/ 4033169 w 9068266"/>
              <a:gd name="connsiteY4" fmla="*/ 2696824 h 3240000"/>
              <a:gd name="connsiteX5" fmla="*/ 4035246 w 9068266"/>
              <a:gd name="connsiteY5" fmla="*/ 2700000 h 3240000"/>
              <a:gd name="connsiteX6" fmla="*/ 8886151 w 9068266"/>
              <a:gd name="connsiteY6" fmla="*/ 2700000 h 3240000"/>
              <a:gd name="connsiteX7" fmla="*/ 9068266 w 9068266"/>
              <a:gd name="connsiteY7" fmla="*/ 2970000 h 3240000"/>
              <a:gd name="connsiteX8" fmla="*/ 8886151 w 9068266"/>
              <a:gd name="connsiteY8" fmla="*/ 3240000 h 3240000"/>
              <a:gd name="connsiteX9" fmla="*/ 4033169 w 9068266"/>
              <a:gd name="connsiteY9" fmla="*/ 3240000 h 3240000"/>
              <a:gd name="connsiteX10" fmla="*/ 3013878 w 9068266"/>
              <a:gd name="connsiteY10" fmla="*/ 3240000 h 3240000"/>
              <a:gd name="connsiteX11" fmla="*/ 2831900 w 9068266"/>
              <a:gd name="connsiteY11" fmla="*/ 3240000 h 3240000"/>
              <a:gd name="connsiteX12" fmla="*/ 2737230 w 9068266"/>
              <a:gd name="connsiteY12" fmla="*/ 3240000 h 3240000"/>
              <a:gd name="connsiteX13" fmla="*/ 1617073 w 9068266"/>
              <a:gd name="connsiteY13" fmla="*/ 3240000 h 3240000"/>
              <a:gd name="connsiteX14" fmla="*/ 0 w 9068266"/>
              <a:gd name="connsiteY14" fmla="*/ 1620000 h 3240000"/>
              <a:gd name="connsiteX15" fmla="*/ 1617073 w 9068266"/>
              <a:gd name="connsiteY15"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8266" h="3240000">
                <a:moveTo>
                  <a:pt x="1617073" y="0"/>
                </a:moveTo>
                <a:cubicBezTo>
                  <a:pt x="1617073" y="0"/>
                  <a:pt x="1617073" y="0"/>
                  <a:pt x="1617073" y="543177"/>
                </a:cubicBezTo>
                <a:cubicBezTo>
                  <a:pt x="1017804" y="543177"/>
                  <a:pt x="542195" y="1019647"/>
                  <a:pt x="542195" y="1620000"/>
                </a:cubicBezTo>
                <a:cubicBezTo>
                  <a:pt x="542195" y="2220353"/>
                  <a:pt x="1017804" y="2696824"/>
                  <a:pt x="1617073" y="2696824"/>
                </a:cubicBezTo>
                <a:cubicBezTo>
                  <a:pt x="1617073" y="2696824"/>
                  <a:pt x="1617073" y="2696824"/>
                  <a:pt x="4033169" y="2696824"/>
                </a:cubicBezTo>
                <a:lnTo>
                  <a:pt x="4035246" y="2700000"/>
                </a:lnTo>
                <a:lnTo>
                  <a:pt x="8886151" y="2700000"/>
                </a:lnTo>
                <a:lnTo>
                  <a:pt x="9068266" y="2970000"/>
                </a:lnTo>
                <a:lnTo>
                  <a:pt x="8886151" y="3240000"/>
                </a:lnTo>
                <a:lnTo>
                  <a:pt x="4033169" y="3240000"/>
                </a:lnTo>
                <a:cubicBezTo>
                  <a:pt x="4033169" y="3240000"/>
                  <a:pt x="4033169" y="3240000"/>
                  <a:pt x="3013878" y="3240000"/>
                </a:cubicBezTo>
                <a:lnTo>
                  <a:pt x="2831900" y="3240000"/>
                </a:lnTo>
                <a:lnTo>
                  <a:pt x="2737230" y="3240000"/>
                </a:lnTo>
                <a:cubicBezTo>
                  <a:pt x="2438168" y="3240000"/>
                  <a:pt x="2070091" y="3240000"/>
                  <a:pt x="1617073" y="3240000"/>
                </a:cubicBezTo>
                <a:cubicBezTo>
                  <a:pt x="722927" y="3240000"/>
                  <a:pt x="0" y="2515765"/>
                  <a:pt x="0" y="1620000"/>
                </a:cubicBezTo>
                <a:cubicBezTo>
                  <a:pt x="0" y="724235"/>
                  <a:pt x="722927" y="0"/>
                  <a:pt x="1617073" y="0"/>
                </a:cubicBezTo>
                <a:close/>
              </a:path>
            </a:pathLst>
          </a:custGeom>
          <a:gradFill>
            <a:gsLst>
              <a:gs pos="20000">
                <a:srgbClr val="879628">
                  <a:alpha val="0"/>
                </a:srgbClr>
              </a:gs>
              <a:gs pos="80000">
                <a:srgbClr val="879628">
                  <a:alpha val="20000"/>
                </a:srgbClr>
              </a:gs>
              <a:gs pos="40000">
                <a:srgbClr val="879628">
                  <a:alpha val="80000"/>
                </a:srgbClr>
              </a:gs>
            </a:gsLst>
            <a:lin ang="27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55" name="Freihandform: Form 67">
            <a:extLst>
              <a:ext uri="{FF2B5EF4-FFF2-40B4-BE49-F238E27FC236}">
                <a16:creationId xmlns:a16="http://schemas.microsoft.com/office/drawing/2014/main" id="{72227F4A-F8CE-4EE9-810A-0F3F0364372B}"/>
              </a:ext>
            </a:extLst>
          </p:cNvPr>
          <p:cNvSpPr>
            <a:spLocks/>
          </p:cNvSpPr>
          <p:nvPr/>
        </p:nvSpPr>
        <p:spPr bwMode="auto">
          <a:xfrm rot="10800000">
            <a:off x="2288546" y="2206357"/>
            <a:ext cx="9062631" cy="3236627"/>
          </a:xfrm>
          <a:custGeom>
            <a:avLst/>
            <a:gdLst>
              <a:gd name="connsiteX0" fmla="*/ 8895566 w 9072073"/>
              <a:gd name="connsiteY0" fmla="*/ 3240000 h 3240000"/>
              <a:gd name="connsiteX1" fmla="*/ 4033169 w 9072073"/>
              <a:gd name="connsiteY1" fmla="*/ 3240000 h 3240000"/>
              <a:gd name="connsiteX2" fmla="*/ 3603155 w 9072073"/>
              <a:gd name="connsiteY2" fmla="*/ 3240000 h 3240000"/>
              <a:gd name="connsiteX3" fmla="*/ 3496449 w 9072073"/>
              <a:gd name="connsiteY3" fmla="*/ 3240000 h 3240000"/>
              <a:gd name="connsiteX4" fmla="*/ 3443301 w 9072073"/>
              <a:gd name="connsiteY4" fmla="*/ 3240000 h 3240000"/>
              <a:gd name="connsiteX5" fmla="*/ 1617072 w 9072073"/>
              <a:gd name="connsiteY5" fmla="*/ 3240000 h 3240000"/>
              <a:gd name="connsiteX6" fmla="*/ 0 w 9072073"/>
              <a:gd name="connsiteY6" fmla="*/ 1620000 h 3240000"/>
              <a:gd name="connsiteX7" fmla="*/ 1617072 w 9072073"/>
              <a:gd name="connsiteY7" fmla="*/ 0 h 3240000"/>
              <a:gd name="connsiteX8" fmla="*/ 1617072 w 9072073"/>
              <a:gd name="connsiteY8" fmla="*/ 543177 h 3240000"/>
              <a:gd name="connsiteX9" fmla="*/ 542195 w 9072073"/>
              <a:gd name="connsiteY9" fmla="*/ 1620000 h 3240000"/>
              <a:gd name="connsiteX10" fmla="*/ 1617072 w 9072073"/>
              <a:gd name="connsiteY10" fmla="*/ 2696823 h 3240000"/>
              <a:gd name="connsiteX11" fmla="*/ 3235668 w 9072073"/>
              <a:gd name="connsiteY11" fmla="*/ 2696824 h 3240000"/>
              <a:gd name="connsiteX12" fmla="*/ 3496724 w 9072073"/>
              <a:gd name="connsiteY12" fmla="*/ 2696824 h 3240000"/>
              <a:gd name="connsiteX13" fmla="*/ 3496449 w 9072073"/>
              <a:gd name="connsiteY13" fmla="*/ 2696400 h 3240000"/>
              <a:gd name="connsiteX14" fmla="*/ 8895566 w 9072073"/>
              <a:gd name="connsiteY14" fmla="*/ 2696400 h 3240000"/>
              <a:gd name="connsiteX15" fmla="*/ 9072073 w 9072073"/>
              <a:gd name="connsiteY15" fmla="*/ 29682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72073" h="3240000">
                <a:moveTo>
                  <a:pt x="8895566" y="3240000"/>
                </a:moveTo>
                <a:lnTo>
                  <a:pt x="4033169" y="3240000"/>
                </a:lnTo>
                <a:cubicBezTo>
                  <a:pt x="4033169" y="3240000"/>
                  <a:pt x="4033169" y="3240000"/>
                  <a:pt x="3603155" y="3240000"/>
                </a:cubicBezTo>
                <a:lnTo>
                  <a:pt x="3496449" y="3240000"/>
                </a:lnTo>
                <a:lnTo>
                  <a:pt x="3443301" y="3240000"/>
                </a:lnTo>
                <a:cubicBezTo>
                  <a:pt x="3089381" y="3240000"/>
                  <a:pt x="2523108" y="3240000"/>
                  <a:pt x="1617072" y="3240000"/>
                </a:cubicBezTo>
                <a:cubicBezTo>
                  <a:pt x="722926" y="3240000"/>
                  <a:pt x="0" y="2515765"/>
                  <a:pt x="0" y="1620000"/>
                </a:cubicBezTo>
                <a:cubicBezTo>
                  <a:pt x="0" y="724236"/>
                  <a:pt x="722926" y="0"/>
                  <a:pt x="1617072" y="0"/>
                </a:cubicBezTo>
                <a:cubicBezTo>
                  <a:pt x="1617072" y="0"/>
                  <a:pt x="1617072" y="0"/>
                  <a:pt x="1617072" y="543177"/>
                </a:cubicBezTo>
                <a:cubicBezTo>
                  <a:pt x="1017804" y="543177"/>
                  <a:pt x="542195" y="1019647"/>
                  <a:pt x="542195" y="1620000"/>
                </a:cubicBezTo>
                <a:cubicBezTo>
                  <a:pt x="542195" y="2220353"/>
                  <a:pt x="1017804" y="2696823"/>
                  <a:pt x="1617072" y="2696823"/>
                </a:cubicBezTo>
                <a:cubicBezTo>
                  <a:pt x="1617072" y="2696823"/>
                  <a:pt x="1617072" y="2696823"/>
                  <a:pt x="3235668" y="2696824"/>
                </a:cubicBezTo>
                <a:lnTo>
                  <a:pt x="3496724" y="2696824"/>
                </a:lnTo>
                <a:lnTo>
                  <a:pt x="3496449" y="2696400"/>
                </a:lnTo>
                <a:lnTo>
                  <a:pt x="8895566" y="2696400"/>
                </a:lnTo>
                <a:lnTo>
                  <a:pt x="9072073" y="2968200"/>
                </a:lnTo>
                <a:close/>
              </a:path>
            </a:pathLst>
          </a:custGeom>
          <a:gradFill>
            <a:gsLst>
              <a:gs pos="30000">
                <a:srgbClr val="005F87">
                  <a:alpha val="0"/>
                </a:srgbClr>
              </a:gs>
              <a:gs pos="70000">
                <a:srgbClr val="2387AA">
                  <a:alpha val="8000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grpSp>
        <p:nvGrpSpPr>
          <p:cNvPr id="56" name="Gruppieren 72">
            <a:extLst>
              <a:ext uri="{FF2B5EF4-FFF2-40B4-BE49-F238E27FC236}">
                <a16:creationId xmlns:a16="http://schemas.microsoft.com/office/drawing/2014/main" id="{3C91E18C-5C9D-481E-B614-BCFA77FD1140}"/>
              </a:ext>
            </a:extLst>
          </p:cNvPr>
          <p:cNvGrpSpPr/>
          <p:nvPr/>
        </p:nvGrpSpPr>
        <p:grpSpPr>
          <a:xfrm>
            <a:off x="3273842" y="2206357"/>
            <a:ext cx="4209516" cy="3236627"/>
            <a:chOff x="3274073" y="2205082"/>
            <a:chExt cx="4213900" cy="3240000"/>
          </a:xfrm>
        </p:grpSpPr>
        <p:sp>
          <p:nvSpPr>
            <p:cNvPr id="57" name="Freeform 13">
              <a:extLst>
                <a:ext uri="{FF2B5EF4-FFF2-40B4-BE49-F238E27FC236}">
                  <a16:creationId xmlns:a16="http://schemas.microsoft.com/office/drawing/2014/main" id="{A8E7C554-70A9-4EB8-A761-193DD48905C9}"/>
                </a:ext>
              </a:extLst>
            </p:cNvPr>
            <p:cNvSpPr>
              <a:spLocks/>
            </p:cNvSpPr>
            <p:nvPr/>
          </p:nvSpPr>
          <p:spPr bwMode="auto">
            <a:xfrm>
              <a:off x="3274073" y="2205082"/>
              <a:ext cx="4213900" cy="3240000"/>
            </a:xfrm>
            <a:custGeom>
              <a:avLst/>
              <a:gdLst>
                <a:gd name="T0" fmla="*/ 424 w 443"/>
                <a:gd name="T1" fmla="*/ 283 h 340"/>
                <a:gd name="T2" fmla="*/ 170 w 443"/>
                <a:gd name="T3" fmla="*/ 283 h 340"/>
                <a:gd name="T4" fmla="*/ 57 w 443"/>
                <a:gd name="T5" fmla="*/ 170 h 340"/>
                <a:gd name="T6" fmla="*/ 170 w 443"/>
                <a:gd name="T7" fmla="*/ 57 h 340"/>
                <a:gd name="T8" fmla="*/ 170 w 443"/>
                <a:gd name="T9" fmla="*/ 0 h 340"/>
                <a:gd name="T10" fmla="*/ 0 w 443"/>
                <a:gd name="T11" fmla="*/ 170 h 340"/>
                <a:gd name="T12" fmla="*/ 170 w 443"/>
                <a:gd name="T13" fmla="*/ 340 h 340"/>
                <a:gd name="T14" fmla="*/ 424 w 443"/>
                <a:gd name="T15" fmla="*/ 340 h 340"/>
                <a:gd name="T16" fmla="*/ 443 w 443"/>
                <a:gd name="T17" fmla="*/ 312 h 340"/>
                <a:gd name="T18" fmla="*/ 424 w 443"/>
                <a:gd name="T19" fmla="*/ 28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424" y="283"/>
                  </a:moveTo>
                  <a:cubicBezTo>
                    <a:pt x="170" y="283"/>
                    <a:pt x="170" y="283"/>
                    <a:pt x="170" y="283"/>
                  </a:cubicBezTo>
                  <a:cubicBezTo>
                    <a:pt x="107" y="283"/>
                    <a:pt x="57" y="233"/>
                    <a:pt x="57" y="170"/>
                  </a:cubicBezTo>
                  <a:cubicBezTo>
                    <a:pt x="57" y="107"/>
                    <a:pt x="107" y="57"/>
                    <a:pt x="170" y="57"/>
                  </a:cubicBezTo>
                  <a:cubicBezTo>
                    <a:pt x="170" y="0"/>
                    <a:pt x="170" y="0"/>
                    <a:pt x="170" y="0"/>
                  </a:cubicBezTo>
                  <a:cubicBezTo>
                    <a:pt x="76" y="0"/>
                    <a:pt x="0" y="76"/>
                    <a:pt x="0" y="170"/>
                  </a:cubicBezTo>
                  <a:cubicBezTo>
                    <a:pt x="0" y="264"/>
                    <a:pt x="76" y="340"/>
                    <a:pt x="170" y="340"/>
                  </a:cubicBezTo>
                  <a:cubicBezTo>
                    <a:pt x="424" y="340"/>
                    <a:pt x="424" y="340"/>
                    <a:pt x="424" y="340"/>
                  </a:cubicBezTo>
                  <a:cubicBezTo>
                    <a:pt x="443" y="312"/>
                    <a:pt x="443" y="312"/>
                    <a:pt x="443" y="312"/>
                  </a:cubicBezTo>
                  <a:lnTo>
                    <a:pt x="424" y="283"/>
                  </a:lnTo>
                  <a:close/>
                </a:path>
              </a:pathLst>
            </a:custGeom>
            <a:gradFill>
              <a:gsLst>
                <a:gs pos="30000">
                  <a:srgbClr val="32A0A0">
                    <a:alpha val="0"/>
                  </a:srgbClr>
                </a:gs>
                <a:gs pos="70000">
                  <a:srgbClr val="32A0A0">
                    <a:alpha val="7000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58" name="Textfeld 74">
              <a:extLst>
                <a:ext uri="{FF2B5EF4-FFF2-40B4-BE49-F238E27FC236}">
                  <a16:creationId xmlns:a16="http://schemas.microsoft.com/office/drawing/2014/main" id="{A882EDAE-169D-4E63-9411-72E5B38F8BE8}"/>
                </a:ext>
              </a:extLst>
            </p:cNvPr>
            <p:cNvSpPr txBox="1"/>
            <p:nvPr/>
          </p:nvSpPr>
          <p:spPr>
            <a:xfrm>
              <a:off x="5016347" y="4905082"/>
              <a:ext cx="2165657" cy="540000"/>
            </a:xfrm>
            <a:prstGeom prst="rect">
              <a:avLst/>
            </a:prstGeom>
            <a:noFill/>
          </p:spPr>
          <p:txBody>
            <a:bodyPr wrap="none" lIns="0" tIns="0" rIns="0" bIns="0" rtlCol="0" anchor="ctr">
              <a:noAutofit/>
            </a:bodyPr>
            <a:lstStyle/>
            <a:p>
              <a:pPr algn="ctr">
                <a:lnSpc>
                  <a:spcPct val="110000"/>
                </a:lnSpc>
              </a:pPr>
              <a:r>
                <a:rPr lang="en-US" sz="1798" b="1">
                  <a:solidFill>
                    <a:srgbClr val="FFFFFF"/>
                  </a:solidFill>
                  <a:cs typeface="Arial" panose="020B0604020202020204" pitchFamily="34" charset="-128"/>
                </a:rPr>
                <a:t>Realize and optimize</a:t>
              </a:r>
            </a:p>
          </p:txBody>
        </p:sp>
      </p:grpSp>
      <p:grpSp>
        <p:nvGrpSpPr>
          <p:cNvPr id="59" name="Gruppieren 68">
            <a:extLst>
              <a:ext uri="{FF2B5EF4-FFF2-40B4-BE49-F238E27FC236}">
                <a16:creationId xmlns:a16="http://schemas.microsoft.com/office/drawing/2014/main" id="{068234B3-9BFE-417C-A928-C79FCB74D855}"/>
              </a:ext>
            </a:extLst>
          </p:cNvPr>
          <p:cNvGrpSpPr/>
          <p:nvPr/>
        </p:nvGrpSpPr>
        <p:grpSpPr>
          <a:xfrm>
            <a:off x="4736040" y="2206357"/>
            <a:ext cx="4209516" cy="3236627"/>
            <a:chOff x="4723047" y="2205082"/>
            <a:chExt cx="4213900" cy="3240000"/>
          </a:xfrm>
        </p:grpSpPr>
        <p:sp>
          <p:nvSpPr>
            <p:cNvPr id="60" name="Freeform 14">
              <a:extLst>
                <a:ext uri="{FF2B5EF4-FFF2-40B4-BE49-F238E27FC236}">
                  <a16:creationId xmlns:a16="http://schemas.microsoft.com/office/drawing/2014/main" id="{F5C09622-D57C-4D58-ADDE-C560C85D4867}"/>
                </a:ext>
              </a:extLst>
            </p:cNvPr>
            <p:cNvSpPr>
              <a:spLocks/>
            </p:cNvSpPr>
            <p:nvPr/>
          </p:nvSpPr>
          <p:spPr bwMode="auto">
            <a:xfrm>
              <a:off x="4723047" y="2205082"/>
              <a:ext cx="4213900" cy="3240000"/>
            </a:xfrm>
            <a:custGeom>
              <a:avLst/>
              <a:gdLst>
                <a:gd name="T0" fmla="*/ 19 w 443"/>
                <a:gd name="T1" fmla="*/ 57 h 340"/>
                <a:gd name="T2" fmla="*/ 273 w 443"/>
                <a:gd name="T3" fmla="*/ 57 h 340"/>
                <a:gd name="T4" fmla="*/ 386 w 443"/>
                <a:gd name="T5" fmla="*/ 170 h 340"/>
                <a:gd name="T6" fmla="*/ 273 w 443"/>
                <a:gd name="T7" fmla="*/ 283 h 340"/>
                <a:gd name="T8" fmla="*/ 273 w 443"/>
                <a:gd name="T9" fmla="*/ 340 h 340"/>
                <a:gd name="T10" fmla="*/ 443 w 443"/>
                <a:gd name="T11" fmla="*/ 170 h 340"/>
                <a:gd name="T12" fmla="*/ 273 w 443"/>
                <a:gd name="T13" fmla="*/ 0 h 340"/>
                <a:gd name="T14" fmla="*/ 19 w 443"/>
                <a:gd name="T15" fmla="*/ 0 h 340"/>
                <a:gd name="T16" fmla="*/ 0 w 443"/>
                <a:gd name="T17" fmla="*/ 28 h 340"/>
                <a:gd name="T18" fmla="*/ 19 w 443"/>
                <a:gd name="T19" fmla="*/ 5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19" y="57"/>
                  </a:moveTo>
                  <a:cubicBezTo>
                    <a:pt x="273" y="57"/>
                    <a:pt x="273" y="57"/>
                    <a:pt x="273" y="57"/>
                  </a:cubicBezTo>
                  <a:cubicBezTo>
                    <a:pt x="335" y="57"/>
                    <a:pt x="386" y="107"/>
                    <a:pt x="386" y="170"/>
                  </a:cubicBezTo>
                  <a:cubicBezTo>
                    <a:pt x="386" y="233"/>
                    <a:pt x="335" y="283"/>
                    <a:pt x="273" y="283"/>
                  </a:cubicBezTo>
                  <a:cubicBezTo>
                    <a:pt x="273" y="340"/>
                    <a:pt x="273" y="340"/>
                    <a:pt x="273" y="340"/>
                  </a:cubicBezTo>
                  <a:cubicBezTo>
                    <a:pt x="367" y="340"/>
                    <a:pt x="443" y="264"/>
                    <a:pt x="443" y="170"/>
                  </a:cubicBezTo>
                  <a:cubicBezTo>
                    <a:pt x="443" y="76"/>
                    <a:pt x="367" y="0"/>
                    <a:pt x="273" y="0"/>
                  </a:cubicBezTo>
                  <a:cubicBezTo>
                    <a:pt x="19" y="0"/>
                    <a:pt x="19" y="0"/>
                    <a:pt x="19" y="0"/>
                  </a:cubicBezTo>
                  <a:cubicBezTo>
                    <a:pt x="0" y="28"/>
                    <a:pt x="0" y="28"/>
                    <a:pt x="0" y="28"/>
                  </a:cubicBezTo>
                  <a:lnTo>
                    <a:pt x="19" y="57"/>
                  </a:lnTo>
                  <a:close/>
                </a:path>
              </a:pathLst>
            </a:custGeom>
            <a:gradFill>
              <a:gsLst>
                <a:gs pos="70000">
                  <a:srgbClr val="005F87">
                    <a:alpha val="0"/>
                  </a:srgbClr>
                </a:gs>
                <a:gs pos="30000">
                  <a:srgbClr val="005F87">
                    <a:alpha val="8000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61" name="Textfeld 70">
              <a:extLst>
                <a:ext uri="{FF2B5EF4-FFF2-40B4-BE49-F238E27FC236}">
                  <a16:creationId xmlns:a16="http://schemas.microsoft.com/office/drawing/2014/main" id="{3F2C8A08-24C6-4541-8D5E-7B45D3DC7B32}"/>
                </a:ext>
              </a:extLst>
            </p:cNvPr>
            <p:cNvSpPr txBox="1"/>
            <p:nvPr/>
          </p:nvSpPr>
          <p:spPr>
            <a:xfrm>
              <a:off x="5016347" y="2205082"/>
              <a:ext cx="2165657" cy="540000"/>
            </a:xfrm>
            <a:prstGeom prst="rect">
              <a:avLst/>
            </a:prstGeom>
            <a:noFill/>
          </p:spPr>
          <p:txBody>
            <a:bodyPr wrap="none" lIns="0" tIns="0" rIns="0" bIns="0" rtlCol="0" anchor="ctr">
              <a:noAutofit/>
            </a:bodyPr>
            <a:lstStyle/>
            <a:p>
              <a:pPr algn="ctr">
                <a:lnSpc>
                  <a:spcPct val="110000"/>
                </a:lnSpc>
              </a:pPr>
              <a:r>
                <a:rPr lang="en-US" sz="1798" b="1">
                  <a:solidFill>
                    <a:srgbClr val="FFFFFF"/>
                  </a:solidFill>
                  <a:cs typeface="Arial" panose="020B0604020202020204" pitchFamily="34" charset="-128"/>
                </a:rPr>
                <a:t>Performance data</a:t>
              </a:r>
            </a:p>
          </p:txBody>
        </p:sp>
      </p:grpSp>
      <p:grpSp>
        <p:nvGrpSpPr>
          <p:cNvPr id="62" name="Gruppieren 48">
            <a:extLst>
              <a:ext uri="{FF2B5EF4-FFF2-40B4-BE49-F238E27FC236}">
                <a16:creationId xmlns:a16="http://schemas.microsoft.com/office/drawing/2014/main" id="{48FCF85B-2906-4384-A0A0-E9F6D64172ED}"/>
              </a:ext>
            </a:extLst>
          </p:cNvPr>
          <p:cNvGrpSpPr/>
          <p:nvPr/>
        </p:nvGrpSpPr>
        <p:grpSpPr>
          <a:xfrm>
            <a:off x="3818024" y="2748959"/>
            <a:ext cx="2148260" cy="2151424"/>
            <a:chOff x="3815657" y="2748249"/>
            <a:chExt cx="2150498" cy="2153666"/>
          </a:xfrm>
        </p:grpSpPr>
        <p:sp>
          <p:nvSpPr>
            <p:cNvPr id="63" name="Freeform 7">
              <a:extLst>
                <a:ext uri="{FF2B5EF4-FFF2-40B4-BE49-F238E27FC236}">
                  <a16:creationId xmlns:a16="http://schemas.microsoft.com/office/drawing/2014/main" id="{5258D3B1-01D9-4A55-93A0-84C8FD69D6DB}"/>
                </a:ext>
              </a:extLst>
            </p:cNvPr>
            <p:cNvSpPr>
              <a:spLocks/>
            </p:cNvSpPr>
            <p:nvPr/>
          </p:nvSpPr>
          <p:spPr bwMode="auto">
            <a:xfrm>
              <a:off x="4710378"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6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6" y="82"/>
                    <a:pt x="76" y="113"/>
                  </a:cubicBezTo>
                  <a:cubicBezTo>
                    <a:pt x="76" y="144"/>
                    <a:pt x="50" y="170"/>
                    <a:pt x="19" y="170"/>
                  </a:cubicBezTo>
                  <a:cubicBezTo>
                    <a:pt x="19" y="226"/>
                    <a:pt x="19" y="226"/>
                    <a:pt x="19" y="226"/>
                  </a:cubicBezTo>
                  <a:cubicBezTo>
                    <a:pt x="82" y="226"/>
                    <a:pt x="132" y="176"/>
                    <a:pt x="132" y="113"/>
                  </a:cubicBezTo>
                  <a:cubicBezTo>
                    <a:pt x="132" y="50"/>
                    <a:pt x="82"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64" name="Freeform 8">
              <a:extLst>
                <a:ext uri="{FF2B5EF4-FFF2-40B4-BE49-F238E27FC236}">
                  <a16:creationId xmlns:a16="http://schemas.microsoft.com/office/drawing/2014/main" id="{4D528A47-733D-4EA1-B4DD-E94604E832B6}"/>
                </a:ext>
              </a:extLst>
            </p:cNvPr>
            <p:cNvSpPr>
              <a:spLocks/>
            </p:cNvSpPr>
            <p:nvPr/>
          </p:nvSpPr>
          <p:spPr bwMode="auto">
            <a:xfrm>
              <a:off x="3815657" y="2748249"/>
              <a:ext cx="1255777" cy="2153666"/>
            </a:xfrm>
            <a:custGeom>
              <a:avLst/>
              <a:gdLst>
                <a:gd name="T0" fmla="*/ 113 w 132"/>
                <a:gd name="T1" fmla="*/ 226 h 226"/>
                <a:gd name="T2" fmla="*/ 113 w 132"/>
                <a:gd name="T3" fmla="*/ 226 h 226"/>
                <a:gd name="T4" fmla="*/ 132 w 132"/>
                <a:gd name="T5" fmla="*/ 198 h 226"/>
                <a:gd name="T6" fmla="*/ 113 w 132"/>
                <a:gd name="T7" fmla="*/ 170 h 226"/>
                <a:gd name="T8" fmla="*/ 113 w 132"/>
                <a:gd name="T9" fmla="*/ 170 h 226"/>
                <a:gd name="T10" fmla="*/ 56 w 132"/>
                <a:gd name="T11" fmla="*/ 113 h 226"/>
                <a:gd name="T12" fmla="*/ 113 w 132"/>
                <a:gd name="T13" fmla="*/ 56 h 226"/>
                <a:gd name="T14" fmla="*/ 113 w 132"/>
                <a:gd name="T15" fmla="*/ 0 h 226"/>
                <a:gd name="T16" fmla="*/ 0 w 132"/>
                <a:gd name="T17" fmla="*/ 113 h 226"/>
                <a:gd name="T18" fmla="*/ 113 w 132"/>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13" y="226"/>
                  </a:moveTo>
                  <a:cubicBezTo>
                    <a:pt x="113" y="226"/>
                    <a:pt x="113" y="226"/>
                    <a:pt x="113" y="226"/>
                  </a:cubicBezTo>
                  <a:cubicBezTo>
                    <a:pt x="132" y="198"/>
                    <a:pt x="132" y="198"/>
                    <a:pt x="132" y="198"/>
                  </a:cubicBezTo>
                  <a:cubicBezTo>
                    <a:pt x="113" y="170"/>
                    <a:pt x="113" y="170"/>
                    <a:pt x="113" y="170"/>
                  </a:cubicBezTo>
                  <a:cubicBezTo>
                    <a:pt x="113" y="170"/>
                    <a:pt x="113" y="170"/>
                    <a:pt x="113" y="170"/>
                  </a:cubicBezTo>
                  <a:cubicBezTo>
                    <a:pt x="82" y="170"/>
                    <a:pt x="56" y="144"/>
                    <a:pt x="56" y="113"/>
                  </a:cubicBezTo>
                  <a:cubicBezTo>
                    <a:pt x="56" y="82"/>
                    <a:pt x="82" y="56"/>
                    <a:pt x="113" y="56"/>
                  </a:cubicBezTo>
                  <a:cubicBezTo>
                    <a:pt x="113" y="0"/>
                    <a:pt x="113" y="0"/>
                    <a:pt x="113" y="0"/>
                  </a:cubicBezTo>
                  <a:cubicBezTo>
                    <a:pt x="50" y="0"/>
                    <a:pt x="0" y="50"/>
                    <a:pt x="0" y="113"/>
                  </a:cubicBezTo>
                  <a:cubicBezTo>
                    <a:pt x="0" y="176"/>
                    <a:pt x="50" y="226"/>
                    <a:pt x="113"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grpSp>
      <p:grpSp>
        <p:nvGrpSpPr>
          <p:cNvPr id="65" name="Gruppieren 57">
            <a:extLst>
              <a:ext uri="{FF2B5EF4-FFF2-40B4-BE49-F238E27FC236}">
                <a16:creationId xmlns:a16="http://schemas.microsoft.com/office/drawing/2014/main" id="{8662386A-7165-4B8A-922B-E3F72A53CDCF}"/>
              </a:ext>
            </a:extLst>
          </p:cNvPr>
          <p:cNvGrpSpPr/>
          <p:nvPr/>
        </p:nvGrpSpPr>
        <p:grpSpPr>
          <a:xfrm>
            <a:off x="6233636" y="2748959"/>
            <a:ext cx="2157751" cy="2151424"/>
            <a:chOff x="6222695" y="2748249"/>
            <a:chExt cx="2159999" cy="2153666"/>
          </a:xfrm>
        </p:grpSpPr>
        <p:sp>
          <p:nvSpPr>
            <p:cNvPr id="66" name="Freeform 5">
              <a:extLst>
                <a:ext uri="{FF2B5EF4-FFF2-40B4-BE49-F238E27FC236}">
                  <a16:creationId xmlns:a16="http://schemas.microsoft.com/office/drawing/2014/main" id="{690AB1E4-B5CE-4731-BE5D-FFCC334DA951}"/>
                </a:ext>
              </a:extLst>
            </p:cNvPr>
            <p:cNvSpPr>
              <a:spLocks/>
            </p:cNvSpPr>
            <p:nvPr/>
          </p:nvSpPr>
          <p:spPr bwMode="auto">
            <a:xfrm>
              <a:off x="7126917"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5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5" y="82"/>
                    <a:pt x="75" y="113"/>
                  </a:cubicBezTo>
                  <a:cubicBezTo>
                    <a:pt x="75" y="144"/>
                    <a:pt x="50" y="170"/>
                    <a:pt x="19" y="170"/>
                  </a:cubicBezTo>
                  <a:cubicBezTo>
                    <a:pt x="19" y="226"/>
                    <a:pt x="19" y="226"/>
                    <a:pt x="19" y="226"/>
                  </a:cubicBezTo>
                  <a:cubicBezTo>
                    <a:pt x="81" y="226"/>
                    <a:pt x="132" y="176"/>
                    <a:pt x="132" y="113"/>
                  </a:cubicBezTo>
                  <a:cubicBezTo>
                    <a:pt x="132" y="50"/>
                    <a:pt x="81"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67" name="Freeform 6">
              <a:extLst>
                <a:ext uri="{FF2B5EF4-FFF2-40B4-BE49-F238E27FC236}">
                  <a16:creationId xmlns:a16="http://schemas.microsoft.com/office/drawing/2014/main" id="{69C5658B-2095-4D1D-8968-75FF35EFC5BF}"/>
                </a:ext>
              </a:extLst>
            </p:cNvPr>
            <p:cNvSpPr>
              <a:spLocks/>
            </p:cNvSpPr>
            <p:nvPr/>
          </p:nvSpPr>
          <p:spPr bwMode="auto">
            <a:xfrm>
              <a:off x="6222695" y="2748249"/>
              <a:ext cx="1265279" cy="2153666"/>
            </a:xfrm>
            <a:custGeom>
              <a:avLst/>
              <a:gdLst>
                <a:gd name="T0" fmla="*/ 114 w 133"/>
                <a:gd name="T1" fmla="*/ 226 h 226"/>
                <a:gd name="T2" fmla="*/ 114 w 133"/>
                <a:gd name="T3" fmla="*/ 226 h 226"/>
                <a:gd name="T4" fmla="*/ 133 w 133"/>
                <a:gd name="T5" fmla="*/ 198 h 226"/>
                <a:gd name="T6" fmla="*/ 114 w 133"/>
                <a:gd name="T7" fmla="*/ 170 h 226"/>
                <a:gd name="T8" fmla="*/ 114 w 133"/>
                <a:gd name="T9" fmla="*/ 170 h 226"/>
                <a:gd name="T10" fmla="*/ 57 w 133"/>
                <a:gd name="T11" fmla="*/ 113 h 226"/>
                <a:gd name="T12" fmla="*/ 114 w 133"/>
                <a:gd name="T13" fmla="*/ 56 h 226"/>
                <a:gd name="T14" fmla="*/ 114 w 133"/>
                <a:gd name="T15" fmla="*/ 0 h 226"/>
                <a:gd name="T16" fmla="*/ 0 w 133"/>
                <a:gd name="T17" fmla="*/ 113 h 226"/>
                <a:gd name="T18" fmla="*/ 114 w 133"/>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6">
                  <a:moveTo>
                    <a:pt x="114" y="226"/>
                  </a:moveTo>
                  <a:cubicBezTo>
                    <a:pt x="114" y="226"/>
                    <a:pt x="114" y="226"/>
                    <a:pt x="114" y="226"/>
                  </a:cubicBezTo>
                  <a:cubicBezTo>
                    <a:pt x="133" y="198"/>
                    <a:pt x="133" y="198"/>
                    <a:pt x="133" y="198"/>
                  </a:cubicBezTo>
                  <a:cubicBezTo>
                    <a:pt x="114" y="170"/>
                    <a:pt x="114" y="170"/>
                    <a:pt x="114" y="170"/>
                  </a:cubicBezTo>
                  <a:cubicBezTo>
                    <a:pt x="114" y="170"/>
                    <a:pt x="114" y="170"/>
                    <a:pt x="114" y="170"/>
                  </a:cubicBezTo>
                  <a:cubicBezTo>
                    <a:pt x="82" y="170"/>
                    <a:pt x="57" y="144"/>
                    <a:pt x="57" y="113"/>
                  </a:cubicBezTo>
                  <a:cubicBezTo>
                    <a:pt x="57" y="82"/>
                    <a:pt x="82" y="56"/>
                    <a:pt x="114" y="56"/>
                  </a:cubicBezTo>
                  <a:cubicBezTo>
                    <a:pt x="114" y="0"/>
                    <a:pt x="114" y="0"/>
                    <a:pt x="114" y="0"/>
                  </a:cubicBezTo>
                  <a:cubicBezTo>
                    <a:pt x="51" y="0"/>
                    <a:pt x="0" y="50"/>
                    <a:pt x="0" y="113"/>
                  </a:cubicBezTo>
                  <a:cubicBezTo>
                    <a:pt x="0" y="176"/>
                    <a:pt x="51" y="226"/>
                    <a:pt x="114"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grpSp>
      <p:sp>
        <p:nvSpPr>
          <p:cNvPr id="68" name="Textfeld 56">
            <a:extLst>
              <a:ext uri="{FF2B5EF4-FFF2-40B4-BE49-F238E27FC236}">
                <a16:creationId xmlns:a16="http://schemas.microsoft.com/office/drawing/2014/main" id="{44303886-A085-4BCA-AFE0-318683F95206}"/>
              </a:ext>
            </a:extLst>
          </p:cNvPr>
          <p:cNvSpPr txBox="1"/>
          <p:nvPr/>
        </p:nvSpPr>
        <p:spPr>
          <a:xfrm>
            <a:off x="9303703" y="3575630"/>
            <a:ext cx="858316" cy="498079"/>
          </a:xfrm>
          <a:prstGeom prst="rect">
            <a:avLst/>
          </a:prstGeom>
          <a:noFill/>
        </p:spPr>
        <p:txBody>
          <a:bodyPr wrap="none" lIns="0" tIns="0" rIns="0" bIns="0" rtlCol="0" anchor="ctr">
            <a:spAutoFit/>
          </a:bodyPr>
          <a:lstStyle/>
          <a:p>
            <a:pPr algn="ctr">
              <a:lnSpc>
                <a:spcPct val="90000"/>
              </a:lnSpc>
            </a:pPr>
            <a:r>
              <a:rPr lang="en-US" sz="1798" b="1">
                <a:solidFill>
                  <a:srgbClr val="FFFFFF"/>
                </a:solidFill>
                <a:ea typeface="Arial" panose="020B0604020202020204" pitchFamily="34" charset="-128"/>
                <a:cs typeface="Arial" panose="020B0604020202020204" pitchFamily="34" charset="-128"/>
              </a:rPr>
              <a:t>Real</a:t>
            </a:r>
            <a:br>
              <a:rPr lang="en-US" sz="1798" b="1">
                <a:solidFill>
                  <a:srgbClr val="FFFFFF"/>
                </a:solidFill>
                <a:ea typeface="Arial" panose="020B0604020202020204" pitchFamily="34" charset="-128"/>
                <a:cs typeface="Arial" panose="020B0604020202020204" pitchFamily="34" charset="-128"/>
              </a:rPr>
            </a:br>
            <a:r>
              <a:rPr lang="en-US" sz="1798" b="1">
                <a:solidFill>
                  <a:srgbClr val="FFFFFF"/>
                </a:solidFill>
                <a:ea typeface="Arial" panose="020B0604020202020204" pitchFamily="34" charset="-128"/>
                <a:cs typeface="Arial" panose="020B0604020202020204" pitchFamily="34" charset="-128"/>
              </a:rPr>
              <a:t>product</a:t>
            </a:r>
          </a:p>
        </p:txBody>
      </p:sp>
      <p:sp>
        <p:nvSpPr>
          <p:cNvPr id="69" name="Textfeld 54">
            <a:extLst>
              <a:ext uri="{FF2B5EF4-FFF2-40B4-BE49-F238E27FC236}">
                <a16:creationId xmlns:a16="http://schemas.microsoft.com/office/drawing/2014/main" id="{E81F33D3-8BAF-46B0-8236-D5D3E09CD9A1}"/>
              </a:ext>
            </a:extLst>
          </p:cNvPr>
          <p:cNvSpPr txBox="1"/>
          <p:nvPr/>
        </p:nvSpPr>
        <p:spPr>
          <a:xfrm>
            <a:off x="4290050" y="3575630"/>
            <a:ext cx="1204203" cy="498079"/>
          </a:xfrm>
          <a:prstGeom prst="rect">
            <a:avLst/>
          </a:prstGeom>
          <a:noFill/>
        </p:spPr>
        <p:txBody>
          <a:bodyPr wrap="none" lIns="0" tIns="0" rIns="0" bIns="0" rtlCol="0" anchor="ctr">
            <a:spAutoFit/>
          </a:bodyPr>
          <a:lstStyle/>
          <a:p>
            <a:pPr algn="ctr">
              <a:lnSpc>
                <a:spcPct val="90000"/>
              </a:lnSpc>
            </a:pPr>
            <a:r>
              <a:rPr lang="en-US" sz="1798" b="1">
                <a:solidFill>
                  <a:srgbClr val="FFFFFF"/>
                </a:solidFill>
                <a:ea typeface="Arial" panose="020B0604020202020204" pitchFamily="34" charset="-128"/>
                <a:cs typeface="Arial" panose="020B0604020202020204" pitchFamily="34" charset="-128"/>
              </a:rPr>
              <a:t>Virtual</a:t>
            </a:r>
            <a:br>
              <a:rPr lang="en-US" sz="1798" b="1">
                <a:solidFill>
                  <a:srgbClr val="FFFFFF"/>
                </a:solidFill>
                <a:ea typeface="Arial" panose="020B0604020202020204" pitchFamily="34" charset="-128"/>
                <a:cs typeface="Arial" panose="020B0604020202020204" pitchFamily="34" charset="-128"/>
              </a:rPr>
            </a:br>
            <a:r>
              <a:rPr lang="en-US" sz="1798" b="1">
                <a:solidFill>
                  <a:srgbClr val="FFFFFF"/>
                </a:solidFill>
                <a:ea typeface="Arial" panose="020B0604020202020204" pitchFamily="34" charset="-128"/>
                <a:cs typeface="Arial" panose="020B0604020202020204" pitchFamily="34" charset="-128"/>
              </a:rPr>
              <a:t>production</a:t>
            </a:r>
          </a:p>
        </p:txBody>
      </p:sp>
      <p:grpSp>
        <p:nvGrpSpPr>
          <p:cNvPr id="70" name="Gruppieren 45">
            <a:extLst>
              <a:ext uri="{FF2B5EF4-FFF2-40B4-BE49-F238E27FC236}">
                <a16:creationId xmlns:a16="http://schemas.microsoft.com/office/drawing/2014/main" id="{28DBE5C7-05D2-46D7-9732-4523F953BE19}"/>
              </a:ext>
            </a:extLst>
          </p:cNvPr>
          <p:cNvGrpSpPr/>
          <p:nvPr/>
        </p:nvGrpSpPr>
        <p:grpSpPr>
          <a:xfrm>
            <a:off x="8653987" y="2748959"/>
            <a:ext cx="2157751" cy="2151424"/>
            <a:chOff x="6222695" y="2748249"/>
            <a:chExt cx="2159999" cy="2153666"/>
          </a:xfrm>
        </p:grpSpPr>
        <p:sp>
          <p:nvSpPr>
            <p:cNvPr id="71" name="Freeform 5">
              <a:extLst>
                <a:ext uri="{FF2B5EF4-FFF2-40B4-BE49-F238E27FC236}">
                  <a16:creationId xmlns:a16="http://schemas.microsoft.com/office/drawing/2014/main" id="{6493259D-F54D-420D-943E-646192191AA6}"/>
                </a:ext>
              </a:extLst>
            </p:cNvPr>
            <p:cNvSpPr>
              <a:spLocks/>
            </p:cNvSpPr>
            <p:nvPr/>
          </p:nvSpPr>
          <p:spPr bwMode="auto">
            <a:xfrm>
              <a:off x="7126917"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5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5" y="82"/>
                    <a:pt x="75" y="113"/>
                  </a:cubicBezTo>
                  <a:cubicBezTo>
                    <a:pt x="75" y="144"/>
                    <a:pt x="50" y="170"/>
                    <a:pt x="19" y="170"/>
                  </a:cubicBezTo>
                  <a:cubicBezTo>
                    <a:pt x="19" y="226"/>
                    <a:pt x="19" y="226"/>
                    <a:pt x="19" y="226"/>
                  </a:cubicBezTo>
                  <a:cubicBezTo>
                    <a:pt x="81" y="226"/>
                    <a:pt x="132" y="176"/>
                    <a:pt x="132" y="113"/>
                  </a:cubicBezTo>
                  <a:cubicBezTo>
                    <a:pt x="132" y="50"/>
                    <a:pt x="81" y="0"/>
                    <a:pt x="19" y="0"/>
                  </a:cubicBezTo>
                  <a:close/>
                </a:path>
              </a:pathLst>
            </a:custGeom>
            <a:gradFill>
              <a:gsLst>
                <a:gs pos="70000">
                  <a:srgbClr val="FFFFFF">
                    <a:alpha val="34000"/>
                  </a:srgbClr>
                </a:gs>
                <a:gs pos="30000">
                  <a:srgbClr val="FFFFFF">
                    <a:alpha val="0"/>
                  </a:srgbClr>
                </a:gs>
              </a:gsLst>
              <a:lin ang="162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sp>
          <p:nvSpPr>
            <p:cNvPr id="72" name="Freeform 6">
              <a:extLst>
                <a:ext uri="{FF2B5EF4-FFF2-40B4-BE49-F238E27FC236}">
                  <a16:creationId xmlns:a16="http://schemas.microsoft.com/office/drawing/2014/main" id="{C7E46C86-C863-41AF-8F19-6C23C22AB9A3}"/>
                </a:ext>
              </a:extLst>
            </p:cNvPr>
            <p:cNvSpPr>
              <a:spLocks/>
            </p:cNvSpPr>
            <p:nvPr/>
          </p:nvSpPr>
          <p:spPr bwMode="auto">
            <a:xfrm>
              <a:off x="6222695" y="2748249"/>
              <a:ext cx="1265279" cy="2153666"/>
            </a:xfrm>
            <a:custGeom>
              <a:avLst/>
              <a:gdLst>
                <a:gd name="T0" fmla="*/ 114 w 133"/>
                <a:gd name="T1" fmla="*/ 226 h 226"/>
                <a:gd name="T2" fmla="*/ 114 w 133"/>
                <a:gd name="T3" fmla="*/ 226 h 226"/>
                <a:gd name="T4" fmla="*/ 133 w 133"/>
                <a:gd name="T5" fmla="*/ 198 h 226"/>
                <a:gd name="T6" fmla="*/ 114 w 133"/>
                <a:gd name="T7" fmla="*/ 170 h 226"/>
                <a:gd name="T8" fmla="*/ 114 w 133"/>
                <a:gd name="T9" fmla="*/ 170 h 226"/>
                <a:gd name="T10" fmla="*/ 57 w 133"/>
                <a:gd name="T11" fmla="*/ 113 h 226"/>
                <a:gd name="T12" fmla="*/ 114 w 133"/>
                <a:gd name="T13" fmla="*/ 56 h 226"/>
                <a:gd name="T14" fmla="*/ 114 w 133"/>
                <a:gd name="T15" fmla="*/ 0 h 226"/>
                <a:gd name="T16" fmla="*/ 0 w 133"/>
                <a:gd name="T17" fmla="*/ 113 h 226"/>
                <a:gd name="T18" fmla="*/ 114 w 133"/>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6">
                  <a:moveTo>
                    <a:pt x="114" y="226"/>
                  </a:moveTo>
                  <a:cubicBezTo>
                    <a:pt x="114" y="226"/>
                    <a:pt x="114" y="226"/>
                    <a:pt x="114" y="226"/>
                  </a:cubicBezTo>
                  <a:cubicBezTo>
                    <a:pt x="133" y="198"/>
                    <a:pt x="133" y="198"/>
                    <a:pt x="133" y="198"/>
                  </a:cubicBezTo>
                  <a:cubicBezTo>
                    <a:pt x="114" y="170"/>
                    <a:pt x="114" y="170"/>
                    <a:pt x="114" y="170"/>
                  </a:cubicBezTo>
                  <a:cubicBezTo>
                    <a:pt x="114" y="170"/>
                    <a:pt x="114" y="170"/>
                    <a:pt x="114" y="170"/>
                  </a:cubicBezTo>
                  <a:cubicBezTo>
                    <a:pt x="82" y="170"/>
                    <a:pt x="57" y="144"/>
                    <a:pt x="57" y="113"/>
                  </a:cubicBezTo>
                  <a:cubicBezTo>
                    <a:pt x="57" y="82"/>
                    <a:pt x="82" y="56"/>
                    <a:pt x="114" y="56"/>
                  </a:cubicBezTo>
                  <a:cubicBezTo>
                    <a:pt x="114" y="0"/>
                    <a:pt x="114" y="0"/>
                    <a:pt x="114" y="0"/>
                  </a:cubicBezTo>
                  <a:cubicBezTo>
                    <a:pt x="51" y="0"/>
                    <a:pt x="0" y="50"/>
                    <a:pt x="0" y="113"/>
                  </a:cubicBezTo>
                  <a:cubicBezTo>
                    <a:pt x="0" y="176"/>
                    <a:pt x="51" y="226"/>
                    <a:pt x="114" y="226"/>
                  </a:cubicBezTo>
                  <a:close/>
                </a:path>
              </a:pathLst>
            </a:custGeom>
            <a:gradFill>
              <a:gsLst>
                <a:gs pos="70000">
                  <a:srgbClr val="FFFFFF">
                    <a:alpha val="34000"/>
                  </a:srgbClr>
                </a:gs>
                <a:gs pos="30000">
                  <a:srgbClr val="FFFFFF">
                    <a:alpha val="0"/>
                  </a:srgbClr>
                </a:gs>
              </a:gsLst>
              <a:lin ang="5400000" scaled="0"/>
            </a:gradFill>
            <a:ln>
              <a:noFill/>
            </a:ln>
            <a:effectLst/>
          </p:spPr>
          <p:txBody>
            <a:bodyPr rot="0" spcFirstLastPara="0" vertOverflow="overflow" horzOverflow="overflow" vert="horz" wrap="square" lIns="107888" tIns="53945" rIns="107888" bIns="53945" numCol="1" spcCol="72000" rtlCol="0" fromWordArt="0" anchor="ctr" anchorCtr="0" forceAA="0" compatLnSpc="1">
              <a:prstTxWarp prst="textNoShape">
                <a:avLst/>
              </a:prstTxWarp>
              <a:noAutofit/>
            </a:bodyPr>
            <a:lstStyle/>
            <a:p>
              <a:pPr algn="ctr">
                <a:lnSpc>
                  <a:spcPct val="110000"/>
                </a:lnSpc>
                <a:spcBef>
                  <a:spcPct val="0"/>
                </a:spcBef>
              </a:pPr>
              <a:endParaRPr lang="en-US" sz="1798">
                <a:cs typeface="Arial" panose="020B0604020202020204" pitchFamily="34" charset="-128"/>
              </a:endParaRPr>
            </a:p>
          </p:txBody>
        </p:sp>
      </p:grpSp>
      <p:sp>
        <p:nvSpPr>
          <p:cNvPr id="73" name="Textfeld 60">
            <a:extLst>
              <a:ext uri="{FF2B5EF4-FFF2-40B4-BE49-F238E27FC236}">
                <a16:creationId xmlns:a16="http://schemas.microsoft.com/office/drawing/2014/main" id="{DD2239D3-B635-461D-AC2F-032C0F45459B}"/>
              </a:ext>
            </a:extLst>
          </p:cNvPr>
          <p:cNvSpPr txBox="1"/>
          <p:nvPr/>
        </p:nvSpPr>
        <p:spPr>
          <a:xfrm>
            <a:off x="6710086" y="3465153"/>
            <a:ext cx="1204830" cy="719053"/>
          </a:xfrm>
          <a:prstGeom prst="rect">
            <a:avLst/>
          </a:prstGeom>
          <a:noFill/>
        </p:spPr>
        <p:txBody>
          <a:bodyPr wrap="none" lIns="0" tIns="0" rIns="0" bIns="0" rtlCol="0" anchor="ctr">
            <a:spAutoFit/>
          </a:bodyPr>
          <a:lstStyle/>
          <a:p>
            <a:pPr algn="ctr">
              <a:lnSpc>
                <a:spcPct val="90000"/>
              </a:lnSpc>
            </a:pPr>
            <a:r>
              <a:rPr lang="en-US" sz="1798" b="1">
                <a:solidFill>
                  <a:srgbClr val="FFFFFF"/>
                </a:solidFill>
                <a:ea typeface="Arial" panose="020B0604020202020204" pitchFamily="34" charset="-128"/>
                <a:cs typeface="Arial" panose="020B0604020202020204" pitchFamily="34" charset="-128"/>
              </a:rPr>
              <a:t>Real</a:t>
            </a:r>
            <a:br>
              <a:rPr lang="en-US" sz="1798" b="1">
                <a:solidFill>
                  <a:srgbClr val="FFFFFF"/>
                </a:solidFill>
                <a:ea typeface="Arial" panose="020B0604020202020204" pitchFamily="34" charset="-128"/>
                <a:cs typeface="Arial" panose="020B0604020202020204" pitchFamily="34" charset="-128"/>
              </a:rPr>
            </a:br>
            <a:r>
              <a:rPr lang="en-US" sz="1798" b="1">
                <a:solidFill>
                  <a:srgbClr val="FFFFFF"/>
                </a:solidFill>
                <a:ea typeface="Arial" panose="020B0604020202020204" pitchFamily="34" charset="-128"/>
                <a:cs typeface="Arial" panose="020B0604020202020204" pitchFamily="34" charset="-128"/>
              </a:rPr>
              <a:t>production</a:t>
            </a:r>
          </a:p>
          <a:p>
            <a:pPr algn="ctr">
              <a:lnSpc>
                <a:spcPct val="90000"/>
              </a:lnSpc>
            </a:pPr>
            <a:r>
              <a:rPr lang="en-US" sz="1598">
                <a:solidFill>
                  <a:srgbClr val="7DD2E6"/>
                </a:solidFill>
                <a:ea typeface="Arial" panose="020B0604020202020204" pitchFamily="34" charset="-128"/>
                <a:cs typeface="Arial" panose="020B0604020202020204" pitchFamily="34" charset="-128"/>
              </a:rPr>
              <a:t>Automation</a:t>
            </a:r>
            <a:endParaRPr lang="en-US" sz="1598" b="1">
              <a:solidFill>
                <a:srgbClr val="7DD2E6"/>
              </a:solidFill>
              <a:ea typeface="Arial" panose="020B0604020202020204" pitchFamily="34" charset="-128"/>
              <a:cs typeface="Arial" panose="020B0604020202020204" pitchFamily="34" charset="-128"/>
            </a:endParaRPr>
          </a:p>
        </p:txBody>
      </p:sp>
    </p:spTree>
    <p:extLst>
      <p:ext uri="{BB962C8B-B14F-4D97-AF65-F5344CB8AC3E}">
        <p14:creationId xmlns:p14="http://schemas.microsoft.com/office/powerpoint/2010/main" val="3047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500"/>
                                        <p:tgtEl>
                                          <p:spTgt spid="2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500"/>
                                        <p:tgtEl>
                                          <p:spTgt spid="3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1000"/>
                                        <p:tgtEl>
                                          <p:spTgt spid="41"/>
                                        </p:tgtEl>
                                      </p:cBhvr>
                                    </p:animEffect>
                                  </p:childTnLst>
                                </p:cTn>
                              </p:par>
                            </p:childTnLst>
                          </p:cTn>
                        </p:par>
                        <p:par>
                          <p:cTn id="19" fill="hold">
                            <p:stCondLst>
                              <p:cond delay="2000"/>
                            </p:stCondLst>
                            <p:childTnLst>
                              <p:par>
                                <p:cTn id="20" presetID="1" presetClass="mediacall" presetSubtype="0" fill="hold" nodeType="afterEffect">
                                  <p:stCondLst>
                                    <p:cond delay="0"/>
                                  </p:stCondLst>
                                  <p:childTnLst>
                                    <p:cmd type="call" cmd="playFrom(0.0)">
                                      <p:cBhvr>
                                        <p:cTn id="21" dur="17070" fill="hold"/>
                                        <p:tgtEl>
                                          <p:spTgt spid="41"/>
                                        </p:tgtEl>
                                      </p:cBhvr>
                                    </p:cmd>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4000"/>
                                        <p:tgtEl>
                                          <p:spTgt spid="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500"/>
                                        <p:tgtEl>
                                          <p:spTgt spid="42"/>
                                        </p:tgtEl>
                                      </p:cBhvr>
                                    </p:animEffect>
                                  </p:childTnLst>
                                </p:cTn>
                              </p:par>
                              <p:par>
                                <p:cTn id="30" presetID="8" presetClass="emph" presetSubtype="0" decel="100000" fill="hold" nodeType="withEffect">
                                  <p:stCondLst>
                                    <p:cond delay="0"/>
                                  </p:stCondLst>
                                  <p:childTnLst>
                                    <p:animRot by="-43200000">
                                      <p:cBhvr>
                                        <p:cTn id="31" dur="4000" fill="hold"/>
                                        <p:tgtEl>
                                          <p:spTgt spid="46"/>
                                        </p:tgtEl>
                                        <p:attrNameLst>
                                          <p:attrName>r</p:attrName>
                                        </p:attrNameLst>
                                      </p:cBhvr>
                                    </p:animRo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childTnLst>
                          </p:cTn>
                        </p:par>
                        <p:par>
                          <p:cTn id="35" fill="hold">
                            <p:stCondLst>
                              <p:cond delay="4000"/>
                            </p:stCondLst>
                            <p:childTnLst>
                              <p:par>
                                <p:cTn id="36" presetID="22" presetClass="entr" presetSubtype="4"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par>
                          <p:cTn id="42" fill="hold">
                            <p:stCondLst>
                              <p:cond delay="4500"/>
                            </p:stCondLst>
                            <p:childTnLst>
                              <p:par>
                                <p:cTn id="43" presetID="10" presetClass="entr" presetSubtype="0"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childTnLst>
                                </p:cTn>
                              </p:par>
                            </p:childTnLst>
                          </p:cTn>
                        </p:par>
                        <p:par>
                          <p:cTn id="46" fill="hold">
                            <p:stCondLst>
                              <p:cond delay="5500"/>
                            </p:stCondLst>
                            <p:childTnLst>
                              <p:par>
                                <p:cTn id="47" presetID="1" presetClass="mediacall" presetSubtype="0" fill="hold" nodeType="afterEffect">
                                  <p:stCondLst>
                                    <p:cond delay="0"/>
                                  </p:stCondLst>
                                  <p:childTnLst>
                                    <p:cmd type="call" cmd="playFrom(0.0)">
                                      <p:cBhvr>
                                        <p:cTn id="48" dur="20015" fill="hold"/>
                                        <p:tgtEl>
                                          <p:spTgt spid="43"/>
                                        </p:tgtEl>
                                      </p:cBhvr>
                                    </p:cmd>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4000"/>
                                        <p:tgtEl>
                                          <p:spTgt spid="6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fade">
                                      <p:cBhvr>
                                        <p:cTn id="56" dur="1500"/>
                                        <p:tgtEl>
                                          <p:spTgt spid="44"/>
                                        </p:tgtEl>
                                      </p:cBhvr>
                                    </p:animEffect>
                                  </p:childTnLst>
                                </p:cTn>
                              </p:par>
                              <p:par>
                                <p:cTn id="57" presetID="8" presetClass="emph" presetSubtype="0" decel="100000" fill="hold" nodeType="withEffect">
                                  <p:stCondLst>
                                    <p:cond delay="0"/>
                                  </p:stCondLst>
                                  <p:childTnLst>
                                    <p:animRot by="-43200000">
                                      <p:cBhvr>
                                        <p:cTn id="58" dur="4000" fill="hold"/>
                                        <p:tgtEl>
                                          <p:spTgt spid="62"/>
                                        </p:tgtEl>
                                        <p:attrNameLst>
                                          <p:attrName>r</p:attrName>
                                        </p:attrNameLst>
                                      </p:cBhvr>
                                    </p:animRot>
                                  </p:childTnLst>
                                </p:cTn>
                              </p:par>
                              <p:par>
                                <p:cTn id="59" presetID="10"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childTnLst>
                          </p:cTn>
                        </p:par>
                        <p:par>
                          <p:cTn id="62" fill="hold">
                            <p:stCondLst>
                              <p:cond delay="4000"/>
                            </p:stCondLst>
                            <p:childTnLst>
                              <p:par>
                                <p:cTn id="63" presetID="22" presetClass="entr" presetSubtype="8"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left)">
                                      <p:cBhvr>
                                        <p:cTn id="65" dur="1000"/>
                                        <p:tgtEl>
                                          <p:spTgt spid="30"/>
                                        </p:tgtEl>
                                      </p:cBhvr>
                                    </p:animEffect>
                                  </p:childTnLst>
                                </p:cTn>
                              </p:par>
                            </p:childTnLst>
                          </p:cTn>
                        </p:par>
                        <p:par>
                          <p:cTn id="66" fill="hold">
                            <p:stCondLst>
                              <p:cond delay="5000"/>
                            </p:stCondLst>
                            <p:childTnLst>
                              <p:par>
                                <p:cTn id="67" presetID="10" presetClass="entr" presetSubtype="0" fill="hold" nodeType="after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1000"/>
                                        <p:tgtEl>
                                          <p:spTgt spid="49"/>
                                        </p:tgtEl>
                                      </p:cBhvr>
                                    </p:animEffect>
                                  </p:childTnLst>
                                </p:cTn>
                              </p:par>
                            </p:childTnLst>
                          </p:cTn>
                        </p:par>
                        <p:par>
                          <p:cTn id="70" fill="hold">
                            <p:stCondLst>
                              <p:cond delay="6000"/>
                            </p:stCondLst>
                            <p:childTnLst>
                              <p:par>
                                <p:cTn id="71" presetID="1" presetClass="mediacall" presetSubtype="0" fill="hold" nodeType="afterEffect">
                                  <p:stCondLst>
                                    <p:cond delay="0"/>
                                  </p:stCondLst>
                                  <p:childTnLst>
                                    <p:cmd type="call" cmd="playFrom(0.0)">
                                      <p:cBhvr>
                                        <p:cTn id="72" dur="20015" fill="hold"/>
                                        <p:tgtEl>
                                          <p:spTgt spid="49"/>
                                        </p:tgtEl>
                                      </p:cBhvr>
                                    </p:cmd>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4000"/>
                                        <p:tgtEl>
                                          <p:spTgt spid="65"/>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fade">
                                      <p:cBhvr>
                                        <p:cTn id="80" dur="1500"/>
                                        <p:tgtEl>
                                          <p:spTgt spid="50"/>
                                        </p:tgtEl>
                                      </p:cBhvr>
                                    </p:animEffect>
                                  </p:childTnLst>
                                </p:cTn>
                              </p:par>
                              <p:par>
                                <p:cTn id="81" presetID="8" presetClass="emph" presetSubtype="0" decel="100000" fill="hold" nodeType="withEffect">
                                  <p:stCondLst>
                                    <p:cond delay="0"/>
                                  </p:stCondLst>
                                  <p:childTnLst>
                                    <p:animRot by="-43200000">
                                      <p:cBhvr>
                                        <p:cTn id="82" dur="4000" fill="hold"/>
                                        <p:tgtEl>
                                          <p:spTgt spid="65"/>
                                        </p:tgtEl>
                                        <p:attrNameLst>
                                          <p:attrName>r</p:attrName>
                                        </p:attrNameLst>
                                      </p:cBhvr>
                                    </p:animRot>
                                  </p:childTnLst>
                                </p:cTn>
                              </p:par>
                              <p:par>
                                <p:cTn id="83" presetID="10"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animEffect transition="in" filter="fade">
                                      <p:cBhvr>
                                        <p:cTn id="85" dur="500"/>
                                        <p:tgtEl>
                                          <p:spTgt spid="73"/>
                                        </p:tgtEl>
                                      </p:cBhvr>
                                    </p:animEffect>
                                  </p:childTnLst>
                                </p:cTn>
                              </p:par>
                            </p:childTnLst>
                          </p:cTn>
                        </p:par>
                        <p:par>
                          <p:cTn id="86" fill="hold">
                            <p:stCondLst>
                              <p:cond delay="4000"/>
                            </p:stCondLst>
                            <p:childTnLst>
                              <p:par>
                                <p:cTn id="87" presetID="22" presetClass="entr" presetSubtype="4" fill="hold"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down)">
                                      <p:cBhvr>
                                        <p:cTn id="89" dur="500"/>
                                        <p:tgtEl>
                                          <p:spTgt spid="37"/>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childTnLst>
                          </p:cTn>
                        </p:par>
                        <p:par>
                          <p:cTn id="93" fill="hold">
                            <p:stCondLst>
                              <p:cond delay="4500"/>
                            </p:stCondLst>
                            <p:childTnLst>
                              <p:par>
                                <p:cTn id="94" presetID="10" presetClass="entr" presetSubtype="0" fill="hold"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childTnLst>
                                </p:cTn>
                              </p:par>
                            </p:childTnLst>
                          </p:cTn>
                        </p:par>
                        <p:par>
                          <p:cTn id="97" fill="hold">
                            <p:stCondLst>
                              <p:cond delay="5500"/>
                            </p:stCondLst>
                            <p:childTnLst>
                              <p:par>
                                <p:cTn id="98" presetID="1" presetClass="mediacall" presetSubtype="0" fill="hold" nodeType="afterEffect">
                                  <p:stCondLst>
                                    <p:cond delay="0"/>
                                  </p:stCondLst>
                                  <p:childTnLst>
                                    <p:cmd type="call" cmd="playFrom(0.0)">
                                      <p:cBhvr>
                                        <p:cTn id="99" dur="20015" fill="hold"/>
                                        <p:tgtEl>
                                          <p:spTgt spid="51"/>
                                        </p:tgtEl>
                                      </p:cBhvr>
                                    </p:cmd>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70"/>
                                        </p:tgtEl>
                                        <p:attrNameLst>
                                          <p:attrName>style.visibility</p:attrName>
                                        </p:attrNameLst>
                                      </p:cBhvr>
                                      <p:to>
                                        <p:strVal val="visible"/>
                                      </p:to>
                                    </p:set>
                                    <p:animEffect transition="in" filter="fade">
                                      <p:cBhvr>
                                        <p:cTn id="104" dur="4000"/>
                                        <p:tgtEl>
                                          <p:spTgt spid="7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1500"/>
                                        <p:tgtEl>
                                          <p:spTgt spid="52"/>
                                        </p:tgtEl>
                                      </p:cBhvr>
                                    </p:animEffect>
                                  </p:childTnLst>
                                </p:cTn>
                              </p:par>
                              <p:par>
                                <p:cTn id="108" presetID="8" presetClass="emph" presetSubtype="0" decel="100000" fill="hold" nodeType="withEffect">
                                  <p:stCondLst>
                                    <p:cond delay="0"/>
                                  </p:stCondLst>
                                  <p:childTnLst>
                                    <p:animRot by="-43200000">
                                      <p:cBhvr>
                                        <p:cTn id="109" dur="4000" fill="hold"/>
                                        <p:tgtEl>
                                          <p:spTgt spid="70"/>
                                        </p:tgtEl>
                                        <p:attrNameLst>
                                          <p:attrName>r</p:attrName>
                                        </p:attrNameLst>
                                      </p:cBhvr>
                                    </p:animRot>
                                  </p:childTnLst>
                                </p:cTn>
                              </p:par>
                              <p:par>
                                <p:cTn id="110" presetID="10" presetClass="entr" presetSubtype="0" fill="hold" grpId="0" nodeType="with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500"/>
                                        <p:tgtEl>
                                          <p:spTgt spid="68"/>
                                        </p:tgtEl>
                                      </p:cBhvr>
                                    </p:animEffect>
                                  </p:childTnLst>
                                </p:cTn>
                              </p:par>
                            </p:childTnLst>
                          </p:cTn>
                        </p:par>
                        <p:par>
                          <p:cTn id="113" fill="hold">
                            <p:stCondLst>
                              <p:cond delay="4000"/>
                            </p:stCondLst>
                            <p:childTnLst>
                              <p:par>
                                <p:cTn id="114" presetID="22" presetClass="entr" presetSubtype="2" fill="hold"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wipe(right)">
                                      <p:cBhvr>
                                        <p:cTn id="116" dur="1000"/>
                                        <p:tgtEl>
                                          <p:spTgt spid="59"/>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wipe(right)">
                                      <p:cBhvr>
                                        <p:cTn id="119" dur="1000"/>
                                        <p:tgtEl>
                                          <p:spTgt spid="28"/>
                                        </p:tgtEl>
                                      </p:cBhvr>
                                    </p:animEffect>
                                  </p:childTnLst>
                                </p:cTn>
                              </p:par>
                            </p:childTnLst>
                          </p:cTn>
                        </p:par>
                        <p:par>
                          <p:cTn id="120" fill="hold">
                            <p:stCondLst>
                              <p:cond delay="5000"/>
                            </p:stCondLst>
                            <p:childTnLst>
                              <p:par>
                                <p:cTn id="121" presetID="22" presetClass="entr" presetSubtype="2" fill="hold" grpId="0" nodeType="after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ipe(right)">
                                      <p:cBhvr>
                                        <p:cTn id="123" dur="1000"/>
                                        <p:tgtEl>
                                          <p:spTgt spid="55"/>
                                        </p:tgtEl>
                                      </p:cBhvr>
                                    </p:animEffect>
                                  </p:childTnLst>
                                </p:cTn>
                              </p:par>
                            </p:childTnLst>
                          </p:cTn>
                        </p:par>
                        <p:par>
                          <p:cTn id="124" fill="hold">
                            <p:stCondLst>
                              <p:cond delay="6000"/>
                            </p:stCondLst>
                            <p:childTnLst>
                              <p:par>
                                <p:cTn id="125" presetID="22" presetClass="entr" presetSubtype="8" fill="hold" nodeType="afterEffect">
                                  <p:stCondLst>
                                    <p:cond delay="0"/>
                                  </p:stCondLst>
                                  <p:childTnLst>
                                    <p:set>
                                      <p:cBhvr>
                                        <p:cTn id="126" dur="1" fill="hold">
                                          <p:stCondLst>
                                            <p:cond delay="0"/>
                                          </p:stCondLst>
                                        </p:cTn>
                                        <p:tgtEl>
                                          <p:spTgt spid="56"/>
                                        </p:tgtEl>
                                        <p:attrNameLst>
                                          <p:attrName>style.visibility</p:attrName>
                                        </p:attrNameLst>
                                      </p:cBhvr>
                                      <p:to>
                                        <p:strVal val="visible"/>
                                      </p:to>
                                    </p:set>
                                    <p:animEffect transition="in" filter="wipe(left)">
                                      <p:cBhvr>
                                        <p:cTn id="127" dur="1000"/>
                                        <p:tgtEl>
                                          <p:spTgt spid="56"/>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29"/>
                                        </p:tgtEl>
                                        <p:attrNameLst>
                                          <p:attrName>style.visibility</p:attrName>
                                        </p:attrNameLst>
                                      </p:cBhvr>
                                      <p:to>
                                        <p:strVal val="visible"/>
                                      </p:to>
                                    </p:set>
                                    <p:animEffect transition="in" filter="wipe(left)">
                                      <p:cBhvr>
                                        <p:cTn id="130" dur="1000"/>
                                        <p:tgtEl>
                                          <p:spTgt spid="29"/>
                                        </p:tgtEl>
                                      </p:cBhvr>
                                    </p:animEffect>
                                  </p:childTnLst>
                                </p:cTn>
                              </p:par>
                            </p:childTnLst>
                          </p:cTn>
                        </p:par>
                        <p:par>
                          <p:cTn id="131" fill="hold">
                            <p:stCondLst>
                              <p:cond delay="7000"/>
                            </p:stCondLst>
                            <p:childTnLst>
                              <p:par>
                                <p:cTn id="132" presetID="22" presetClass="entr" presetSubtype="8" fill="hold" grpId="0" nodeType="after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wipe(left)">
                                      <p:cBhvr>
                                        <p:cTn id="134" dur="1000"/>
                                        <p:tgtEl>
                                          <p:spTgt spid="54"/>
                                        </p:tgtEl>
                                      </p:cBhvr>
                                    </p:animEffect>
                                  </p:childTnLst>
                                </p:cTn>
                              </p:par>
                            </p:childTnLst>
                          </p:cTn>
                        </p:par>
                        <p:par>
                          <p:cTn id="135" fill="hold">
                            <p:stCondLst>
                              <p:cond delay="8000"/>
                            </p:stCondLst>
                            <p:childTnLst>
                              <p:par>
                                <p:cTn id="136" presetID="10" presetClass="entr" presetSubtype="0" fill="hold" grpId="0" nodeType="afterEffect">
                                  <p:stCondLst>
                                    <p:cond delay="0"/>
                                  </p:stCondLst>
                                  <p:childTnLst>
                                    <p:set>
                                      <p:cBhvr>
                                        <p:cTn id="137" dur="1" fill="hold">
                                          <p:stCondLst>
                                            <p:cond delay="0"/>
                                          </p:stCondLst>
                                        </p:cTn>
                                        <p:tgtEl>
                                          <p:spTgt spid="26"/>
                                        </p:tgtEl>
                                        <p:attrNameLst>
                                          <p:attrName>style.visibility</p:attrName>
                                        </p:attrNameLst>
                                      </p:cBhvr>
                                      <p:to>
                                        <p:strVal val="visible"/>
                                      </p:to>
                                    </p:set>
                                    <p:animEffect transition="in" filter="fade">
                                      <p:cBhvr>
                                        <p:cTn id="138" dur="500"/>
                                        <p:tgtEl>
                                          <p:spTgt spid="26"/>
                                        </p:tgtEl>
                                      </p:cBhvr>
                                    </p:animEffect>
                                  </p:childTnLst>
                                </p:cTn>
                              </p:par>
                            </p:childTnLst>
                          </p:cTn>
                        </p:par>
                        <p:par>
                          <p:cTn id="139" fill="hold">
                            <p:stCondLst>
                              <p:cond delay="8500"/>
                            </p:stCondLst>
                            <p:childTnLst>
                              <p:par>
                                <p:cTn id="140" presetID="16" presetClass="entr" presetSubtype="21" fill="hold" grpId="0" nodeType="afterEffect">
                                  <p:stCondLst>
                                    <p:cond delay="0"/>
                                  </p:stCondLst>
                                  <p:childTnLst>
                                    <p:set>
                                      <p:cBhvr>
                                        <p:cTn id="141" dur="1" fill="hold">
                                          <p:stCondLst>
                                            <p:cond delay="0"/>
                                          </p:stCondLst>
                                        </p:cTn>
                                        <p:tgtEl>
                                          <p:spTgt spid="27"/>
                                        </p:tgtEl>
                                        <p:attrNameLst>
                                          <p:attrName>style.visibility</p:attrName>
                                        </p:attrNameLst>
                                      </p:cBhvr>
                                      <p:to>
                                        <p:strVal val="visible"/>
                                      </p:to>
                                    </p:set>
                                    <p:animEffect transition="in" filter="barn(inVertical)">
                                      <p:cBhvr>
                                        <p:cTn id="142" dur="500"/>
                                        <p:tgtEl>
                                          <p:spTgt spid="27"/>
                                        </p:tgtEl>
                                      </p:cBhvr>
                                    </p:animEffect>
                                  </p:childTnLst>
                                </p:cTn>
                              </p:par>
                            </p:childTnLst>
                          </p:cTn>
                        </p:par>
                        <p:par>
                          <p:cTn id="143" fill="hold">
                            <p:stCondLst>
                              <p:cond delay="9000"/>
                            </p:stCondLst>
                            <p:childTnLst>
                              <p:par>
                                <p:cTn id="144" presetID="10" presetClass="entr" presetSubtype="0" fill="hold" grpId="0" nodeType="afterEffect">
                                  <p:stCondLst>
                                    <p:cond delay="0"/>
                                  </p:stCondLst>
                                  <p:childTnLst>
                                    <p:set>
                                      <p:cBhvr>
                                        <p:cTn id="145" dur="1" fill="hold">
                                          <p:stCondLst>
                                            <p:cond delay="0"/>
                                          </p:stCondLst>
                                        </p:cTn>
                                        <p:tgtEl>
                                          <p:spTgt spid="25"/>
                                        </p:tgtEl>
                                        <p:attrNameLst>
                                          <p:attrName>style.visibility</p:attrName>
                                        </p:attrNameLst>
                                      </p:cBhvr>
                                      <p:to>
                                        <p:strVal val="visible"/>
                                      </p:to>
                                    </p:set>
                                    <p:animEffect transition="in" filter="fade">
                                      <p:cBhvr>
                                        <p:cTn id="1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47" fill="hold" display="0">
                  <p:stCondLst>
                    <p:cond delay="indefinite"/>
                  </p:stCondLst>
                </p:cTn>
                <p:tgtEl>
                  <p:spTgt spid="41"/>
                </p:tgtEl>
              </p:cMediaNode>
            </p:video>
            <p:video>
              <p:cMediaNode vol="80000">
                <p:cTn id="148" fill="hold" display="0">
                  <p:stCondLst>
                    <p:cond delay="indefinite"/>
                  </p:stCondLst>
                </p:cTn>
                <p:tgtEl>
                  <p:spTgt spid="43"/>
                </p:tgtEl>
              </p:cMediaNode>
            </p:video>
            <p:video>
              <p:cMediaNode vol="80000">
                <p:cTn id="149" fill="hold" display="0">
                  <p:stCondLst>
                    <p:cond delay="indefinite"/>
                  </p:stCondLst>
                </p:cTn>
                <p:tgtEl>
                  <p:spTgt spid="49"/>
                </p:tgtEl>
              </p:cMediaNode>
            </p:video>
            <p:video>
              <p:cMediaNode vol="80000">
                <p:cTn id="150" fill="hold" display="0">
                  <p:stCondLst>
                    <p:cond delay="indefinite"/>
                  </p:stCondLst>
                </p:cTn>
                <p:tgtEl>
                  <p:spTgt spid="51"/>
                </p:tgtEl>
              </p:cMediaNode>
            </p:video>
          </p:childTnLst>
        </p:cTn>
      </p:par>
    </p:tnLst>
    <p:bldLst>
      <p:bldP spid="24" grpId="0" animBg="1"/>
      <p:bldP spid="25" grpId="0"/>
      <p:bldP spid="26" grpId="0"/>
      <p:bldP spid="27" grpId="0" animBg="1"/>
      <p:bldP spid="28" grpId="0" animBg="1"/>
      <p:bldP spid="29" grpId="0" animBg="1"/>
      <p:bldP spid="30" grpId="0" animBg="1"/>
      <p:bldP spid="38" grpId="0"/>
      <p:bldP spid="39" grpId="0"/>
      <p:bldP spid="40" grpId="0"/>
      <p:bldP spid="42" grpId="0" animBg="1"/>
      <p:bldP spid="44" grpId="0" animBg="1"/>
      <p:bldP spid="50" grpId="0" animBg="1"/>
      <p:bldP spid="52" grpId="0" animBg="1"/>
      <p:bldP spid="53" grpId="0"/>
      <p:bldP spid="54" grpId="0" animBg="1"/>
      <p:bldP spid="55" grpId="0" animBg="1"/>
      <p:bldP spid="68" grpId="0"/>
      <p:bldP spid="69" grpId="0"/>
      <p:bldP spid="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347" imgH="346" progId="TCLayout.ActiveDocument.1">
                  <p:embed/>
                </p:oleObj>
              </mc:Choice>
              <mc:Fallback>
                <p:oleObj name="think-cell Slide" r:id="rId6" imgW="347" imgH="346" progId="TCLayout.ActiveDocument.1">
                  <p:embed/>
                  <p:pic>
                    <p:nvPicPr>
                      <p:cNvPr id="5" name="Object 4"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Siemens enables the horizontal integration of Digital Twins </a:t>
            </a:r>
            <a:br>
              <a:rPr lang="en-US" dirty="0"/>
            </a:br>
            <a:r>
              <a:rPr lang="en-US" dirty="0"/>
              <a:t>along the entire value chain </a:t>
            </a:r>
          </a:p>
        </p:txBody>
      </p:sp>
      <p:pic>
        <p:nvPicPr>
          <p:cNvPr id="74" name="Collaboration platform">
            <a:extLst>
              <a:ext uri="{FF2B5EF4-FFF2-40B4-BE49-F238E27FC236}">
                <a16:creationId xmlns:a16="http://schemas.microsoft.com/office/drawing/2014/main" id="{B98B77A9-7D73-4E0F-BF13-83922407E8A1}"/>
              </a:ext>
            </a:extLst>
          </p:cNvPr>
          <p:cNvPicPr>
            <a:picLocks noChangeAspect="1"/>
          </p:cNvPicPr>
          <p:nvPr/>
        </p:nvPicPr>
        <p:blipFill>
          <a:blip r:embed="rId8">
            <a:duotone>
              <a:srgbClr val="ADBECB">
                <a:shade val="45000"/>
                <a:satMod val="135000"/>
              </a:srgbClr>
              <a:prstClr val="white"/>
            </a:duotone>
          </a:blip>
          <a:stretch>
            <a:fillRect/>
          </a:stretch>
        </p:blipFill>
        <p:spPr>
          <a:xfrm>
            <a:off x="295104" y="1653521"/>
            <a:ext cx="11601798" cy="4342300"/>
          </a:xfrm>
          <a:prstGeom prst="rect">
            <a:avLst/>
          </a:prstGeom>
        </p:spPr>
      </p:pic>
      <p:sp>
        <p:nvSpPr>
          <p:cNvPr id="75" name="BAR Digital Twin Product">
            <a:extLst>
              <a:ext uri="{FF2B5EF4-FFF2-40B4-BE49-F238E27FC236}">
                <a16:creationId xmlns:a16="http://schemas.microsoft.com/office/drawing/2014/main" id="{7DDBB38D-C6C4-4AC5-B04E-9B32610B1679}"/>
              </a:ext>
            </a:extLst>
          </p:cNvPr>
          <p:cNvSpPr/>
          <p:nvPr/>
        </p:nvSpPr>
        <p:spPr bwMode="auto">
          <a:xfrm>
            <a:off x="2471799" y="1774808"/>
            <a:ext cx="17982" cy="427863"/>
          </a:xfrm>
          <a:prstGeom prst="rect">
            <a:avLst/>
          </a:prstGeom>
          <a:solidFill>
            <a:srgbClr val="BECDD7"/>
          </a:solidFill>
          <a:ln>
            <a:noFill/>
          </a:ln>
          <a:effectLst/>
        </p:spPr>
        <p:txBody>
          <a:bodyPr wrap="square" lIns="107888" tIns="53945" rIns="107888" bIns="53945" numCol="1" spcCol="72000" rtlCol="0" anchor="ctr">
            <a:noAutofit/>
          </a:bodyPr>
          <a:lstStyle/>
          <a:p>
            <a:pPr algn="ctr" defTabSz="913455">
              <a:lnSpc>
                <a:spcPct val="110000"/>
              </a:lnSpc>
              <a:spcBef>
                <a:spcPct val="0"/>
              </a:spcBef>
              <a:defRPr/>
            </a:pPr>
            <a:endParaRPr lang="en-US" sz="1799" kern="0">
              <a:solidFill>
                <a:srgbClr val="000000"/>
              </a:solidFill>
              <a:latin typeface="Arial"/>
              <a:ea typeface="Arial Unicode MS" panose="020B0604020202020204" pitchFamily="34" charset="-128"/>
              <a:cs typeface="Arial Unicode MS" panose="020B0604020202020204" pitchFamily="34" charset="-128"/>
            </a:endParaRPr>
          </a:p>
        </p:txBody>
      </p:sp>
      <p:sp>
        <p:nvSpPr>
          <p:cNvPr id="76" name="BAR Digital Twin Production">
            <a:extLst>
              <a:ext uri="{FF2B5EF4-FFF2-40B4-BE49-F238E27FC236}">
                <a16:creationId xmlns:a16="http://schemas.microsoft.com/office/drawing/2014/main" id="{A3373129-C2EA-42D5-AAC2-12789A053332}"/>
              </a:ext>
            </a:extLst>
          </p:cNvPr>
          <p:cNvSpPr/>
          <p:nvPr/>
        </p:nvSpPr>
        <p:spPr bwMode="auto">
          <a:xfrm>
            <a:off x="4892152" y="1774808"/>
            <a:ext cx="17982" cy="427863"/>
          </a:xfrm>
          <a:prstGeom prst="rect">
            <a:avLst/>
          </a:prstGeom>
          <a:solidFill>
            <a:srgbClr val="BECDD7"/>
          </a:solidFill>
          <a:ln>
            <a:noFill/>
          </a:ln>
          <a:effectLst/>
        </p:spPr>
        <p:txBody>
          <a:bodyPr wrap="square" lIns="107888" tIns="53945" rIns="107888" bIns="53945" numCol="1" spcCol="72000" rtlCol="0" anchor="ctr">
            <a:noAutofit/>
          </a:bodyPr>
          <a:lstStyle/>
          <a:p>
            <a:pPr algn="ctr" defTabSz="913455">
              <a:lnSpc>
                <a:spcPct val="110000"/>
              </a:lnSpc>
              <a:spcBef>
                <a:spcPct val="0"/>
              </a:spcBef>
              <a:defRPr/>
            </a:pPr>
            <a:endParaRPr lang="en-US" sz="1799" kern="0">
              <a:solidFill>
                <a:srgbClr val="000000"/>
              </a:solidFill>
              <a:latin typeface="Arial"/>
              <a:ea typeface="Arial Unicode MS" panose="020B0604020202020204" pitchFamily="34" charset="-128"/>
              <a:cs typeface="Arial Unicode MS" panose="020B0604020202020204" pitchFamily="34" charset="-128"/>
            </a:endParaRPr>
          </a:p>
        </p:txBody>
      </p:sp>
      <p:sp>
        <p:nvSpPr>
          <p:cNvPr id="77" name="BAR Digital Twin Performance">
            <a:extLst>
              <a:ext uri="{FF2B5EF4-FFF2-40B4-BE49-F238E27FC236}">
                <a16:creationId xmlns:a16="http://schemas.microsoft.com/office/drawing/2014/main" id="{DBB58B66-41AA-46E3-AD74-030A8FA2F769}"/>
              </a:ext>
            </a:extLst>
          </p:cNvPr>
          <p:cNvSpPr/>
          <p:nvPr/>
        </p:nvSpPr>
        <p:spPr bwMode="auto">
          <a:xfrm>
            <a:off x="8522681" y="1774808"/>
            <a:ext cx="17982" cy="427863"/>
          </a:xfrm>
          <a:prstGeom prst="rect">
            <a:avLst/>
          </a:prstGeom>
          <a:solidFill>
            <a:srgbClr val="BECDD7"/>
          </a:solidFill>
          <a:ln>
            <a:noFill/>
          </a:ln>
          <a:effectLst/>
        </p:spPr>
        <p:txBody>
          <a:bodyPr wrap="square" lIns="107888" tIns="53945" rIns="107888" bIns="53945" numCol="1" spcCol="72000" rtlCol="0" anchor="ctr">
            <a:noAutofit/>
          </a:bodyPr>
          <a:lstStyle/>
          <a:p>
            <a:pPr algn="ctr" defTabSz="913455">
              <a:lnSpc>
                <a:spcPct val="110000"/>
              </a:lnSpc>
              <a:spcBef>
                <a:spcPct val="0"/>
              </a:spcBef>
              <a:defRPr/>
            </a:pPr>
            <a:endParaRPr lang="en-US" sz="1799" kern="0">
              <a:solidFill>
                <a:srgbClr val="000000"/>
              </a:solidFill>
              <a:latin typeface="Arial"/>
              <a:ea typeface="Arial Unicode MS" panose="020B0604020202020204" pitchFamily="34" charset="-128"/>
              <a:cs typeface="Arial Unicode MS" panose="020B0604020202020204" pitchFamily="34" charset="-128"/>
            </a:endParaRPr>
          </a:p>
        </p:txBody>
      </p:sp>
      <p:sp>
        <p:nvSpPr>
          <p:cNvPr id="78" name="TEXT Digital Twin Product">
            <a:extLst>
              <a:ext uri="{FF2B5EF4-FFF2-40B4-BE49-F238E27FC236}">
                <a16:creationId xmlns:a16="http://schemas.microsoft.com/office/drawing/2014/main" id="{42B3338F-79D5-44BD-BA74-63A2A342EC05}"/>
              </a:ext>
            </a:extLst>
          </p:cNvPr>
          <p:cNvSpPr/>
          <p:nvPr/>
        </p:nvSpPr>
        <p:spPr>
          <a:xfrm>
            <a:off x="2471802" y="1702663"/>
            <a:ext cx="2038125" cy="503476"/>
          </a:xfrm>
          <a:prstGeom prst="rect">
            <a:avLst/>
          </a:prstGeom>
        </p:spPr>
        <p:txBody>
          <a:bodyPr wrap="square" lIns="86199" tIns="43101" rIns="86199" bIns="43101">
            <a:noAutofit/>
          </a:bodyPr>
          <a:lstStyle/>
          <a:p>
            <a:pPr defTabSz="913455">
              <a:lnSpc>
                <a:spcPct val="90000"/>
              </a:lnSpc>
              <a:defRPr/>
            </a:pPr>
            <a:r>
              <a:rPr lang="en-US" sz="1598" b="1" kern="0">
                <a:solidFill>
                  <a:srgbClr val="BECDD7"/>
                </a:solidFill>
              </a:rPr>
              <a:t>Digital Twin</a:t>
            </a:r>
            <a:br>
              <a:rPr lang="en-US" sz="1598" b="1" kern="0">
                <a:solidFill>
                  <a:srgbClr val="BECDD7"/>
                </a:solidFill>
              </a:rPr>
            </a:br>
            <a:r>
              <a:rPr lang="en-US" sz="1598" b="1" kern="0">
                <a:solidFill>
                  <a:srgbClr val="BECDD7"/>
                </a:solidFill>
              </a:rPr>
              <a:t>Product</a:t>
            </a:r>
          </a:p>
        </p:txBody>
      </p:sp>
      <p:sp>
        <p:nvSpPr>
          <p:cNvPr id="79" name="TEXT Digital Twin Production">
            <a:extLst>
              <a:ext uri="{FF2B5EF4-FFF2-40B4-BE49-F238E27FC236}">
                <a16:creationId xmlns:a16="http://schemas.microsoft.com/office/drawing/2014/main" id="{CDC83119-EBDF-4684-A195-FD6EBC58065C}"/>
              </a:ext>
            </a:extLst>
          </p:cNvPr>
          <p:cNvSpPr/>
          <p:nvPr/>
        </p:nvSpPr>
        <p:spPr>
          <a:xfrm>
            <a:off x="4892154" y="1702663"/>
            <a:ext cx="2140032" cy="503476"/>
          </a:xfrm>
          <a:prstGeom prst="rect">
            <a:avLst/>
          </a:prstGeom>
        </p:spPr>
        <p:txBody>
          <a:bodyPr wrap="square" lIns="86186" tIns="43094" rIns="86186" bIns="43094">
            <a:noAutofit/>
          </a:bodyPr>
          <a:lstStyle/>
          <a:p>
            <a:pPr defTabSz="913486">
              <a:lnSpc>
                <a:spcPct val="90000"/>
              </a:lnSpc>
              <a:defRPr/>
            </a:pPr>
            <a:r>
              <a:rPr lang="en-US" sz="1598" b="1">
                <a:solidFill>
                  <a:srgbClr val="BECDD7"/>
                </a:solidFill>
                <a:latin typeface="Arial"/>
              </a:rPr>
              <a:t>Digital Twin</a:t>
            </a:r>
            <a:br>
              <a:rPr lang="en-US" sz="1598" b="1">
                <a:solidFill>
                  <a:srgbClr val="BECDD7"/>
                </a:solidFill>
                <a:latin typeface="Arial"/>
              </a:rPr>
            </a:br>
            <a:r>
              <a:rPr lang="en-US" sz="1598" b="1">
                <a:solidFill>
                  <a:srgbClr val="BECDD7"/>
                </a:solidFill>
                <a:latin typeface="Arial"/>
              </a:rPr>
              <a:t>Production</a:t>
            </a:r>
          </a:p>
        </p:txBody>
      </p:sp>
      <p:sp>
        <p:nvSpPr>
          <p:cNvPr id="81" name="TEXT Digital Twin Performance">
            <a:extLst>
              <a:ext uri="{FF2B5EF4-FFF2-40B4-BE49-F238E27FC236}">
                <a16:creationId xmlns:a16="http://schemas.microsoft.com/office/drawing/2014/main" id="{873350F3-E9AE-418B-9D5C-3F200F4E80D7}"/>
              </a:ext>
            </a:extLst>
          </p:cNvPr>
          <p:cNvSpPr/>
          <p:nvPr/>
        </p:nvSpPr>
        <p:spPr>
          <a:xfrm>
            <a:off x="8522683" y="1702663"/>
            <a:ext cx="2140032" cy="503476"/>
          </a:xfrm>
          <a:prstGeom prst="rect">
            <a:avLst/>
          </a:prstGeom>
        </p:spPr>
        <p:txBody>
          <a:bodyPr wrap="square" lIns="86186" tIns="43094" rIns="86186" bIns="43094">
            <a:noAutofit/>
          </a:bodyPr>
          <a:lstStyle/>
          <a:p>
            <a:pPr defTabSz="913486">
              <a:lnSpc>
                <a:spcPct val="90000"/>
              </a:lnSpc>
              <a:defRPr/>
            </a:pPr>
            <a:r>
              <a:rPr lang="en-US" sz="1598" b="1">
                <a:solidFill>
                  <a:srgbClr val="BECDD7"/>
                </a:solidFill>
                <a:latin typeface="Arial"/>
              </a:rPr>
              <a:t>Digital Twin</a:t>
            </a:r>
            <a:br>
              <a:rPr lang="en-US" sz="1598" b="1">
                <a:solidFill>
                  <a:srgbClr val="BECDD7"/>
                </a:solidFill>
                <a:latin typeface="Arial"/>
              </a:rPr>
            </a:br>
            <a:r>
              <a:rPr lang="en-US" sz="1598" b="1">
                <a:solidFill>
                  <a:srgbClr val="BECDD7"/>
                </a:solidFill>
                <a:latin typeface="Arial"/>
              </a:rPr>
              <a:t>Performance</a:t>
            </a:r>
          </a:p>
        </p:txBody>
      </p:sp>
      <p:pic>
        <p:nvPicPr>
          <p:cNvPr id="82" name="FLOW-S Performance data">
            <a:extLst>
              <a:ext uri="{FF2B5EF4-FFF2-40B4-BE49-F238E27FC236}">
                <a16:creationId xmlns:a16="http://schemas.microsoft.com/office/drawing/2014/main" id="{2E0E63AF-B696-4E86-B848-E574F8BD1F1A}"/>
              </a:ext>
            </a:extLst>
          </p:cNvPr>
          <p:cNvPicPr>
            <a:picLocks noChangeAspect="1"/>
          </p:cNvPicPr>
          <p:nvPr/>
        </p:nvPicPr>
        <p:blipFill>
          <a:blip r:embed="rId9">
            <a:duotone>
              <a:srgbClr val="ADBECB">
                <a:shade val="45000"/>
                <a:satMod val="135000"/>
              </a:srgbClr>
              <a:prstClr val="white"/>
            </a:duotone>
          </a:blip>
          <a:stretch>
            <a:fillRect/>
          </a:stretch>
        </p:blipFill>
        <p:spPr>
          <a:xfrm>
            <a:off x="4722598" y="2206358"/>
            <a:ext cx="4208316" cy="3233888"/>
          </a:xfrm>
          <a:prstGeom prst="rect">
            <a:avLst/>
          </a:prstGeom>
        </p:spPr>
      </p:pic>
      <p:pic>
        <p:nvPicPr>
          <p:cNvPr id="83" name="Grafik 61">
            <a:extLst>
              <a:ext uri="{FF2B5EF4-FFF2-40B4-BE49-F238E27FC236}">
                <a16:creationId xmlns:a16="http://schemas.microsoft.com/office/drawing/2014/main" id="{4E6EEA92-C16D-4EB4-A244-680444095836}"/>
              </a:ext>
            </a:extLst>
          </p:cNvPr>
          <p:cNvPicPr>
            <a:picLocks noChangeAspect="1"/>
          </p:cNvPicPr>
          <p:nvPr/>
        </p:nvPicPr>
        <p:blipFill>
          <a:blip r:embed="rId10">
            <a:duotone>
              <a:srgbClr val="ADBECB">
                <a:shade val="45000"/>
                <a:satMod val="135000"/>
              </a:srgbClr>
              <a:prstClr val="white"/>
            </a:duotone>
          </a:blip>
          <a:stretch>
            <a:fillRect/>
          </a:stretch>
        </p:blipFill>
        <p:spPr>
          <a:xfrm>
            <a:off x="5694288" y="2206357"/>
            <a:ext cx="5656478" cy="3236627"/>
          </a:xfrm>
          <a:prstGeom prst="rect">
            <a:avLst/>
          </a:prstGeom>
        </p:spPr>
      </p:pic>
      <p:pic>
        <p:nvPicPr>
          <p:cNvPr id="84" name="FLOW-S Realize and optimize">
            <a:extLst>
              <a:ext uri="{FF2B5EF4-FFF2-40B4-BE49-F238E27FC236}">
                <a16:creationId xmlns:a16="http://schemas.microsoft.com/office/drawing/2014/main" id="{7ABB88F6-FF7A-4361-A55F-290A11427B71}"/>
              </a:ext>
            </a:extLst>
          </p:cNvPr>
          <p:cNvPicPr>
            <a:picLocks noChangeAspect="1"/>
          </p:cNvPicPr>
          <p:nvPr/>
        </p:nvPicPr>
        <p:blipFill>
          <a:blip r:embed="rId11">
            <a:duotone>
              <a:srgbClr val="ADBECB">
                <a:shade val="45000"/>
                <a:satMod val="135000"/>
              </a:srgbClr>
              <a:prstClr val="white"/>
            </a:duotone>
          </a:blip>
          <a:stretch>
            <a:fillRect/>
          </a:stretch>
        </p:blipFill>
        <p:spPr>
          <a:xfrm>
            <a:off x="3267650" y="2206357"/>
            <a:ext cx="4211882" cy="3236627"/>
          </a:xfrm>
          <a:prstGeom prst="rect">
            <a:avLst/>
          </a:prstGeom>
        </p:spPr>
      </p:pic>
      <p:pic>
        <p:nvPicPr>
          <p:cNvPr id="85" name="RING">
            <a:extLst>
              <a:ext uri="{FF2B5EF4-FFF2-40B4-BE49-F238E27FC236}">
                <a16:creationId xmlns:a16="http://schemas.microsoft.com/office/drawing/2014/main" id="{1514A516-ED06-4654-9A90-903F951B9155}"/>
              </a:ext>
            </a:extLst>
          </p:cNvPr>
          <p:cNvPicPr>
            <a:picLocks noChangeAspect="1"/>
          </p:cNvPicPr>
          <p:nvPr/>
        </p:nvPicPr>
        <p:blipFill>
          <a:blip r:embed="rId12">
            <a:duotone>
              <a:srgbClr val="ADBECB">
                <a:shade val="45000"/>
                <a:satMod val="135000"/>
              </a:srgbClr>
              <a:prstClr val="white"/>
            </a:duotone>
          </a:blip>
          <a:stretch>
            <a:fillRect/>
          </a:stretch>
        </p:blipFill>
        <p:spPr>
          <a:xfrm>
            <a:off x="5695658" y="2207727"/>
            <a:ext cx="3233888" cy="3233888"/>
          </a:xfrm>
          <a:prstGeom prst="rect">
            <a:avLst/>
          </a:prstGeom>
        </p:spPr>
      </p:pic>
      <p:pic>
        <p:nvPicPr>
          <p:cNvPr id="86" name="CIRCLE Real production">
            <a:extLst>
              <a:ext uri="{FF2B5EF4-FFF2-40B4-BE49-F238E27FC236}">
                <a16:creationId xmlns:a16="http://schemas.microsoft.com/office/drawing/2014/main" id="{047F6D93-6011-417C-B9DC-57F080D272A6}"/>
              </a:ext>
            </a:extLst>
          </p:cNvPr>
          <p:cNvPicPr>
            <a:picLocks noChangeAspect="1"/>
          </p:cNvPicPr>
          <p:nvPr/>
        </p:nvPicPr>
        <p:blipFill>
          <a:blip r:embed="rId13">
            <a:duotone>
              <a:srgbClr val="ADBECB">
                <a:shade val="45000"/>
                <a:satMod val="135000"/>
              </a:srgbClr>
              <a:prstClr val="white"/>
            </a:duotone>
          </a:blip>
          <a:stretch>
            <a:fillRect/>
          </a:stretch>
        </p:blipFill>
        <p:spPr>
          <a:xfrm>
            <a:off x="5694290" y="2206357"/>
            <a:ext cx="3236627" cy="3236627"/>
          </a:xfrm>
          <a:prstGeom prst="rect">
            <a:avLst/>
          </a:prstGeom>
        </p:spPr>
      </p:pic>
      <p:pic>
        <p:nvPicPr>
          <p:cNvPr id="87" name="CIRCLE Virtual product">
            <a:extLst>
              <a:ext uri="{FF2B5EF4-FFF2-40B4-BE49-F238E27FC236}">
                <a16:creationId xmlns:a16="http://schemas.microsoft.com/office/drawing/2014/main" id="{A230A2F4-2F8D-4224-86C9-5AFCB4EBD307}"/>
              </a:ext>
            </a:extLst>
          </p:cNvPr>
          <p:cNvPicPr>
            <a:picLocks noChangeAspect="1"/>
          </p:cNvPicPr>
          <p:nvPr/>
        </p:nvPicPr>
        <p:blipFill>
          <a:blip r:embed="rId14">
            <a:duotone>
              <a:srgbClr val="ADBECB">
                <a:shade val="45000"/>
                <a:satMod val="135000"/>
              </a:srgbClr>
              <a:prstClr val="white"/>
            </a:duotone>
          </a:blip>
          <a:stretch>
            <a:fillRect/>
          </a:stretch>
        </p:blipFill>
        <p:spPr>
          <a:xfrm>
            <a:off x="847108" y="2206357"/>
            <a:ext cx="3236627" cy="3236627"/>
          </a:xfrm>
          <a:prstGeom prst="rect">
            <a:avLst/>
          </a:prstGeom>
        </p:spPr>
      </p:pic>
      <p:pic>
        <p:nvPicPr>
          <p:cNvPr id="88" name="CIRCLE Virtual production">
            <a:extLst>
              <a:ext uri="{FF2B5EF4-FFF2-40B4-BE49-F238E27FC236}">
                <a16:creationId xmlns:a16="http://schemas.microsoft.com/office/drawing/2014/main" id="{2764A87D-EB60-459B-B4A9-545C0FE53E1F}"/>
              </a:ext>
            </a:extLst>
          </p:cNvPr>
          <p:cNvPicPr>
            <a:picLocks noChangeAspect="1"/>
          </p:cNvPicPr>
          <p:nvPr/>
        </p:nvPicPr>
        <p:blipFill>
          <a:blip r:embed="rId15">
            <a:duotone>
              <a:srgbClr val="ADBECB">
                <a:shade val="45000"/>
                <a:satMod val="135000"/>
              </a:srgbClr>
              <a:prstClr val="white"/>
            </a:duotone>
          </a:blip>
          <a:stretch>
            <a:fillRect/>
          </a:stretch>
        </p:blipFill>
        <p:spPr>
          <a:xfrm>
            <a:off x="3267652" y="2206357"/>
            <a:ext cx="3242722" cy="3236627"/>
          </a:xfrm>
          <a:prstGeom prst="rect">
            <a:avLst/>
          </a:prstGeom>
        </p:spPr>
      </p:pic>
      <p:pic>
        <p:nvPicPr>
          <p:cNvPr id="89" name="RING Real product">
            <a:extLst>
              <a:ext uri="{FF2B5EF4-FFF2-40B4-BE49-F238E27FC236}">
                <a16:creationId xmlns:a16="http://schemas.microsoft.com/office/drawing/2014/main" id="{BDCFC51A-65EC-45FD-8CC2-06D1AECE1469}"/>
              </a:ext>
            </a:extLst>
          </p:cNvPr>
          <p:cNvPicPr>
            <a:picLocks noChangeAspect="1"/>
          </p:cNvPicPr>
          <p:nvPr/>
        </p:nvPicPr>
        <p:blipFill>
          <a:blip r:embed="rId16">
            <a:duotone>
              <a:srgbClr val="ADBECB">
                <a:shade val="45000"/>
                <a:satMod val="135000"/>
              </a:srgbClr>
              <a:prstClr val="white"/>
            </a:duotone>
          </a:blip>
          <a:stretch>
            <a:fillRect/>
          </a:stretch>
        </p:blipFill>
        <p:spPr>
          <a:xfrm>
            <a:off x="8522527" y="2206357"/>
            <a:ext cx="2828239" cy="3236627"/>
          </a:xfrm>
          <a:prstGeom prst="rect">
            <a:avLst/>
          </a:prstGeom>
        </p:spPr>
      </p:pic>
      <p:pic>
        <p:nvPicPr>
          <p:cNvPr id="90" name="FLOW-L Performance data">
            <a:extLst>
              <a:ext uri="{FF2B5EF4-FFF2-40B4-BE49-F238E27FC236}">
                <a16:creationId xmlns:a16="http://schemas.microsoft.com/office/drawing/2014/main" id="{81AF8875-1B61-49D7-82AC-6CB3E1BC164A}"/>
              </a:ext>
            </a:extLst>
          </p:cNvPr>
          <p:cNvPicPr>
            <a:picLocks noChangeAspect="1"/>
          </p:cNvPicPr>
          <p:nvPr/>
        </p:nvPicPr>
        <p:blipFill>
          <a:blip r:embed="rId17">
            <a:duotone>
              <a:srgbClr val="ADBECB">
                <a:shade val="45000"/>
                <a:satMod val="135000"/>
              </a:srgbClr>
              <a:prstClr val="white"/>
            </a:duotone>
          </a:blip>
          <a:stretch>
            <a:fillRect/>
          </a:stretch>
        </p:blipFill>
        <p:spPr>
          <a:xfrm>
            <a:off x="2281760" y="2206357"/>
            <a:ext cx="9069871" cy="3236627"/>
          </a:xfrm>
          <a:prstGeom prst="rect">
            <a:avLst/>
          </a:prstGeom>
        </p:spPr>
      </p:pic>
      <p:pic>
        <p:nvPicPr>
          <p:cNvPr id="91" name="FLOW-L Realize and optimize">
            <a:extLst>
              <a:ext uri="{FF2B5EF4-FFF2-40B4-BE49-F238E27FC236}">
                <a16:creationId xmlns:a16="http://schemas.microsoft.com/office/drawing/2014/main" id="{F8963478-BED8-42DD-B2E6-5168D86380F2}"/>
              </a:ext>
            </a:extLst>
          </p:cNvPr>
          <p:cNvPicPr>
            <a:picLocks noChangeAspect="1"/>
          </p:cNvPicPr>
          <p:nvPr/>
        </p:nvPicPr>
        <p:blipFill>
          <a:blip r:embed="rId18">
            <a:duotone>
              <a:srgbClr val="ADBECB">
                <a:shade val="45000"/>
                <a:satMod val="135000"/>
              </a:srgbClr>
              <a:prstClr val="white"/>
            </a:duotone>
          </a:blip>
          <a:stretch>
            <a:fillRect/>
          </a:stretch>
        </p:blipFill>
        <p:spPr>
          <a:xfrm>
            <a:off x="851230" y="2205410"/>
            <a:ext cx="9069871" cy="3236627"/>
          </a:xfrm>
          <a:prstGeom prst="rect">
            <a:avLst/>
          </a:prstGeom>
        </p:spPr>
      </p:pic>
      <p:pic>
        <p:nvPicPr>
          <p:cNvPr id="92" name="FLOW-S Performance data">
            <a:extLst>
              <a:ext uri="{FF2B5EF4-FFF2-40B4-BE49-F238E27FC236}">
                <a16:creationId xmlns:a16="http://schemas.microsoft.com/office/drawing/2014/main" id="{21AB1220-C445-4C5D-BC4C-4301F6722182}"/>
              </a:ext>
            </a:extLst>
          </p:cNvPr>
          <p:cNvPicPr>
            <a:picLocks noChangeAspect="1"/>
          </p:cNvPicPr>
          <p:nvPr/>
        </p:nvPicPr>
        <p:blipFill>
          <a:blip r:embed="rId19">
            <a:duotone>
              <a:srgbClr val="ADBECB">
                <a:shade val="45000"/>
                <a:satMod val="135000"/>
              </a:srgbClr>
              <a:prstClr val="white"/>
            </a:duotone>
          </a:blip>
          <a:srcRect/>
          <a:stretch/>
        </p:blipFill>
        <p:spPr>
          <a:xfrm>
            <a:off x="4721878" y="2209097"/>
            <a:ext cx="4211882" cy="3236627"/>
          </a:xfrm>
          <a:prstGeom prst="rect">
            <a:avLst/>
          </a:prstGeom>
        </p:spPr>
      </p:pic>
      <p:pic>
        <p:nvPicPr>
          <p:cNvPr id="93" name="Overlap C">
            <a:extLst>
              <a:ext uri="{FF2B5EF4-FFF2-40B4-BE49-F238E27FC236}">
                <a16:creationId xmlns:a16="http://schemas.microsoft.com/office/drawing/2014/main" id="{0260AA5E-7D0C-4975-8BB4-52F027A69148}"/>
              </a:ext>
            </a:extLst>
          </p:cNvPr>
          <p:cNvPicPr>
            <a:picLocks/>
          </p:cNvPicPr>
          <p:nvPr/>
        </p:nvPicPr>
        <p:blipFill>
          <a:blip r:embed="rId20">
            <a:duotone>
              <a:srgbClr val="ADBECB">
                <a:shade val="45000"/>
                <a:satMod val="135000"/>
              </a:srgbClr>
              <a:prstClr val="white"/>
            </a:duotone>
          </a:blip>
          <a:stretch>
            <a:fillRect/>
          </a:stretch>
        </p:blipFill>
        <p:spPr>
          <a:xfrm>
            <a:off x="5694288" y="2749753"/>
            <a:ext cx="816085" cy="2150559"/>
          </a:xfrm>
          <a:prstGeom prst="rect">
            <a:avLst/>
          </a:prstGeom>
        </p:spPr>
      </p:pic>
      <p:pic>
        <p:nvPicPr>
          <p:cNvPr id="94" name="FLOW-S Realize and optimize">
            <a:extLst>
              <a:ext uri="{FF2B5EF4-FFF2-40B4-BE49-F238E27FC236}">
                <a16:creationId xmlns:a16="http://schemas.microsoft.com/office/drawing/2014/main" id="{4C0AE89C-7DE3-47F2-9634-4DCED6B7FD72}"/>
              </a:ext>
            </a:extLst>
          </p:cNvPr>
          <p:cNvPicPr>
            <a:picLocks noChangeAspect="1"/>
          </p:cNvPicPr>
          <p:nvPr/>
        </p:nvPicPr>
        <p:blipFill rotWithShape="1">
          <a:blip r:embed="rId21">
            <a:duotone>
              <a:srgbClr val="ADBECB">
                <a:shade val="45000"/>
                <a:satMod val="135000"/>
              </a:srgbClr>
              <a:prstClr val="white"/>
            </a:duotone>
          </a:blip>
          <a:srcRect/>
          <a:stretch/>
        </p:blipFill>
        <p:spPr>
          <a:xfrm>
            <a:off x="3266363" y="2205410"/>
            <a:ext cx="4211882" cy="3236627"/>
          </a:xfrm>
          <a:prstGeom prst="rect">
            <a:avLst/>
          </a:prstGeom>
        </p:spPr>
      </p:pic>
      <p:pic>
        <p:nvPicPr>
          <p:cNvPr id="95" name="Overlap LR">
            <a:extLst>
              <a:ext uri="{FF2B5EF4-FFF2-40B4-BE49-F238E27FC236}">
                <a16:creationId xmlns:a16="http://schemas.microsoft.com/office/drawing/2014/main" id="{963F02F6-1AE3-40F8-977C-B256A391D7D5}"/>
              </a:ext>
            </a:extLst>
          </p:cNvPr>
          <p:cNvPicPr>
            <a:picLocks/>
          </p:cNvPicPr>
          <p:nvPr/>
        </p:nvPicPr>
        <p:blipFill>
          <a:blip r:embed="rId22">
            <a:duotone>
              <a:srgbClr val="ADBECB">
                <a:shade val="45000"/>
                <a:satMod val="135000"/>
              </a:srgbClr>
              <a:prstClr val="white"/>
            </a:duotone>
          </a:blip>
          <a:stretch>
            <a:fillRect/>
          </a:stretch>
        </p:blipFill>
        <p:spPr>
          <a:xfrm>
            <a:off x="3267365" y="2752717"/>
            <a:ext cx="5669960" cy="2154155"/>
          </a:xfrm>
          <a:prstGeom prst="rect">
            <a:avLst/>
          </a:prstGeom>
        </p:spPr>
      </p:pic>
      <p:pic>
        <p:nvPicPr>
          <p:cNvPr id="96" name="SWIRL Virtual product">
            <a:extLst>
              <a:ext uri="{FF2B5EF4-FFF2-40B4-BE49-F238E27FC236}">
                <a16:creationId xmlns:a16="http://schemas.microsoft.com/office/drawing/2014/main" id="{955FF978-E74A-4D51-9937-DB45A9A731F1}"/>
              </a:ext>
            </a:extLst>
          </p:cNvPr>
          <p:cNvPicPr>
            <a:picLocks noChangeAspect="1"/>
          </p:cNvPicPr>
          <p:nvPr/>
        </p:nvPicPr>
        <p:blipFill>
          <a:blip r:embed="rId23">
            <a:duotone>
              <a:srgbClr val="ADBECB">
                <a:shade val="45000"/>
                <a:satMod val="135000"/>
              </a:srgbClr>
              <a:prstClr val="white"/>
            </a:duotone>
          </a:blip>
          <a:stretch>
            <a:fillRect/>
          </a:stretch>
        </p:blipFill>
        <p:spPr>
          <a:xfrm>
            <a:off x="1386545" y="2745793"/>
            <a:ext cx="2157752" cy="2157752"/>
          </a:xfrm>
          <a:prstGeom prst="rect">
            <a:avLst/>
          </a:prstGeom>
        </p:spPr>
      </p:pic>
      <p:pic>
        <p:nvPicPr>
          <p:cNvPr id="97" name="SWIRL Virtual production">
            <a:extLst>
              <a:ext uri="{FF2B5EF4-FFF2-40B4-BE49-F238E27FC236}">
                <a16:creationId xmlns:a16="http://schemas.microsoft.com/office/drawing/2014/main" id="{59C16A94-7DC3-4185-A1DF-C56A6DE7D3DF}"/>
              </a:ext>
            </a:extLst>
          </p:cNvPr>
          <p:cNvPicPr>
            <a:picLocks noChangeAspect="1"/>
          </p:cNvPicPr>
          <p:nvPr/>
        </p:nvPicPr>
        <p:blipFill>
          <a:blip r:embed="rId23"/>
          <a:stretch>
            <a:fillRect/>
          </a:stretch>
        </p:blipFill>
        <p:spPr>
          <a:xfrm>
            <a:off x="3810134" y="2745793"/>
            <a:ext cx="2157752" cy="2157752"/>
          </a:xfrm>
          <a:prstGeom prst="rect">
            <a:avLst/>
          </a:prstGeom>
        </p:spPr>
      </p:pic>
      <p:pic>
        <p:nvPicPr>
          <p:cNvPr id="98" name="SWIRL Real production">
            <a:extLst>
              <a:ext uri="{FF2B5EF4-FFF2-40B4-BE49-F238E27FC236}">
                <a16:creationId xmlns:a16="http://schemas.microsoft.com/office/drawing/2014/main" id="{21414DE6-1EAE-4C9F-A4FF-B928ABE4BB36}"/>
              </a:ext>
            </a:extLst>
          </p:cNvPr>
          <p:cNvPicPr>
            <a:picLocks noChangeAspect="1"/>
          </p:cNvPicPr>
          <p:nvPr/>
        </p:nvPicPr>
        <p:blipFill>
          <a:blip r:embed="rId23"/>
          <a:stretch>
            <a:fillRect/>
          </a:stretch>
        </p:blipFill>
        <p:spPr>
          <a:xfrm>
            <a:off x="6233725" y="2745794"/>
            <a:ext cx="2157752" cy="2157752"/>
          </a:xfrm>
          <a:prstGeom prst="rect">
            <a:avLst/>
          </a:prstGeom>
        </p:spPr>
      </p:pic>
      <p:pic>
        <p:nvPicPr>
          <p:cNvPr id="99" name="SWIRL Real product">
            <a:extLst>
              <a:ext uri="{FF2B5EF4-FFF2-40B4-BE49-F238E27FC236}">
                <a16:creationId xmlns:a16="http://schemas.microsoft.com/office/drawing/2014/main" id="{C8F3F3D6-15FA-45C7-8A5A-7EDAE9EF8BD6}"/>
              </a:ext>
            </a:extLst>
          </p:cNvPr>
          <p:cNvPicPr>
            <a:picLocks noChangeAspect="1"/>
          </p:cNvPicPr>
          <p:nvPr/>
        </p:nvPicPr>
        <p:blipFill>
          <a:blip r:embed="rId23">
            <a:duotone>
              <a:srgbClr val="ADBECB">
                <a:shade val="45000"/>
                <a:satMod val="135000"/>
              </a:srgbClr>
              <a:prstClr val="white"/>
            </a:duotone>
          </a:blip>
          <a:stretch>
            <a:fillRect/>
          </a:stretch>
        </p:blipFill>
        <p:spPr>
          <a:xfrm>
            <a:off x="8653980" y="2745794"/>
            <a:ext cx="2157752" cy="2157752"/>
          </a:xfrm>
          <a:prstGeom prst="rect">
            <a:avLst/>
          </a:prstGeom>
        </p:spPr>
      </p:pic>
      <p:pic>
        <p:nvPicPr>
          <p:cNvPr id="100" name="TEXT Collaboration platform">
            <a:extLst>
              <a:ext uri="{FF2B5EF4-FFF2-40B4-BE49-F238E27FC236}">
                <a16:creationId xmlns:a16="http://schemas.microsoft.com/office/drawing/2014/main" id="{A9514C45-6B5B-4062-B643-5B9D5DE233CE}"/>
              </a:ext>
            </a:extLst>
          </p:cNvPr>
          <p:cNvPicPr>
            <a:picLocks noChangeAspect="1"/>
          </p:cNvPicPr>
          <p:nvPr/>
        </p:nvPicPr>
        <p:blipFill rotWithShape="1">
          <a:blip r:embed="rId24"/>
          <a:srcRect t="-18447" b="-5988"/>
          <a:stretch/>
        </p:blipFill>
        <p:spPr>
          <a:xfrm>
            <a:off x="4977010" y="5443736"/>
            <a:ext cx="2237984" cy="537156"/>
          </a:xfrm>
          <a:prstGeom prst="rect">
            <a:avLst/>
          </a:prstGeom>
        </p:spPr>
      </p:pic>
      <p:pic>
        <p:nvPicPr>
          <p:cNvPr id="101" name="TEXT">
            <a:extLst>
              <a:ext uri="{FF2B5EF4-FFF2-40B4-BE49-F238E27FC236}">
                <a16:creationId xmlns:a16="http://schemas.microsoft.com/office/drawing/2014/main" id="{3CA2E36F-E6A5-4A1C-A362-A8BFBDBFC6F0}"/>
              </a:ext>
            </a:extLst>
          </p:cNvPr>
          <p:cNvPicPr>
            <a:picLocks noChangeAspect="1"/>
          </p:cNvPicPr>
          <p:nvPr/>
        </p:nvPicPr>
        <p:blipFill>
          <a:blip r:embed="rId25"/>
          <a:stretch>
            <a:fillRect/>
          </a:stretch>
        </p:blipFill>
        <p:spPr>
          <a:xfrm>
            <a:off x="1890730" y="2206139"/>
            <a:ext cx="8410543" cy="3252157"/>
          </a:xfrm>
          <a:prstGeom prst="rect">
            <a:avLst/>
          </a:prstGeom>
        </p:spPr>
      </p:pic>
      <p:pic>
        <p:nvPicPr>
          <p:cNvPr id="102" name="TEXT Real production">
            <a:extLst>
              <a:ext uri="{FF2B5EF4-FFF2-40B4-BE49-F238E27FC236}">
                <a16:creationId xmlns:a16="http://schemas.microsoft.com/office/drawing/2014/main" id="{0D5C4560-AC46-4D26-8940-38F5960156A2}"/>
              </a:ext>
            </a:extLst>
          </p:cNvPr>
          <p:cNvPicPr>
            <a:picLocks noChangeAspect="1"/>
          </p:cNvPicPr>
          <p:nvPr/>
        </p:nvPicPr>
        <p:blipFill>
          <a:blip r:embed="rId26">
            <a:duotone>
              <a:srgbClr val="ADBECB">
                <a:shade val="45000"/>
                <a:satMod val="135000"/>
              </a:srgbClr>
              <a:prstClr val="white"/>
            </a:duotone>
          </a:blip>
          <a:stretch>
            <a:fillRect/>
          </a:stretch>
        </p:blipFill>
        <p:spPr>
          <a:xfrm>
            <a:off x="6571457" y="3369130"/>
            <a:ext cx="1492094" cy="937888"/>
          </a:xfrm>
          <a:prstGeom prst="rect">
            <a:avLst/>
          </a:prstGeom>
        </p:spPr>
      </p:pic>
      <p:grpSp>
        <p:nvGrpSpPr>
          <p:cNvPr id="103" name="Gruppieren 51">
            <a:extLst>
              <a:ext uri="{FF2B5EF4-FFF2-40B4-BE49-F238E27FC236}">
                <a16:creationId xmlns:a16="http://schemas.microsoft.com/office/drawing/2014/main" id="{98469B19-5AA2-47A6-B916-9AA0FFD29EBA}"/>
              </a:ext>
            </a:extLst>
          </p:cNvPr>
          <p:cNvGrpSpPr/>
          <p:nvPr/>
        </p:nvGrpSpPr>
        <p:grpSpPr>
          <a:xfrm>
            <a:off x="1383407" y="3105419"/>
            <a:ext cx="9425187" cy="1438501"/>
            <a:chOff x="1381671" y="3105081"/>
            <a:chExt cx="9435008" cy="1440000"/>
          </a:xfrm>
        </p:grpSpPr>
        <p:grpSp>
          <p:nvGrpSpPr>
            <p:cNvPr id="104" name="Gruppieren 52">
              <a:extLst>
                <a:ext uri="{FF2B5EF4-FFF2-40B4-BE49-F238E27FC236}">
                  <a16:creationId xmlns:a16="http://schemas.microsoft.com/office/drawing/2014/main" id="{16101E0A-703D-46EB-B853-7E2AAC2C3BCB}"/>
                </a:ext>
              </a:extLst>
            </p:cNvPr>
            <p:cNvGrpSpPr/>
            <p:nvPr/>
          </p:nvGrpSpPr>
          <p:grpSpPr>
            <a:xfrm>
              <a:off x="1381671" y="3105081"/>
              <a:ext cx="9435008" cy="1440000"/>
              <a:chOff x="1381671" y="3105081"/>
              <a:chExt cx="9435008" cy="1440000"/>
            </a:xfrm>
          </p:grpSpPr>
          <p:sp>
            <p:nvSpPr>
              <p:cNvPr id="108" name="Pfeil: nach links und rechts 65">
                <a:extLst>
                  <a:ext uri="{FF2B5EF4-FFF2-40B4-BE49-F238E27FC236}">
                    <a16:creationId xmlns:a16="http://schemas.microsoft.com/office/drawing/2014/main" id="{676DEC5C-4D0A-410B-AAEF-E14695B7862E}"/>
                  </a:ext>
                </a:extLst>
              </p:cNvPr>
              <p:cNvSpPr/>
              <p:nvPr/>
            </p:nvSpPr>
            <p:spPr bwMode="auto">
              <a:xfrm>
                <a:off x="1381671" y="3105081"/>
                <a:ext cx="9435008" cy="1440000"/>
              </a:xfrm>
              <a:prstGeom prst="leftRightArrow">
                <a:avLst>
                  <a:gd name="adj1" fmla="val 100000"/>
                  <a:gd name="adj2" fmla="val 32532"/>
                </a:avLst>
              </a:prstGeom>
              <a:solidFill>
                <a:srgbClr val="00646E">
                  <a:alpha val="75000"/>
                </a:srgbClr>
              </a:solidFill>
              <a:ln>
                <a:noFill/>
              </a:ln>
              <a:effectLst/>
            </p:spPr>
            <p:txBody>
              <a:bodyPr wrap="none" lIns="107888" tIns="53945" rIns="107888" bIns="53945" numCol="1" spcCol="72000" rtlCol="0" anchor="ctr">
                <a:noAutofit/>
              </a:bodyPr>
              <a:lstStyle/>
              <a:p>
                <a:pPr algn="ctr" defTabSz="913486">
                  <a:lnSpc>
                    <a:spcPct val="110000"/>
                  </a:lnSpc>
                  <a:spcBef>
                    <a:spcPct val="0"/>
                  </a:spcBef>
                  <a:defRPr/>
                </a:pPr>
                <a:endParaRPr lang="en-US" sz="1798" b="1">
                  <a:solidFill>
                    <a:srgbClr val="FFFFFF"/>
                  </a:solidFill>
                  <a:latin typeface="Arial"/>
                  <a:ea typeface="Arial Unicode MS" panose="020B0604020202020204" pitchFamily="34" charset="-128"/>
                  <a:cs typeface="Arial Unicode MS" panose="020B0604020202020204" pitchFamily="34" charset="-128"/>
                </a:endParaRPr>
              </a:p>
            </p:txBody>
          </p:sp>
          <p:grpSp>
            <p:nvGrpSpPr>
              <p:cNvPr id="109" name="Gruppieren 66">
                <a:extLst>
                  <a:ext uri="{FF2B5EF4-FFF2-40B4-BE49-F238E27FC236}">
                    <a16:creationId xmlns:a16="http://schemas.microsoft.com/office/drawing/2014/main" id="{0EA1D5C7-2688-4E01-A11F-7B60D813E726}"/>
                  </a:ext>
                </a:extLst>
              </p:cNvPr>
              <p:cNvGrpSpPr/>
              <p:nvPr/>
            </p:nvGrpSpPr>
            <p:grpSpPr>
              <a:xfrm>
                <a:off x="2353693" y="3229628"/>
                <a:ext cx="4766367" cy="1185289"/>
                <a:chOff x="3182907" y="3031155"/>
                <a:chExt cx="1683798" cy="1580385"/>
              </a:xfrm>
            </p:grpSpPr>
            <p:cxnSp>
              <p:nvCxnSpPr>
                <p:cNvPr id="122" name="connect">
                  <a:extLst>
                    <a:ext uri="{FF2B5EF4-FFF2-40B4-BE49-F238E27FC236}">
                      <a16:creationId xmlns:a16="http://schemas.microsoft.com/office/drawing/2014/main" id="{C439CE1E-E566-4F62-BB84-9310E5CAABB9}"/>
                    </a:ext>
                  </a:extLst>
                </p:cNvPr>
                <p:cNvCxnSpPr/>
                <p:nvPr/>
              </p:nvCxnSpPr>
              <p:spPr bwMode="auto">
                <a:xfrm>
                  <a:off x="3182907" y="3825081"/>
                  <a:ext cx="738079" cy="0"/>
                </a:xfrm>
                <a:prstGeom prst="line">
                  <a:avLst/>
                </a:prstGeom>
                <a:solidFill>
                  <a:srgbClr val="000000"/>
                </a:solidFill>
                <a:ln w="19050" cap="rnd" cmpd="sng" algn="ctr">
                  <a:gradFill>
                    <a:gsLst>
                      <a:gs pos="0">
                        <a:srgbClr val="AAB414">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3" name="connect">
                  <a:extLst>
                    <a:ext uri="{FF2B5EF4-FFF2-40B4-BE49-F238E27FC236}">
                      <a16:creationId xmlns:a16="http://schemas.microsoft.com/office/drawing/2014/main" id="{9E2DABA7-E9C5-429F-A9B4-FBBE0A927A73}"/>
                    </a:ext>
                  </a:extLst>
                </p:cNvPr>
                <p:cNvCxnSpPr/>
                <p:nvPr/>
              </p:nvCxnSpPr>
              <p:spPr bwMode="auto">
                <a:xfrm flipV="1">
                  <a:off x="3182907" y="3460645"/>
                  <a:ext cx="504999" cy="4359"/>
                </a:xfrm>
                <a:prstGeom prst="line">
                  <a:avLst/>
                </a:prstGeom>
                <a:solidFill>
                  <a:srgbClr val="000000"/>
                </a:solidFill>
                <a:ln w="19050" cap="rnd" cmpd="sng" algn="ctr">
                  <a:gradFill>
                    <a:gsLst>
                      <a:gs pos="0">
                        <a:srgbClr val="AAB414">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4" name="connect">
                  <a:extLst>
                    <a:ext uri="{FF2B5EF4-FFF2-40B4-BE49-F238E27FC236}">
                      <a16:creationId xmlns:a16="http://schemas.microsoft.com/office/drawing/2014/main" id="{851FB22D-A32B-402C-A592-7F1F83ABE229}"/>
                    </a:ext>
                  </a:extLst>
                </p:cNvPr>
                <p:cNvCxnSpPr/>
                <p:nvPr/>
              </p:nvCxnSpPr>
              <p:spPr bwMode="auto">
                <a:xfrm>
                  <a:off x="3782331" y="3104964"/>
                  <a:ext cx="533162" cy="0"/>
                </a:xfrm>
                <a:prstGeom prst="line">
                  <a:avLst/>
                </a:prstGeom>
                <a:solidFill>
                  <a:srgbClr val="000000"/>
                </a:solidFill>
                <a:ln w="19050" cap="rnd" cmpd="sng" algn="ctr">
                  <a:gradFill>
                    <a:gsLst>
                      <a:gs pos="0">
                        <a:srgbClr val="41AAAA">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5" name="connect">
                  <a:extLst>
                    <a:ext uri="{FF2B5EF4-FFF2-40B4-BE49-F238E27FC236}">
                      <a16:creationId xmlns:a16="http://schemas.microsoft.com/office/drawing/2014/main" id="{95917A17-D142-4C0A-9353-06F43A708FC8}"/>
                    </a:ext>
                  </a:extLst>
                </p:cNvPr>
                <p:cNvCxnSpPr/>
                <p:nvPr/>
              </p:nvCxnSpPr>
              <p:spPr bwMode="auto">
                <a:xfrm>
                  <a:off x="3686963" y="4185084"/>
                  <a:ext cx="504000" cy="0"/>
                </a:xfrm>
                <a:prstGeom prst="line">
                  <a:avLst/>
                </a:prstGeom>
                <a:solidFill>
                  <a:srgbClr val="000000"/>
                </a:solidFill>
                <a:ln w="19050" cap="rnd" cmpd="sng" algn="ctr">
                  <a:gradFill>
                    <a:gsLst>
                      <a:gs pos="0">
                        <a:srgbClr val="41AAAA">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6" name="connect">
                  <a:extLst>
                    <a:ext uri="{FF2B5EF4-FFF2-40B4-BE49-F238E27FC236}">
                      <a16:creationId xmlns:a16="http://schemas.microsoft.com/office/drawing/2014/main" id="{68E77E29-0453-479E-BD66-E41A4008570D}"/>
                    </a:ext>
                  </a:extLst>
                </p:cNvPr>
                <p:cNvCxnSpPr/>
                <p:nvPr/>
              </p:nvCxnSpPr>
              <p:spPr bwMode="auto">
                <a:xfrm>
                  <a:off x="3182907" y="4545124"/>
                  <a:ext cx="504000" cy="0"/>
                </a:xfrm>
                <a:prstGeom prst="line">
                  <a:avLst/>
                </a:prstGeom>
                <a:solidFill>
                  <a:srgbClr val="000000"/>
                </a:solidFill>
                <a:ln w="19050" cap="rnd" cmpd="sng" algn="ctr">
                  <a:gradFill>
                    <a:gsLst>
                      <a:gs pos="0">
                        <a:srgbClr val="AAB414">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7" name="connect">
                  <a:extLst>
                    <a:ext uri="{FF2B5EF4-FFF2-40B4-BE49-F238E27FC236}">
                      <a16:creationId xmlns:a16="http://schemas.microsoft.com/office/drawing/2014/main" id="{BC8E71DD-ECF8-4A6E-BC51-FB3E9F2875E5}"/>
                    </a:ext>
                  </a:extLst>
                </p:cNvPr>
                <p:cNvCxnSpPr/>
                <p:nvPr/>
              </p:nvCxnSpPr>
              <p:spPr bwMode="auto">
                <a:xfrm rot="8100000">
                  <a:off x="3668351" y="3282455"/>
                  <a:ext cx="133535" cy="0"/>
                </a:xfrm>
                <a:prstGeom prst="line">
                  <a:avLst/>
                </a:prstGeom>
                <a:solidFill>
                  <a:srgbClr val="000000"/>
                </a:solidFill>
                <a:ln w="19050" cap="rnd" cmpd="sng" algn="ctr">
                  <a:gradFill>
                    <a:gsLst>
                      <a:gs pos="0">
                        <a:srgbClr val="41AAAA">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8" name="connect">
                  <a:extLst>
                    <a:ext uri="{FF2B5EF4-FFF2-40B4-BE49-F238E27FC236}">
                      <a16:creationId xmlns:a16="http://schemas.microsoft.com/office/drawing/2014/main" id="{C26B33FD-C6CB-48EE-B51E-927E3ADB3603}"/>
                    </a:ext>
                  </a:extLst>
                </p:cNvPr>
                <p:cNvCxnSpPr/>
                <p:nvPr/>
              </p:nvCxnSpPr>
              <p:spPr bwMode="auto">
                <a:xfrm rot="8100000">
                  <a:off x="3901431" y="3647421"/>
                  <a:ext cx="133535" cy="0"/>
                </a:xfrm>
                <a:prstGeom prst="line">
                  <a:avLst/>
                </a:prstGeom>
                <a:solidFill>
                  <a:srgbClr val="000000"/>
                </a:solidFill>
                <a:ln w="19050" cap="rnd" cmpd="sng" algn="ctr">
                  <a:gradFill>
                    <a:gsLst>
                      <a:gs pos="0">
                        <a:srgbClr val="41AAAA">
                          <a:alpha val="50000"/>
                        </a:srgbClr>
                      </a:gs>
                      <a:gs pos="10000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9" name="connect">
                  <a:extLst>
                    <a:ext uri="{FF2B5EF4-FFF2-40B4-BE49-F238E27FC236}">
                      <a16:creationId xmlns:a16="http://schemas.microsoft.com/office/drawing/2014/main" id="{A9E47647-754E-43AE-AC47-F7763F3D5B80}"/>
                    </a:ext>
                  </a:extLst>
                </p:cNvPr>
                <p:cNvCxnSpPr/>
                <p:nvPr/>
              </p:nvCxnSpPr>
              <p:spPr bwMode="auto">
                <a:xfrm rot="2700000">
                  <a:off x="4614704" y="3283156"/>
                  <a:ext cx="504001" cy="0"/>
                </a:xfrm>
                <a:prstGeom prst="line">
                  <a:avLst/>
                </a:prstGeom>
                <a:solidFill>
                  <a:srgbClr val="000000"/>
                </a:solidFill>
                <a:ln w="19050" cap="rnd" cmpd="sng" algn="ctr">
                  <a:gradFill>
                    <a:gsLst>
                      <a:gs pos="0">
                        <a:srgbClr val="2387AA">
                          <a:alpha val="50000"/>
                        </a:srgbClr>
                      </a:gs>
                      <a:gs pos="100000">
                        <a:srgbClr val="2387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0" name="connect">
                  <a:extLst>
                    <a:ext uri="{FF2B5EF4-FFF2-40B4-BE49-F238E27FC236}">
                      <a16:creationId xmlns:a16="http://schemas.microsoft.com/office/drawing/2014/main" id="{F147BB0C-E25C-4606-B7CA-5BE1E19BF5FB}"/>
                    </a:ext>
                  </a:extLst>
                </p:cNvPr>
                <p:cNvCxnSpPr/>
                <p:nvPr/>
              </p:nvCxnSpPr>
              <p:spPr bwMode="auto">
                <a:xfrm rot="2700000">
                  <a:off x="4584587" y="4359540"/>
                  <a:ext cx="504001" cy="0"/>
                </a:xfrm>
                <a:prstGeom prst="line">
                  <a:avLst/>
                </a:prstGeom>
                <a:solidFill>
                  <a:srgbClr val="000000"/>
                </a:solidFill>
                <a:ln w="19050" cap="rnd" cmpd="sng" algn="ctr">
                  <a:gradFill>
                    <a:gsLst>
                      <a:gs pos="0">
                        <a:srgbClr val="41AAAA">
                          <a:alpha val="50000"/>
                        </a:srgbClr>
                      </a:gs>
                      <a:gs pos="100000">
                        <a:srgbClr val="2387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10" name="Gruppieren 67">
                <a:extLst>
                  <a:ext uri="{FF2B5EF4-FFF2-40B4-BE49-F238E27FC236}">
                    <a16:creationId xmlns:a16="http://schemas.microsoft.com/office/drawing/2014/main" id="{F5105A65-C131-4D9D-B76E-B09D2933B38F}"/>
                  </a:ext>
                </a:extLst>
              </p:cNvPr>
              <p:cNvGrpSpPr/>
              <p:nvPr/>
            </p:nvGrpSpPr>
            <p:grpSpPr>
              <a:xfrm>
                <a:off x="4710281" y="3284984"/>
                <a:ext cx="3686763" cy="1080120"/>
                <a:chOff x="5571947" y="3104964"/>
                <a:chExt cx="1302410" cy="1440160"/>
              </a:xfrm>
            </p:grpSpPr>
            <p:cxnSp>
              <p:nvCxnSpPr>
                <p:cNvPr id="117" name="connect">
                  <a:extLst>
                    <a:ext uri="{FF2B5EF4-FFF2-40B4-BE49-F238E27FC236}">
                      <a16:creationId xmlns:a16="http://schemas.microsoft.com/office/drawing/2014/main" id="{FB723D1C-D028-420C-8E9B-DB7358ACA4FD}"/>
                    </a:ext>
                  </a:extLst>
                </p:cNvPr>
                <p:cNvCxnSpPr/>
                <p:nvPr/>
              </p:nvCxnSpPr>
              <p:spPr bwMode="auto">
                <a:xfrm flipV="1">
                  <a:off x="5571947" y="3457059"/>
                  <a:ext cx="898330" cy="12172"/>
                </a:xfrm>
                <a:prstGeom prst="line">
                  <a:avLst/>
                </a:prstGeom>
                <a:solidFill>
                  <a:srgbClr val="000000"/>
                </a:solidFill>
                <a:ln w="19050" cap="rnd" cmpd="sng" algn="ctr">
                  <a:gradFill>
                    <a:gsLst>
                      <a:gs pos="100000">
                        <a:srgbClr val="2387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8" name="connect">
                  <a:extLst>
                    <a:ext uri="{FF2B5EF4-FFF2-40B4-BE49-F238E27FC236}">
                      <a16:creationId xmlns:a16="http://schemas.microsoft.com/office/drawing/2014/main" id="{577E12B4-AC4C-4780-BD72-A120F9BD4214}"/>
                    </a:ext>
                  </a:extLst>
                </p:cNvPr>
                <p:cNvCxnSpPr/>
                <p:nvPr/>
              </p:nvCxnSpPr>
              <p:spPr bwMode="auto">
                <a:xfrm>
                  <a:off x="5872029" y="3104964"/>
                  <a:ext cx="504000" cy="0"/>
                </a:xfrm>
                <a:prstGeom prst="line">
                  <a:avLst/>
                </a:prstGeom>
                <a:solidFill>
                  <a:srgbClr val="000000"/>
                </a:solidFill>
                <a:ln w="19050" cap="rnd" cmpd="sng" algn="ctr">
                  <a:gradFill>
                    <a:gsLst>
                      <a:gs pos="100000">
                        <a:srgbClr val="2387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9" name="connect">
                  <a:extLst>
                    <a:ext uri="{FF2B5EF4-FFF2-40B4-BE49-F238E27FC236}">
                      <a16:creationId xmlns:a16="http://schemas.microsoft.com/office/drawing/2014/main" id="{5AB82B55-7F01-48C0-9451-395841CDBA3D}"/>
                    </a:ext>
                  </a:extLst>
                </p:cNvPr>
                <p:cNvCxnSpPr/>
                <p:nvPr/>
              </p:nvCxnSpPr>
              <p:spPr bwMode="auto">
                <a:xfrm flipV="1">
                  <a:off x="6345912" y="4185084"/>
                  <a:ext cx="257319" cy="1"/>
                </a:xfrm>
                <a:prstGeom prst="line">
                  <a:avLst/>
                </a:prstGeom>
                <a:solidFill>
                  <a:srgbClr val="000000"/>
                </a:solidFill>
                <a:ln w="15875" cap="rnd" cmpd="sng" algn="ctr">
                  <a:gradFill>
                    <a:gsLst>
                      <a:gs pos="100000">
                        <a:srgbClr val="2387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0" name="connect">
                  <a:extLst>
                    <a:ext uri="{FF2B5EF4-FFF2-40B4-BE49-F238E27FC236}">
                      <a16:creationId xmlns:a16="http://schemas.microsoft.com/office/drawing/2014/main" id="{F7F5231A-158B-4094-BDCD-AEA4F5E4C1CC}"/>
                    </a:ext>
                  </a:extLst>
                </p:cNvPr>
                <p:cNvCxnSpPr/>
                <p:nvPr/>
              </p:nvCxnSpPr>
              <p:spPr bwMode="auto">
                <a:xfrm>
                  <a:off x="6440740" y="4545124"/>
                  <a:ext cx="433617" cy="0"/>
                </a:xfrm>
                <a:prstGeom prst="line">
                  <a:avLst/>
                </a:prstGeom>
                <a:solidFill>
                  <a:srgbClr val="000000"/>
                </a:solidFill>
                <a:ln w="19050" cap="rnd" cmpd="sng" algn="ctr">
                  <a:gradFill>
                    <a:gsLst>
                      <a:gs pos="100000">
                        <a:srgbClr val="2387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1" name="connect">
                  <a:extLst>
                    <a:ext uri="{FF2B5EF4-FFF2-40B4-BE49-F238E27FC236}">
                      <a16:creationId xmlns:a16="http://schemas.microsoft.com/office/drawing/2014/main" id="{DDC7C45A-607B-454C-86A1-BFC6C5D8841E}"/>
                    </a:ext>
                  </a:extLst>
                </p:cNvPr>
                <p:cNvCxnSpPr/>
                <p:nvPr/>
              </p:nvCxnSpPr>
              <p:spPr bwMode="auto">
                <a:xfrm flipV="1">
                  <a:off x="6088593" y="4185085"/>
                  <a:ext cx="257319" cy="1"/>
                </a:xfrm>
                <a:prstGeom prst="line">
                  <a:avLst/>
                </a:prstGeom>
                <a:solidFill>
                  <a:srgbClr val="000000"/>
                </a:solidFill>
                <a:ln w="15875" cap="rnd" cmpd="sng" algn="ctr">
                  <a:gradFill>
                    <a:gsLst>
                      <a:gs pos="100000">
                        <a:srgbClr val="41AA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grpSp>
            <p:nvGrpSpPr>
              <p:cNvPr id="111" name="Gruppieren 68">
                <a:extLst>
                  <a:ext uri="{FF2B5EF4-FFF2-40B4-BE49-F238E27FC236}">
                    <a16:creationId xmlns:a16="http://schemas.microsoft.com/office/drawing/2014/main" id="{C0776FE4-AF15-49EA-8103-3EC417233AB2}"/>
                  </a:ext>
                </a:extLst>
              </p:cNvPr>
              <p:cNvGrpSpPr/>
              <p:nvPr/>
            </p:nvGrpSpPr>
            <p:grpSpPr>
              <a:xfrm>
                <a:off x="7251302" y="3284984"/>
                <a:ext cx="2808140" cy="810090"/>
                <a:chOff x="8059481" y="3104964"/>
                <a:chExt cx="992022" cy="1080120"/>
              </a:xfrm>
            </p:grpSpPr>
            <p:cxnSp>
              <p:nvCxnSpPr>
                <p:cNvPr id="113" name="connect">
                  <a:extLst>
                    <a:ext uri="{FF2B5EF4-FFF2-40B4-BE49-F238E27FC236}">
                      <a16:creationId xmlns:a16="http://schemas.microsoft.com/office/drawing/2014/main" id="{D307974A-BD02-4750-99B9-D3793642053B}"/>
                    </a:ext>
                  </a:extLst>
                </p:cNvPr>
                <p:cNvCxnSpPr/>
                <p:nvPr/>
              </p:nvCxnSpPr>
              <p:spPr bwMode="auto">
                <a:xfrm>
                  <a:off x="8288423" y="3825081"/>
                  <a:ext cx="763024" cy="0"/>
                </a:xfrm>
                <a:prstGeom prst="line">
                  <a:avLst/>
                </a:prstGeom>
                <a:solidFill>
                  <a:srgbClr val="000000"/>
                </a:solidFill>
                <a:ln w="19050" cap="rnd" cmpd="sng" algn="ctr">
                  <a:gradFill>
                    <a:gsLst>
                      <a:gs pos="0">
                        <a:srgbClr val="2387AA">
                          <a:alpha val="50000"/>
                        </a:srgbClr>
                      </a:gs>
                      <a:gs pos="100000">
                        <a:srgbClr val="50BED7">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4" name="connect">
                  <a:extLst>
                    <a:ext uri="{FF2B5EF4-FFF2-40B4-BE49-F238E27FC236}">
                      <a16:creationId xmlns:a16="http://schemas.microsoft.com/office/drawing/2014/main" id="{FFA674E1-62C0-415E-A0A1-6A92F35C14F2}"/>
                    </a:ext>
                  </a:extLst>
                </p:cNvPr>
                <p:cNvCxnSpPr/>
                <p:nvPr/>
              </p:nvCxnSpPr>
              <p:spPr bwMode="auto">
                <a:xfrm>
                  <a:off x="8059481" y="3465004"/>
                  <a:ext cx="487966" cy="0"/>
                </a:xfrm>
                <a:prstGeom prst="line">
                  <a:avLst/>
                </a:prstGeom>
                <a:solidFill>
                  <a:srgbClr val="000000"/>
                </a:solidFill>
                <a:ln w="19050" cap="rnd" cmpd="sng" algn="ctr">
                  <a:gradFill>
                    <a:gsLst>
                      <a:gs pos="0">
                        <a:srgbClr val="2387AA">
                          <a:alpha val="50000"/>
                        </a:srgbClr>
                      </a:gs>
                      <a:gs pos="100000">
                        <a:srgbClr val="50BED7">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5" name="connect">
                  <a:extLst>
                    <a:ext uri="{FF2B5EF4-FFF2-40B4-BE49-F238E27FC236}">
                      <a16:creationId xmlns:a16="http://schemas.microsoft.com/office/drawing/2014/main" id="{D1D4473F-8B03-4A9E-819F-CEE23A320F08}"/>
                    </a:ext>
                  </a:extLst>
                </p:cNvPr>
                <p:cNvCxnSpPr/>
                <p:nvPr/>
              </p:nvCxnSpPr>
              <p:spPr bwMode="auto">
                <a:xfrm>
                  <a:off x="8547503" y="3104964"/>
                  <a:ext cx="504000" cy="0"/>
                </a:xfrm>
                <a:prstGeom prst="line">
                  <a:avLst/>
                </a:prstGeom>
                <a:solidFill>
                  <a:srgbClr val="000000"/>
                </a:solidFill>
                <a:ln w="19050" cap="rnd" cmpd="sng" algn="ctr">
                  <a:gradFill>
                    <a:gsLst>
                      <a:gs pos="0">
                        <a:srgbClr val="2387AA">
                          <a:alpha val="50000"/>
                        </a:srgbClr>
                      </a:gs>
                      <a:gs pos="100000">
                        <a:srgbClr val="50BED7">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16" name="connect">
                  <a:extLst>
                    <a:ext uri="{FF2B5EF4-FFF2-40B4-BE49-F238E27FC236}">
                      <a16:creationId xmlns:a16="http://schemas.microsoft.com/office/drawing/2014/main" id="{4364022F-66D8-4B91-B7D1-E8ECB692D2E5}"/>
                    </a:ext>
                  </a:extLst>
                </p:cNvPr>
                <p:cNvCxnSpPr/>
                <p:nvPr/>
              </p:nvCxnSpPr>
              <p:spPr bwMode="auto">
                <a:xfrm>
                  <a:off x="8558657" y="4181349"/>
                  <a:ext cx="492846" cy="3735"/>
                </a:xfrm>
                <a:prstGeom prst="line">
                  <a:avLst/>
                </a:prstGeom>
                <a:solidFill>
                  <a:srgbClr val="000000"/>
                </a:solidFill>
                <a:ln w="19050" cap="rnd" cmpd="sng" algn="ctr">
                  <a:gradFill>
                    <a:gsLst>
                      <a:gs pos="0">
                        <a:srgbClr val="2387AA">
                          <a:alpha val="50000"/>
                        </a:srgbClr>
                      </a:gs>
                      <a:gs pos="100000">
                        <a:srgbClr val="50BED7">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112" name="Rechteck 69">
                <a:extLst>
                  <a:ext uri="{FF2B5EF4-FFF2-40B4-BE49-F238E27FC236}">
                    <a16:creationId xmlns:a16="http://schemas.microsoft.com/office/drawing/2014/main" id="{289E6058-3951-4391-A020-465DE3C74208}"/>
                  </a:ext>
                </a:extLst>
              </p:cNvPr>
              <p:cNvSpPr/>
              <p:nvPr/>
            </p:nvSpPr>
            <p:spPr bwMode="auto">
              <a:xfrm>
                <a:off x="4533175" y="3105081"/>
                <a:ext cx="3132000" cy="1440000"/>
              </a:xfrm>
              <a:prstGeom prst="rect">
                <a:avLst/>
              </a:prstGeom>
              <a:noFill/>
              <a:ln>
                <a:noFill/>
              </a:ln>
              <a:effectLst/>
            </p:spPr>
            <p:txBody>
              <a:bodyPr wrap="square" lIns="107888" tIns="53945" rIns="107888" bIns="53945" numCol="1" spcCol="72000" rtlCol="0" anchor="ctr">
                <a:noAutofit/>
              </a:bodyPr>
              <a:lstStyle/>
              <a:p>
                <a:pPr algn="ctr" defTabSz="913486">
                  <a:lnSpc>
                    <a:spcPct val="110000"/>
                  </a:lnSpc>
                  <a:spcBef>
                    <a:spcPct val="0"/>
                  </a:spcBef>
                  <a:defRPr/>
                </a:pPr>
                <a:r>
                  <a:rPr lang="en-US" sz="1798" b="1">
                    <a:solidFill>
                      <a:srgbClr val="FFFFFF"/>
                    </a:solidFill>
                    <a:ea typeface="Arial Unicode MS" panose="020B0604020202020204" pitchFamily="34" charset="-128"/>
                    <a:cs typeface="Arial Unicode MS" panose="020B0604020202020204" pitchFamily="34" charset="-128"/>
                  </a:rPr>
                  <a:t>Horizontal integration</a:t>
                </a:r>
              </a:p>
            </p:txBody>
          </p:sp>
        </p:grpSp>
        <p:cxnSp>
          <p:nvCxnSpPr>
            <p:cNvPr id="105" name="connect">
              <a:extLst>
                <a:ext uri="{FF2B5EF4-FFF2-40B4-BE49-F238E27FC236}">
                  <a16:creationId xmlns:a16="http://schemas.microsoft.com/office/drawing/2014/main" id="{9DC40FD6-169D-4C8F-832E-9FCAC3AC7A8D}"/>
                </a:ext>
              </a:extLst>
            </p:cNvPr>
            <p:cNvCxnSpPr/>
            <p:nvPr/>
          </p:nvCxnSpPr>
          <p:spPr bwMode="auto">
            <a:xfrm>
              <a:off x="4651255" y="4365104"/>
              <a:ext cx="1902258" cy="0"/>
            </a:xfrm>
            <a:prstGeom prst="line">
              <a:avLst/>
            </a:prstGeom>
            <a:solidFill>
              <a:srgbClr val="000000"/>
            </a:solidFill>
            <a:ln w="19050" cap="rnd" cmpd="sng" algn="ctr">
              <a:gradFill>
                <a:gsLst>
                  <a:gs pos="100000">
                    <a:srgbClr val="2387AA">
                      <a:alpha val="50000"/>
                    </a:srgbClr>
                  </a:gs>
                  <a:gs pos="0">
                    <a:srgbClr val="41AA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6" name="connect">
              <a:extLst>
                <a:ext uri="{FF2B5EF4-FFF2-40B4-BE49-F238E27FC236}">
                  <a16:creationId xmlns:a16="http://schemas.microsoft.com/office/drawing/2014/main" id="{29581261-A456-4C69-AAD1-83DD759F39B7}"/>
                </a:ext>
              </a:extLst>
            </p:cNvPr>
            <p:cNvCxnSpPr/>
            <p:nvPr/>
          </p:nvCxnSpPr>
          <p:spPr bwMode="auto">
            <a:xfrm rot="8100000">
              <a:off x="7571908" y="3961191"/>
              <a:ext cx="378001" cy="0"/>
            </a:xfrm>
            <a:prstGeom prst="line">
              <a:avLst/>
            </a:prstGeom>
            <a:solidFill>
              <a:srgbClr val="000000"/>
            </a:solidFill>
            <a:ln w="19050" cap="rnd" cmpd="sng" algn="ctr">
              <a:gradFill>
                <a:gsLst>
                  <a:gs pos="0">
                    <a:srgbClr val="2387AA">
                      <a:alpha val="50000"/>
                    </a:srgbClr>
                  </a:gs>
                  <a:gs pos="100000">
                    <a:srgbClr val="2387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07" name="connect">
              <a:extLst>
                <a:ext uri="{FF2B5EF4-FFF2-40B4-BE49-F238E27FC236}">
                  <a16:creationId xmlns:a16="http://schemas.microsoft.com/office/drawing/2014/main" id="{97CD19E9-534E-4018-9494-DAAFAFE8EE67}"/>
                </a:ext>
              </a:extLst>
            </p:cNvPr>
            <p:cNvCxnSpPr/>
            <p:nvPr/>
          </p:nvCxnSpPr>
          <p:spPr bwMode="auto">
            <a:xfrm rot="8100000">
              <a:off x="8341687" y="4227806"/>
              <a:ext cx="378001" cy="0"/>
            </a:xfrm>
            <a:prstGeom prst="line">
              <a:avLst/>
            </a:prstGeom>
            <a:solidFill>
              <a:srgbClr val="000000"/>
            </a:solidFill>
            <a:ln w="19050" cap="rnd" cmpd="sng" algn="ctr">
              <a:gradFill>
                <a:gsLst>
                  <a:gs pos="0">
                    <a:srgbClr val="2387AA">
                      <a:alpha val="50000"/>
                    </a:srgbClr>
                  </a:gs>
                  <a:gs pos="100000">
                    <a:srgbClr val="2387AA">
                      <a:alpha val="50000"/>
                    </a:srgbClr>
                  </a:gs>
                </a:gsLst>
                <a:lin ang="0" scaled="0"/>
              </a:gradFill>
              <a:prstDash val="solid"/>
              <a:round/>
              <a:headEnd type="oval" w="lg" len="lg"/>
              <a:tailEnd type="oval" w="lg" len="lg"/>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pic>
        <p:nvPicPr>
          <p:cNvPr id="131" name="TEXT Industrial Security">
            <a:extLst>
              <a:ext uri="{FF2B5EF4-FFF2-40B4-BE49-F238E27FC236}">
                <a16:creationId xmlns:a16="http://schemas.microsoft.com/office/drawing/2014/main" id="{6EEC7D97-89BC-48C2-AA36-098DFA7F3988}"/>
              </a:ext>
            </a:extLst>
          </p:cNvPr>
          <p:cNvPicPr>
            <a:picLocks noChangeAspect="1"/>
          </p:cNvPicPr>
          <p:nvPr/>
        </p:nvPicPr>
        <p:blipFill>
          <a:blip r:embed="rId27">
            <a:duotone>
              <a:schemeClr val="bg2">
                <a:shade val="45000"/>
                <a:satMod val="135000"/>
              </a:schemeClr>
              <a:prstClr val="white"/>
            </a:duotone>
            <a:extLst>
              <a:ext uri="{BEBA8EAE-BF5A-486C-A8C5-ECC9F3942E4B}">
                <a14:imgProps xmlns:a14="http://schemas.microsoft.com/office/drawing/2010/main">
                  <a14:imgLayer r:embed="rId28">
                    <a14:imgEffect>
                      <a14:brightnessContrast bright="-100000"/>
                    </a14:imgEffect>
                  </a14:imgLayer>
                </a14:imgProps>
              </a:ext>
            </a:extLst>
          </a:blip>
          <a:srcRect/>
          <a:stretch/>
        </p:blipFill>
        <p:spPr>
          <a:xfrm>
            <a:off x="5191560" y="5979564"/>
            <a:ext cx="1824291" cy="418791"/>
          </a:xfrm>
          <a:prstGeom prst="rect">
            <a:avLst/>
          </a:prstGeom>
        </p:spPr>
      </p:pic>
    </p:spTree>
    <p:extLst>
      <p:ext uri="{BB962C8B-B14F-4D97-AF65-F5344CB8AC3E}">
        <p14:creationId xmlns:p14="http://schemas.microsoft.com/office/powerpoint/2010/main" val="369346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outVertical)">
                                      <p:cBhvr>
                                        <p:cTn id="7" dur="10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347" imgH="346" progId="TCLayout.ActiveDocument.1">
                  <p:embed/>
                </p:oleObj>
              </mc:Choice>
              <mc:Fallback>
                <p:oleObj name="think-cell Slide" r:id="rId6" imgW="347" imgH="346" progId="TCLayout.ActiveDocument.1">
                  <p:embed/>
                  <p:pic>
                    <p:nvPicPr>
                      <p:cNvPr id="5" name="Object 4"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Driving the Industrial IOT </a:t>
            </a:r>
            <a:br>
              <a:rPr lang="en-US" dirty="0"/>
            </a:br>
            <a:r>
              <a:rPr lang="en-US" dirty="0"/>
              <a:t>by vertically integrating OT and IT </a:t>
            </a:r>
          </a:p>
        </p:txBody>
      </p:sp>
      <p:pic>
        <p:nvPicPr>
          <p:cNvPr id="185" name="Grafik 58">
            <a:extLst>
              <a:ext uri="{FF2B5EF4-FFF2-40B4-BE49-F238E27FC236}">
                <a16:creationId xmlns:a16="http://schemas.microsoft.com/office/drawing/2014/main" id="{BC535755-453F-41EF-B869-5D8929694D17}"/>
              </a:ext>
            </a:extLst>
          </p:cNvPr>
          <p:cNvPicPr>
            <a:picLocks noChangeAspect="1"/>
          </p:cNvPicPr>
          <p:nvPr/>
        </p:nvPicPr>
        <p:blipFill>
          <a:blip r:embed="rId8" cstate="screen">
            <a:alphaModFix amt="0"/>
            <a:extLst>
              <a:ext uri="{BEBA8EAE-BF5A-486C-A8C5-ECC9F3942E4B}">
                <a14:imgProps xmlns:a14="http://schemas.microsoft.com/office/drawing/2010/main">
                  <a14:imgLayer r:embed="rId9">
                    <a14:imgEffect>
                      <a14:artisticBlur radius="20"/>
                    </a14:imgEffect>
                  </a14:imgLayer>
                </a14:imgProps>
              </a:ext>
              <a:ext uri="{28A0092B-C50C-407E-A947-70E740481C1C}">
                <a14:useLocalDpi xmlns:a14="http://schemas.microsoft.com/office/drawing/2010/main"/>
              </a:ext>
            </a:extLst>
          </a:blip>
          <a:stretch>
            <a:fillRect/>
          </a:stretch>
        </p:blipFill>
        <p:spPr>
          <a:xfrm>
            <a:off x="295104" y="2910825"/>
            <a:ext cx="11601778" cy="2977996"/>
          </a:xfrm>
          <a:prstGeom prst="rect">
            <a:avLst/>
          </a:prstGeom>
          <a:effectLst>
            <a:softEdge rad="127000"/>
          </a:effectLst>
        </p:spPr>
      </p:pic>
      <p:pic>
        <p:nvPicPr>
          <p:cNvPr id="186" name="Collaboration platform">
            <a:extLst>
              <a:ext uri="{FF2B5EF4-FFF2-40B4-BE49-F238E27FC236}">
                <a16:creationId xmlns:a16="http://schemas.microsoft.com/office/drawing/2014/main" id="{7033042F-7B17-451C-AF1F-11E51FC49C17}"/>
              </a:ext>
            </a:extLst>
          </p:cNvPr>
          <p:cNvPicPr preferRelativeResize="0">
            <a:picLocks/>
          </p:cNvPicPr>
          <p:nvPr/>
        </p:nvPicPr>
        <p:blipFill>
          <a:blip r:embed="rId10"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295103" y="3547758"/>
            <a:ext cx="11601798" cy="2172137"/>
          </a:xfrm>
          <a:prstGeom prst="rect">
            <a:avLst/>
          </a:prstGeom>
        </p:spPr>
      </p:pic>
      <p:sp>
        <p:nvSpPr>
          <p:cNvPr id="187" name="BAR Digital Twin Product">
            <a:extLst>
              <a:ext uri="{FF2B5EF4-FFF2-40B4-BE49-F238E27FC236}">
                <a16:creationId xmlns:a16="http://schemas.microsoft.com/office/drawing/2014/main" id="{A7C27E3E-5661-4912-A2C6-181194A90860}"/>
              </a:ext>
            </a:extLst>
          </p:cNvPr>
          <p:cNvSpPr/>
          <p:nvPr/>
        </p:nvSpPr>
        <p:spPr bwMode="auto">
          <a:xfrm>
            <a:off x="2471799" y="3033492"/>
            <a:ext cx="17982" cy="791176"/>
          </a:xfrm>
          <a:prstGeom prst="rect">
            <a:avLst/>
          </a:prstGeom>
          <a:solidFill>
            <a:srgbClr val="BECDD7"/>
          </a:solidFill>
          <a:ln>
            <a:noFill/>
          </a:ln>
          <a:effectLst/>
        </p:spPr>
        <p:txBody>
          <a:bodyPr wrap="square" lIns="107888" tIns="53944" rIns="107888" bIns="53944" numCol="1" spcCol="72000" rtlCol="0" anchor="ctr">
            <a:noAutofit/>
          </a:bodyPr>
          <a:lstStyle/>
          <a:p>
            <a:pPr algn="ctr" defTabSz="913486">
              <a:lnSpc>
                <a:spcPct val="110000"/>
              </a:lnSpc>
              <a:spcBef>
                <a:spcPct val="0"/>
              </a:spcBef>
              <a:defRPr/>
            </a:pPr>
            <a:endParaRPr lang="en-US" sz="1798" kern="0">
              <a:solidFill>
                <a:srgbClr val="000000"/>
              </a:solidFill>
              <a:latin typeface="Arial"/>
              <a:ea typeface="Arial Unicode MS" panose="020B0604020202020204" pitchFamily="34" charset="-128"/>
            </a:endParaRPr>
          </a:p>
        </p:txBody>
      </p:sp>
      <p:sp>
        <p:nvSpPr>
          <p:cNvPr id="188" name="BAR Digital Twin Production">
            <a:extLst>
              <a:ext uri="{FF2B5EF4-FFF2-40B4-BE49-F238E27FC236}">
                <a16:creationId xmlns:a16="http://schemas.microsoft.com/office/drawing/2014/main" id="{B11FAA43-26B2-40B3-AEAC-86FA1DC9CDCB}"/>
              </a:ext>
            </a:extLst>
          </p:cNvPr>
          <p:cNvSpPr/>
          <p:nvPr/>
        </p:nvSpPr>
        <p:spPr bwMode="auto">
          <a:xfrm>
            <a:off x="4892153" y="3033492"/>
            <a:ext cx="17982" cy="791176"/>
          </a:xfrm>
          <a:prstGeom prst="rect">
            <a:avLst/>
          </a:prstGeom>
          <a:solidFill>
            <a:srgbClr val="BECDD7"/>
          </a:solidFill>
          <a:ln>
            <a:noFill/>
          </a:ln>
          <a:effectLst/>
        </p:spPr>
        <p:txBody>
          <a:bodyPr wrap="square" lIns="107888" tIns="53944" rIns="107888" bIns="53944" numCol="1" spcCol="72000" rtlCol="0" anchor="ctr">
            <a:noAutofit/>
          </a:bodyPr>
          <a:lstStyle/>
          <a:p>
            <a:pPr algn="ctr" defTabSz="913486">
              <a:lnSpc>
                <a:spcPct val="110000"/>
              </a:lnSpc>
              <a:spcBef>
                <a:spcPct val="0"/>
              </a:spcBef>
              <a:defRPr/>
            </a:pPr>
            <a:endParaRPr lang="en-US" sz="1798" kern="0">
              <a:solidFill>
                <a:srgbClr val="000000"/>
              </a:solidFill>
              <a:latin typeface="Arial"/>
              <a:ea typeface="Arial Unicode MS" panose="020B0604020202020204" pitchFamily="34" charset="-128"/>
            </a:endParaRPr>
          </a:p>
        </p:txBody>
      </p:sp>
      <p:sp>
        <p:nvSpPr>
          <p:cNvPr id="189" name="BAR Digital Twin Performance">
            <a:extLst>
              <a:ext uri="{FF2B5EF4-FFF2-40B4-BE49-F238E27FC236}">
                <a16:creationId xmlns:a16="http://schemas.microsoft.com/office/drawing/2014/main" id="{7E36C5F9-A6CF-401F-AC3C-8C7687DAA326}"/>
              </a:ext>
            </a:extLst>
          </p:cNvPr>
          <p:cNvSpPr/>
          <p:nvPr/>
        </p:nvSpPr>
        <p:spPr bwMode="auto">
          <a:xfrm>
            <a:off x="8522681" y="3033492"/>
            <a:ext cx="17982" cy="791176"/>
          </a:xfrm>
          <a:prstGeom prst="rect">
            <a:avLst/>
          </a:prstGeom>
          <a:solidFill>
            <a:srgbClr val="BECDD7"/>
          </a:solidFill>
          <a:ln>
            <a:noFill/>
          </a:ln>
          <a:effectLst/>
        </p:spPr>
        <p:txBody>
          <a:bodyPr wrap="square" lIns="107888" tIns="53944" rIns="107888" bIns="53944" numCol="1" spcCol="72000" rtlCol="0" anchor="ctr">
            <a:noAutofit/>
          </a:bodyPr>
          <a:lstStyle/>
          <a:p>
            <a:pPr algn="ctr" defTabSz="913486">
              <a:lnSpc>
                <a:spcPct val="110000"/>
              </a:lnSpc>
              <a:spcBef>
                <a:spcPct val="0"/>
              </a:spcBef>
              <a:defRPr/>
            </a:pPr>
            <a:endParaRPr lang="en-US" sz="1798" kern="0">
              <a:solidFill>
                <a:srgbClr val="000000"/>
              </a:solidFill>
              <a:latin typeface="Arial"/>
              <a:ea typeface="Arial Unicode MS" panose="020B0604020202020204" pitchFamily="34" charset="-128"/>
            </a:endParaRPr>
          </a:p>
        </p:txBody>
      </p:sp>
      <p:sp>
        <p:nvSpPr>
          <p:cNvPr id="190" name="Rechteck 89">
            <a:extLst>
              <a:ext uri="{FF2B5EF4-FFF2-40B4-BE49-F238E27FC236}">
                <a16:creationId xmlns:a16="http://schemas.microsoft.com/office/drawing/2014/main" id="{0DFCCFE4-421D-4707-9EEB-E8A66B647FD1}"/>
              </a:ext>
            </a:extLst>
          </p:cNvPr>
          <p:cNvSpPr/>
          <p:nvPr/>
        </p:nvSpPr>
        <p:spPr>
          <a:xfrm>
            <a:off x="2471800" y="3008102"/>
            <a:ext cx="2038126" cy="503476"/>
          </a:xfrm>
          <a:prstGeom prst="rect">
            <a:avLst/>
          </a:prstGeom>
        </p:spPr>
        <p:txBody>
          <a:bodyPr wrap="square" lIns="86199" tIns="43100" rIns="86199" bIns="43100">
            <a:noAutofit/>
          </a:bodyPr>
          <a:lstStyle/>
          <a:p>
            <a:pPr defTabSz="913486">
              <a:lnSpc>
                <a:spcPct val="90000"/>
              </a:lnSpc>
              <a:defRPr/>
            </a:pPr>
            <a:r>
              <a:rPr lang="en-US" sz="1598" b="1" kern="0">
                <a:solidFill>
                  <a:srgbClr val="BECDD7"/>
                </a:solidFill>
              </a:rPr>
              <a:t>Digital Twin</a:t>
            </a:r>
            <a:br>
              <a:rPr lang="en-US" sz="1598" b="1" kern="0">
                <a:solidFill>
                  <a:srgbClr val="BECDD7"/>
                </a:solidFill>
              </a:rPr>
            </a:br>
            <a:r>
              <a:rPr lang="en-US" sz="1598" b="1" kern="0">
                <a:solidFill>
                  <a:srgbClr val="BECDD7"/>
                </a:solidFill>
              </a:rPr>
              <a:t>Product</a:t>
            </a:r>
          </a:p>
        </p:txBody>
      </p:sp>
      <p:sp>
        <p:nvSpPr>
          <p:cNvPr id="191" name="Rechteck 90">
            <a:extLst>
              <a:ext uri="{FF2B5EF4-FFF2-40B4-BE49-F238E27FC236}">
                <a16:creationId xmlns:a16="http://schemas.microsoft.com/office/drawing/2014/main" id="{67E9C901-7E6D-41EE-932F-655CFA404C4F}"/>
              </a:ext>
            </a:extLst>
          </p:cNvPr>
          <p:cNvSpPr/>
          <p:nvPr/>
        </p:nvSpPr>
        <p:spPr>
          <a:xfrm>
            <a:off x="4892154" y="3008102"/>
            <a:ext cx="2140032" cy="503476"/>
          </a:xfrm>
          <a:prstGeom prst="rect">
            <a:avLst/>
          </a:prstGeom>
        </p:spPr>
        <p:txBody>
          <a:bodyPr wrap="square" lIns="86199" tIns="43100" rIns="86199" bIns="43100">
            <a:noAutofit/>
          </a:bodyPr>
          <a:lstStyle/>
          <a:p>
            <a:pPr defTabSz="913486">
              <a:lnSpc>
                <a:spcPct val="90000"/>
              </a:lnSpc>
              <a:defRPr/>
            </a:pPr>
            <a:r>
              <a:rPr lang="en-US" sz="1598" b="1" kern="0">
                <a:solidFill>
                  <a:srgbClr val="BECDD7"/>
                </a:solidFill>
              </a:rPr>
              <a:t>Digital Twin</a:t>
            </a:r>
            <a:br>
              <a:rPr lang="en-US" sz="1598" b="1" kern="0">
                <a:solidFill>
                  <a:srgbClr val="BECDD7"/>
                </a:solidFill>
              </a:rPr>
            </a:br>
            <a:r>
              <a:rPr lang="en-US" sz="1598" b="1" kern="0">
                <a:solidFill>
                  <a:srgbClr val="BECDD7"/>
                </a:solidFill>
              </a:rPr>
              <a:t>Production</a:t>
            </a:r>
          </a:p>
        </p:txBody>
      </p:sp>
      <p:sp>
        <p:nvSpPr>
          <p:cNvPr id="192" name="Rechteck 91">
            <a:extLst>
              <a:ext uri="{FF2B5EF4-FFF2-40B4-BE49-F238E27FC236}">
                <a16:creationId xmlns:a16="http://schemas.microsoft.com/office/drawing/2014/main" id="{6156109F-9DBD-4106-B47D-217196086EFB}"/>
              </a:ext>
            </a:extLst>
          </p:cNvPr>
          <p:cNvSpPr/>
          <p:nvPr/>
        </p:nvSpPr>
        <p:spPr>
          <a:xfrm>
            <a:off x="8522682" y="3008102"/>
            <a:ext cx="2140032" cy="503476"/>
          </a:xfrm>
          <a:prstGeom prst="rect">
            <a:avLst/>
          </a:prstGeom>
        </p:spPr>
        <p:txBody>
          <a:bodyPr wrap="square" lIns="86199" tIns="43100" rIns="86199" bIns="43100">
            <a:noAutofit/>
          </a:bodyPr>
          <a:lstStyle/>
          <a:p>
            <a:pPr defTabSz="913486">
              <a:lnSpc>
                <a:spcPct val="90000"/>
              </a:lnSpc>
              <a:defRPr/>
            </a:pPr>
            <a:r>
              <a:rPr lang="en-US" sz="1598" b="1" kern="0">
                <a:solidFill>
                  <a:srgbClr val="BECDD7"/>
                </a:solidFill>
              </a:rPr>
              <a:t>Digital Twin</a:t>
            </a:r>
            <a:br>
              <a:rPr lang="en-US" sz="1598" b="1" kern="0">
                <a:solidFill>
                  <a:srgbClr val="BECDD7"/>
                </a:solidFill>
              </a:rPr>
            </a:br>
            <a:r>
              <a:rPr lang="en-US" sz="1598" b="1" kern="0">
                <a:solidFill>
                  <a:srgbClr val="BECDD7"/>
                </a:solidFill>
              </a:rPr>
              <a:t>Performance</a:t>
            </a:r>
          </a:p>
        </p:txBody>
      </p:sp>
      <p:pic>
        <p:nvPicPr>
          <p:cNvPr id="193" name="FLOW-S Performance data">
            <a:extLst>
              <a:ext uri="{FF2B5EF4-FFF2-40B4-BE49-F238E27FC236}">
                <a16:creationId xmlns:a16="http://schemas.microsoft.com/office/drawing/2014/main" id="{84449C44-C96B-41CE-A853-B76752D27722}"/>
              </a:ext>
            </a:extLst>
          </p:cNvPr>
          <p:cNvPicPr preferRelativeResize="0">
            <a:picLocks/>
          </p:cNvPicPr>
          <p:nvPr/>
        </p:nvPicPr>
        <p:blipFill>
          <a:blip r:embed="rId11"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4722597" y="3824671"/>
            <a:ext cx="4208316" cy="1618314"/>
          </a:xfrm>
          <a:prstGeom prst="rect">
            <a:avLst/>
          </a:prstGeom>
        </p:spPr>
      </p:pic>
      <p:pic>
        <p:nvPicPr>
          <p:cNvPr id="194" name="Grafik 93">
            <a:extLst>
              <a:ext uri="{FF2B5EF4-FFF2-40B4-BE49-F238E27FC236}">
                <a16:creationId xmlns:a16="http://schemas.microsoft.com/office/drawing/2014/main" id="{68B4A837-7132-44D8-B5FB-4F1EA756434E}"/>
              </a:ext>
            </a:extLst>
          </p:cNvPr>
          <p:cNvPicPr preferRelativeResize="0">
            <a:picLocks/>
          </p:cNvPicPr>
          <p:nvPr/>
        </p:nvPicPr>
        <p:blipFill>
          <a:blip r:embed="rId12"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5694287" y="3824671"/>
            <a:ext cx="5656478" cy="1618314"/>
          </a:xfrm>
          <a:prstGeom prst="rect">
            <a:avLst/>
          </a:prstGeom>
        </p:spPr>
      </p:pic>
      <p:pic>
        <p:nvPicPr>
          <p:cNvPr id="195" name="FLOW-S Realize and optimize">
            <a:extLst>
              <a:ext uri="{FF2B5EF4-FFF2-40B4-BE49-F238E27FC236}">
                <a16:creationId xmlns:a16="http://schemas.microsoft.com/office/drawing/2014/main" id="{D765CA14-8D77-4EA8-91E4-2721A34CFB86}"/>
              </a:ext>
            </a:extLst>
          </p:cNvPr>
          <p:cNvPicPr>
            <a:picLocks/>
          </p:cNvPicPr>
          <p:nvPr/>
        </p:nvPicPr>
        <p:blipFill>
          <a:blip r:embed="rId13"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3267649" y="3824671"/>
            <a:ext cx="4211882" cy="1618314"/>
          </a:xfrm>
          <a:prstGeom prst="rect">
            <a:avLst/>
          </a:prstGeom>
        </p:spPr>
      </p:pic>
      <p:pic>
        <p:nvPicPr>
          <p:cNvPr id="196" name="RING">
            <a:extLst>
              <a:ext uri="{FF2B5EF4-FFF2-40B4-BE49-F238E27FC236}">
                <a16:creationId xmlns:a16="http://schemas.microsoft.com/office/drawing/2014/main" id="{80A1D42E-3BB7-4415-9AA6-3973570019D1}"/>
              </a:ext>
            </a:extLst>
          </p:cNvPr>
          <p:cNvPicPr preferRelativeResize="0">
            <a:picLocks/>
          </p:cNvPicPr>
          <p:nvPr/>
        </p:nvPicPr>
        <p:blipFill>
          <a:blip r:embed="rId14"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5695658" y="3824671"/>
            <a:ext cx="3236627" cy="1618314"/>
          </a:xfrm>
          <a:prstGeom prst="rect">
            <a:avLst/>
          </a:prstGeom>
        </p:spPr>
      </p:pic>
      <p:pic>
        <p:nvPicPr>
          <p:cNvPr id="197" name="CIRCLE Real production">
            <a:extLst>
              <a:ext uri="{FF2B5EF4-FFF2-40B4-BE49-F238E27FC236}">
                <a16:creationId xmlns:a16="http://schemas.microsoft.com/office/drawing/2014/main" id="{46649C73-C32C-4DCF-88C1-D6B4D3B94336}"/>
              </a:ext>
            </a:extLst>
          </p:cNvPr>
          <p:cNvPicPr preferRelativeResize="0">
            <a:picLocks/>
          </p:cNvPicPr>
          <p:nvPr/>
        </p:nvPicPr>
        <p:blipFill>
          <a:blip r:embed="rId15"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5694289" y="3824671"/>
            <a:ext cx="3236627" cy="1618314"/>
          </a:xfrm>
          <a:prstGeom prst="rect">
            <a:avLst/>
          </a:prstGeom>
        </p:spPr>
      </p:pic>
      <p:pic>
        <p:nvPicPr>
          <p:cNvPr id="198" name="CIRCLE Virtual product">
            <a:extLst>
              <a:ext uri="{FF2B5EF4-FFF2-40B4-BE49-F238E27FC236}">
                <a16:creationId xmlns:a16="http://schemas.microsoft.com/office/drawing/2014/main" id="{8AFC797B-784D-4A20-828B-AE1CC63522E4}"/>
              </a:ext>
            </a:extLst>
          </p:cNvPr>
          <p:cNvPicPr preferRelativeResize="0">
            <a:picLocks/>
          </p:cNvPicPr>
          <p:nvPr/>
        </p:nvPicPr>
        <p:blipFill>
          <a:blip r:embed="rId16"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847107" y="3824671"/>
            <a:ext cx="3236627" cy="1618314"/>
          </a:xfrm>
          <a:prstGeom prst="rect">
            <a:avLst/>
          </a:prstGeom>
        </p:spPr>
      </p:pic>
      <p:pic>
        <p:nvPicPr>
          <p:cNvPr id="199" name="CIRCLE Virtual production">
            <a:extLst>
              <a:ext uri="{FF2B5EF4-FFF2-40B4-BE49-F238E27FC236}">
                <a16:creationId xmlns:a16="http://schemas.microsoft.com/office/drawing/2014/main" id="{05497C36-75EA-449E-8DCC-BF616FE75358}"/>
              </a:ext>
            </a:extLst>
          </p:cNvPr>
          <p:cNvPicPr preferRelativeResize="0">
            <a:picLocks/>
          </p:cNvPicPr>
          <p:nvPr/>
        </p:nvPicPr>
        <p:blipFill>
          <a:blip r:embed="rId17"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3267651" y="3824671"/>
            <a:ext cx="3242722" cy="1618314"/>
          </a:xfrm>
          <a:prstGeom prst="rect">
            <a:avLst/>
          </a:prstGeom>
        </p:spPr>
      </p:pic>
      <p:pic>
        <p:nvPicPr>
          <p:cNvPr id="200" name="RING Real product">
            <a:extLst>
              <a:ext uri="{FF2B5EF4-FFF2-40B4-BE49-F238E27FC236}">
                <a16:creationId xmlns:a16="http://schemas.microsoft.com/office/drawing/2014/main" id="{C26B311B-8756-46D0-BF5E-CF037C772F6B}"/>
              </a:ext>
            </a:extLst>
          </p:cNvPr>
          <p:cNvPicPr preferRelativeResize="0">
            <a:picLocks/>
          </p:cNvPicPr>
          <p:nvPr/>
        </p:nvPicPr>
        <p:blipFill>
          <a:blip r:embed="rId18"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8522527" y="3824671"/>
            <a:ext cx="2828239" cy="1618314"/>
          </a:xfrm>
          <a:prstGeom prst="rect">
            <a:avLst/>
          </a:prstGeom>
        </p:spPr>
      </p:pic>
      <p:pic>
        <p:nvPicPr>
          <p:cNvPr id="201" name="FLOW-L Performance data">
            <a:extLst>
              <a:ext uri="{FF2B5EF4-FFF2-40B4-BE49-F238E27FC236}">
                <a16:creationId xmlns:a16="http://schemas.microsoft.com/office/drawing/2014/main" id="{0B719681-B4D2-4341-9E44-CF67F4F8AC14}"/>
              </a:ext>
            </a:extLst>
          </p:cNvPr>
          <p:cNvPicPr>
            <a:picLocks/>
          </p:cNvPicPr>
          <p:nvPr/>
        </p:nvPicPr>
        <p:blipFill>
          <a:blip r:embed="rId19"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2281759" y="3824671"/>
            <a:ext cx="9069871" cy="1618314"/>
          </a:xfrm>
          <a:prstGeom prst="rect">
            <a:avLst/>
          </a:prstGeom>
        </p:spPr>
      </p:pic>
      <p:pic>
        <p:nvPicPr>
          <p:cNvPr id="202" name="FLOW-L Realize and optimize">
            <a:extLst>
              <a:ext uri="{FF2B5EF4-FFF2-40B4-BE49-F238E27FC236}">
                <a16:creationId xmlns:a16="http://schemas.microsoft.com/office/drawing/2014/main" id="{92264D0E-D164-4C37-BF65-1F96671D2FCF}"/>
              </a:ext>
            </a:extLst>
          </p:cNvPr>
          <p:cNvPicPr>
            <a:picLocks/>
          </p:cNvPicPr>
          <p:nvPr/>
        </p:nvPicPr>
        <p:blipFill>
          <a:blip r:embed="rId20"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851228" y="3824671"/>
            <a:ext cx="9069871" cy="1618314"/>
          </a:xfrm>
          <a:prstGeom prst="rect">
            <a:avLst/>
          </a:prstGeom>
        </p:spPr>
      </p:pic>
      <p:pic>
        <p:nvPicPr>
          <p:cNvPr id="203" name="FLOW-S Performance data">
            <a:extLst>
              <a:ext uri="{FF2B5EF4-FFF2-40B4-BE49-F238E27FC236}">
                <a16:creationId xmlns:a16="http://schemas.microsoft.com/office/drawing/2014/main" id="{925A5AC8-683A-4790-8E57-C178205923F3}"/>
              </a:ext>
            </a:extLst>
          </p:cNvPr>
          <p:cNvPicPr>
            <a:picLocks/>
          </p:cNvPicPr>
          <p:nvPr/>
        </p:nvPicPr>
        <p:blipFill>
          <a:blip r:embed="rId21" cstate="screen">
            <a:duotone>
              <a:srgbClr val="ADBECB">
                <a:shade val="45000"/>
                <a:satMod val="135000"/>
              </a:srgbClr>
              <a:prstClr val="white"/>
            </a:duotone>
            <a:extLst>
              <a:ext uri="{28A0092B-C50C-407E-A947-70E740481C1C}">
                <a14:useLocalDpi xmlns:a14="http://schemas.microsoft.com/office/drawing/2010/main"/>
              </a:ext>
            </a:extLst>
          </a:blip>
          <a:srcRect/>
          <a:stretch/>
        </p:blipFill>
        <p:spPr>
          <a:xfrm>
            <a:off x="4721877" y="3824671"/>
            <a:ext cx="4211882" cy="1618314"/>
          </a:xfrm>
          <a:prstGeom prst="rect">
            <a:avLst/>
          </a:prstGeom>
        </p:spPr>
      </p:pic>
      <p:pic>
        <p:nvPicPr>
          <p:cNvPr id="204" name="Overlap C">
            <a:extLst>
              <a:ext uri="{FF2B5EF4-FFF2-40B4-BE49-F238E27FC236}">
                <a16:creationId xmlns:a16="http://schemas.microsoft.com/office/drawing/2014/main" id="{5503E8B8-B012-456B-A6AD-F3DE242FE45B}"/>
              </a:ext>
            </a:extLst>
          </p:cNvPr>
          <p:cNvPicPr>
            <a:picLocks/>
          </p:cNvPicPr>
          <p:nvPr/>
        </p:nvPicPr>
        <p:blipFill>
          <a:blip r:embed="rId22"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5694287" y="4094388"/>
            <a:ext cx="816085" cy="1078876"/>
          </a:xfrm>
          <a:prstGeom prst="rect">
            <a:avLst/>
          </a:prstGeom>
        </p:spPr>
      </p:pic>
      <p:pic>
        <p:nvPicPr>
          <p:cNvPr id="205" name="Overlap LR">
            <a:extLst>
              <a:ext uri="{FF2B5EF4-FFF2-40B4-BE49-F238E27FC236}">
                <a16:creationId xmlns:a16="http://schemas.microsoft.com/office/drawing/2014/main" id="{E6C978E2-431B-4542-8530-D1ECD2A35895}"/>
              </a:ext>
            </a:extLst>
          </p:cNvPr>
          <p:cNvPicPr>
            <a:picLocks/>
          </p:cNvPicPr>
          <p:nvPr/>
        </p:nvPicPr>
        <p:blipFill>
          <a:blip r:embed="rId23"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3267365" y="4097050"/>
            <a:ext cx="5669960" cy="1075280"/>
          </a:xfrm>
          <a:prstGeom prst="rect">
            <a:avLst/>
          </a:prstGeom>
        </p:spPr>
      </p:pic>
      <p:pic>
        <p:nvPicPr>
          <p:cNvPr id="206" name="FLOW-S Realize and optimize">
            <a:extLst>
              <a:ext uri="{FF2B5EF4-FFF2-40B4-BE49-F238E27FC236}">
                <a16:creationId xmlns:a16="http://schemas.microsoft.com/office/drawing/2014/main" id="{6A8A8781-5F81-474D-85E3-2D5FD7A3AAEF}"/>
              </a:ext>
            </a:extLst>
          </p:cNvPr>
          <p:cNvPicPr>
            <a:picLocks/>
          </p:cNvPicPr>
          <p:nvPr/>
        </p:nvPicPr>
        <p:blipFill rotWithShape="1">
          <a:blip r:embed="rId24" cstate="screen">
            <a:duotone>
              <a:srgbClr val="ADBECB">
                <a:shade val="45000"/>
                <a:satMod val="135000"/>
              </a:srgbClr>
              <a:prstClr val="white"/>
            </a:duotone>
            <a:extLst>
              <a:ext uri="{28A0092B-C50C-407E-A947-70E740481C1C}">
                <a14:useLocalDpi xmlns:a14="http://schemas.microsoft.com/office/drawing/2010/main"/>
              </a:ext>
            </a:extLst>
          </a:blip>
          <a:srcRect/>
          <a:stretch/>
        </p:blipFill>
        <p:spPr>
          <a:xfrm>
            <a:off x="3266362" y="3824671"/>
            <a:ext cx="4211882" cy="1618314"/>
          </a:xfrm>
          <a:prstGeom prst="rect">
            <a:avLst/>
          </a:prstGeom>
        </p:spPr>
      </p:pic>
      <p:pic>
        <p:nvPicPr>
          <p:cNvPr id="207" name="SWIRL Virtual product">
            <a:extLst>
              <a:ext uri="{FF2B5EF4-FFF2-40B4-BE49-F238E27FC236}">
                <a16:creationId xmlns:a16="http://schemas.microsoft.com/office/drawing/2014/main" id="{BDF2C49E-25FB-4292-BCB7-D16952D04EF5}"/>
              </a:ext>
            </a:extLst>
          </p:cNvPr>
          <p:cNvPicPr preferRelativeResize="0">
            <a:picLocks/>
          </p:cNvPicPr>
          <p:nvPr/>
        </p:nvPicPr>
        <p:blipFill>
          <a:blip r:embed="rId25"/>
          <a:stretch>
            <a:fillRect/>
          </a:stretch>
        </p:blipFill>
        <p:spPr>
          <a:xfrm>
            <a:off x="1386544" y="4094388"/>
            <a:ext cx="2157752" cy="1078876"/>
          </a:xfrm>
          <a:prstGeom prst="rect">
            <a:avLst/>
          </a:prstGeom>
        </p:spPr>
      </p:pic>
      <p:pic>
        <p:nvPicPr>
          <p:cNvPr id="208" name="SWIRL Virtual production">
            <a:extLst>
              <a:ext uri="{FF2B5EF4-FFF2-40B4-BE49-F238E27FC236}">
                <a16:creationId xmlns:a16="http://schemas.microsoft.com/office/drawing/2014/main" id="{91B581FD-A24D-4C63-96A4-D600E7CB404F}"/>
              </a:ext>
            </a:extLst>
          </p:cNvPr>
          <p:cNvPicPr preferRelativeResize="0">
            <a:picLocks/>
          </p:cNvPicPr>
          <p:nvPr/>
        </p:nvPicPr>
        <p:blipFill>
          <a:blip r:embed="rId25"/>
          <a:stretch>
            <a:fillRect/>
          </a:stretch>
        </p:blipFill>
        <p:spPr>
          <a:xfrm>
            <a:off x="3810134" y="4094388"/>
            <a:ext cx="2157752" cy="1078876"/>
          </a:xfrm>
          <a:prstGeom prst="rect">
            <a:avLst/>
          </a:prstGeom>
        </p:spPr>
      </p:pic>
      <p:pic>
        <p:nvPicPr>
          <p:cNvPr id="209" name="SWIRL Real production">
            <a:extLst>
              <a:ext uri="{FF2B5EF4-FFF2-40B4-BE49-F238E27FC236}">
                <a16:creationId xmlns:a16="http://schemas.microsoft.com/office/drawing/2014/main" id="{CF5AC40E-40BB-4F40-9ADC-A7237766064B}"/>
              </a:ext>
            </a:extLst>
          </p:cNvPr>
          <p:cNvPicPr preferRelativeResize="0">
            <a:picLocks/>
          </p:cNvPicPr>
          <p:nvPr/>
        </p:nvPicPr>
        <p:blipFill>
          <a:blip r:embed="rId25"/>
          <a:stretch>
            <a:fillRect/>
          </a:stretch>
        </p:blipFill>
        <p:spPr>
          <a:xfrm>
            <a:off x="6233725" y="4094388"/>
            <a:ext cx="2157752" cy="1078876"/>
          </a:xfrm>
          <a:prstGeom prst="rect">
            <a:avLst/>
          </a:prstGeom>
        </p:spPr>
      </p:pic>
      <p:pic>
        <p:nvPicPr>
          <p:cNvPr id="210" name="SWIRL Real product">
            <a:extLst>
              <a:ext uri="{FF2B5EF4-FFF2-40B4-BE49-F238E27FC236}">
                <a16:creationId xmlns:a16="http://schemas.microsoft.com/office/drawing/2014/main" id="{07BABC20-5A02-47C8-B066-C3B3D6F4C905}"/>
              </a:ext>
            </a:extLst>
          </p:cNvPr>
          <p:cNvPicPr preferRelativeResize="0">
            <a:picLocks/>
          </p:cNvPicPr>
          <p:nvPr/>
        </p:nvPicPr>
        <p:blipFill>
          <a:blip r:embed="rId25"/>
          <a:stretch>
            <a:fillRect/>
          </a:stretch>
        </p:blipFill>
        <p:spPr>
          <a:xfrm>
            <a:off x="8653980" y="4094388"/>
            <a:ext cx="2157752" cy="1078876"/>
          </a:xfrm>
          <a:prstGeom prst="rect">
            <a:avLst/>
          </a:prstGeom>
        </p:spPr>
      </p:pic>
      <p:pic>
        <p:nvPicPr>
          <p:cNvPr id="211" name="TEXT">
            <a:extLst>
              <a:ext uri="{FF2B5EF4-FFF2-40B4-BE49-F238E27FC236}">
                <a16:creationId xmlns:a16="http://schemas.microsoft.com/office/drawing/2014/main" id="{48826BFB-9E79-43A4-85A4-272F6654C597}"/>
              </a:ext>
            </a:extLst>
          </p:cNvPr>
          <p:cNvPicPr>
            <a:picLocks/>
          </p:cNvPicPr>
          <p:nvPr/>
        </p:nvPicPr>
        <p:blipFill>
          <a:blip r:embed="rId26" cstate="screen">
            <a:extLst>
              <a:ext uri="{28A0092B-C50C-407E-A947-70E740481C1C}">
                <a14:useLocalDpi xmlns:a14="http://schemas.microsoft.com/office/drawing/2010/main"/>
              </a:ext>
            </a:extLst>
          </a:blip>
          <a:stretch>
            <a:fillRect/>
          </a:stretch>
        </p:blipFill>
        <p:spPr>
          <a:xfrm>
            <a:off x="1890730" y="3823313"/>
            <a:ext cx="8410543" cy="1607525"/>
          </a:xfrm>
          <a:prstGeom prst="rect">
            <a:avLst/>
          </a:prstGeom>
        </p:spPr>
      </p:pic>
      <p:pic>
        <p:nvPicPr>
          <p:cNvPr id="212" name="TEXT Real production Grey">
            <a:extLst>
              <a:ext uri="{FF2B5EF4-FFF2-40B4-BE49-F238E27FC236}">
                <a16:creationId xmlns:a16="http://schemas.microsoft.com/office/drawing/2014/main" id="{D1EFE2B7-2C51-462D-B54F-94A4242EA75E}"/>
              </a:ext>
            </a:extLst>
          </p:cNvPr>
          <p:cNvPicPr>
            <a:picLocks/>
          </p:cNvPicPr>
          <p:nvPr/>
        </p:nvPicPr>
        <p:blipFill>
          <a:blip r:embed="rId27" cstate="screen">
            <a:duotone>
              <a:srgbClr val="ADBECB">
                <a:shade val="45000"/>
                <a:satMod val="135000"/>
              </a:srgbClr>
              <a:prstClr val="white"/>
            </a:duotone>
            <a:extLst>
              <a:ext uri="{28A0092B-C50C-407E-A947-70E740481C1C}">
                <a14:useLocalDpi xmlns:a14="http://schemas.microsoft.com/office/drawing/2010/main"/>
              </a:ext>
            </a:extLst>
          </a:blip>
          <a:stretch>
            <a:fillRect/>
          </a:stretch>
        </p:blipFill>
        <p:spPr>
          <a:xfrm>
            <a:off x="6561939" y="4396924"/>
            <a:ext cx="1492094" cy="467513"/>
          </a:xfrm>
          <a:prstGeom prst="rect">
            <a:avLst/>
          </a:prstGeom>
        </p:spPr>
      </p:pic>
      <p:pic>
        <p:nvPicPr>
          <p:cNvPr id="213" name="Grafik 119">
            <a:extLst>
              <a:ext uri="{FF2B5EF4-FFF2-40B4-BE49-F238E27FC236}">
                <a16:creationId xmlns:a16="http://schemas.microsoft.com/office/drawing/2014/main" id="{1A271610-1E77-4675-9C36-2C3EF487FAB9}"/>
              </a:ext>
            </a:extLst>
          </p:cNvPr>
          <p:cNvPicPr>
            <a:picLocks noChangeAspect="1"/>
          </p:cNvPicPr>
          <p:nvPr/>
        </p:nvPicPr>
        <p:blipFill rotWithShape="1">
          <a:blip r:embed="rId28">
            <a:extLst>
              <a:ext uri="{BEBA8EAE-BF5A-486C-A8C5-ECC9F3942E4B}">
                <a14:imgProps xmlns:a14="http://schemas.microsoft.com/office/drawing/2010/main">
                  <a14:imgLayer r:embed="rId29">
                    <a14:imgEffect>
                      <a14:sharpenSoften amount="-50000"/>
                    </a14:imgEffect>
                  </a14:imgLayer>
                </a14:imgProps>
              </a:ext>
            </a:extLst>
          </a:blip>
          <a:srcRect l="46542" t="-12031" r="25565" b="37598"/>
          <a:stretch/>
        </p:blipFill>
        <p:spPr>
          <a:xfrm>
            <a:off x="5694794" y="3285134"/>
            <a:ext cx="3236121" cy="1618315"/>
          </a:xfrm>
          <a:prstGeom prst="ellipse">
            <a:avLst/>
          </a:prstGeom>
        </p:spPr>
      </p:pic>
      <p:sp>
        <p:nvSpPr>
          <p:cNvPr id="214" name="LAYER Real Production">
            <a:extLst>
              <a:ext uri="{FF2B5EF4-FFF2-40B4-BE49-F238E27FC236}">
                <a16:creationId xmlns:a16="http://schemas.microsoft.com/office/drawing/2014/main" id="{0E9204C2-EE68-4E4C-AFBD-AEFD59254179}"/>
              </a:ext>
            </a:extLst>
          </p:cNvPr>
          <p:cNvSpPr>
            <a:spLocks noChangeArrowheads="1"/>
          </p:cNvSpPr>
          <p:nvPr/>
        </p:nvSpPr>
        <p:spPr bwMode="auto">
          <a:xfrm>
            <a:off x="5696388" y="3823629"/>
            <a:ext cx="3236627" cy="1618314"/>
          </a:xfrm>
          <a:prstGeom prst="ellipse">
            <a:avLst/>
          </a:prstGeom>
          <a:solidFill>
            <a:srgbClr val="2387AA">
              <a:alpha val="25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defRPr/>
            </a:pPr>
            <a:endParaRPr lang="en-US" sz="1798" kern="0">
              <a:solidFill>
                <a:srgbClr val="ADBECB"/>
              </a:solidFill>
            </a:endParaRPr>
          </a:p>
        </p:txBody>
      </p:sp>
      <p:pic>
        <p:nvPicPr>
          <p:cNvPr id="215" name="TEXT Collaboration platform">
            <a:extLst>
              <a:ext uri="{FF2B5EF4-FFF2-40B4-BE49-F238E27FC236}">
                <a16:creationId xmlns:a16="http://schemas.microsoft.com/office/drawing/2014/main" id="{05C51C79-AEEC-4A64-958B-DFBF95925974}"/>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t="-18447" b="-5988"/>
          <a:stretch/>
        </p:blipFill>
        <p:spPr>
          <a:xfrm>
            <a:off x="4993677" y="5436168"/>
            <a:ext cx="2204646" cy="283729"/>
          </a:xfrm>
          <a:prstGeom prst="rect">
            <a:avLst/>
          </a:prstGeom>
        </p:spPr>
      </p:pic>
      <p:sp>
        <p:nvSpPr>
          <p:cNvPr id="216" name="LAYER Field devices">
            <a:extLst>
              <a:ext uri="{FF2B5EF4-FFF2-40B4-BE49-F238E27FC236}">
                <a16:creationId xmlns:a16="http://schemas.microsoft.com/office/drawing/2014/main" id="{261EF330-69CE-4FE9-A707-0ECAA6C19E31}"/>
              </a:ext>
            </a:extLst>
          </p:cNvPr>
          <p:cNvSpPr>
            <a:spLocks noChangeArrowheads="1"/>
          </p:cNvSpPr>
          <p:nvPr/>
        </p:nvSpPr>
        <p:spPr bwMode="auto">
          <a:xfrm>
            <a:off x="5696388" y="3285135"/>
            <a:ext cx="3236627" cy="1618314"/>
          </a:xfrm>
          <a:prstGeom prst="ellipse">
            <a:avLst/>
          </a:prstGeom>
          <a:solidFill>
            <a:srgbClr val="2387AA">
              <a:alpha val="50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defRPr/>
            </a:pPr>
            <a:endParaRPr lang="en-US" sz="1798" kern="0">
              <a:solidFill>
                <a:srgbClr val="ADBECB"/>
              </a:solidFill>
            </a:endParaRPr>
          </a:p>
        </p:txBody>
      </p:sp>
      <p:sp>
        <p:nvSpPr>
          <p:cNvPr id="217" name="LAYER Controller and Edge">
            <a:extLst>
              <a:ext uri="{FF2B5EF4-FFF2-40B4-BE49-F238E27FC236}">
                <a16:creationId xmlns:a16="http://schemas.microsoft.com/office/drawing/2014/main" id="{813A1204-4DA2-4B96-A776-865C01FB70F6}"/>
              </a:ext>
            </a:extLst>
          </p:cNvPr>
          <p:cNvSpPr>
            <a:spLocks noChangeArrowheads="1"/>
          </p:cNvSpPr>
          <p:nvPr/>
        </p:nvSpPr>
        <p:spPr bwMode="auto">
          <a:xfrm>
            <a:off x="5696388" y="2745637"/>
            <a:ext cx="3236627" cy="1618314"/>
          </a:xfrm>
          <a:prstGeom prst="ellipse">
            <a:avLst/>
          </a:prstGeom>
          <a:solidFill>
            <a:srgbClr val="2387AA">
              <a:alpha val="75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defRPr/>
            </a:pPr>
            <a:endParaRPr lang="en-US" sz="1798" kern="0">
              <a:solidFill>
                <a:srgbClr val="ADBECB"/>
              </a:solidFill>
            </a:endParaRPr>
          </a:p>
        </p:txBody>
      </p:sp>
      <p:sp>
        <p:nvSpPr>
          <p:cNvPr id="218" name="LAYER Software">
            <a:extLst>
              <a:ext uri="{FF2B5EF4-FFF2-40B4-BE49-F238E27FC236}">
                <a16:creationId xmlns:a16="http://schemas.microsoft.com/office/drawing/2014/main" id="{78399351-2504-49FB-8FD1-0A43AC86B1C4}"/>
              </a:ext>
            </a:extLst>
          </p:cNvPr>
          <p:cNvSpPr>
            <a:spLocks noChangeArrowheads="1"/>
          </p:cNvSpPr>
          <p:nvPr/>
        </p:nvSpPr>
        <p:spPr bwMode="auto">
          <a:xfrm>
            <a:off x="5696388" y="2206139"/>
            <a:ext cx="3236627" cy="1618314"/>
          </a:xfrm>
          <a:prstGeom prst="ellipse">
            <a:avLst/>
          </a:prstGeom>
          <a:solidFill>
            <a:srgbClr val="2387AA">
              <a:alpha val="75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defRPr/>
            </a:pPr>
            <a:endParaRPr lang="en-US" sz="1798" kern="0">
              <a:solidFill>
                <a:srgbClr val="ADBECB"/>
              </a:solidFill>
            </a:endParaRPr>
          </a:p>
        </p:txBody>
      </p:sp>
      <p:sp>
        <p:nvSpPr>
          <p:cNvPr id="219" name="LAYER Cloud">
            <a:extLst>
              <a:ext uri="{FF2B5EF4-FFF2-40B4-BE49-F238E27FC236}">
                <a16:creationId xmlns:a16="http://schemas.microsoft.com/office/drawing/2014/main" id="{28877579-9106-4ED7-B75C-DC466E6F2915}"/>
              </a:ext>
            </a:extLst>
          </p:cNvPr>
          <p:cNvSpPr>
            <a:spLocks noChangeArrowheads="1"/>
          </p:cNvSpPr>
          <p:nvPr/>
        </p:nvSpPr>
        <p:spPr bwMode="auto">
          <a:xfrm>
            <a:off x="5703995" y="1657302"/>
            <a:ext cx="3236627" cy="1618314"/>
          </a:xfrm>
          <a:prstGeom prst="ellipse">
            <a:avLst/>
          </a:prstGeom>
          <a:solidFill>
            <a:srgbClr val="2387AA">
              <a:alpha val="75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defRPr/>
            </a:pPr>
            <a:endParaRPr lang="en-US" sz="1798" kern="0">
              <a:solidFill>
                <a:srgbClr val="ADBECB"/>
              </a:solidFill>
            </a:endParaRPr>
          </a:p>
        </p:txBody>
      </p:sp>
      <p:grpSp>
        <p:nvGrpSpPr>
          <p:cNvPr id="220" name="Gruppieren 229">
            <a:extLst>
              <a:ext uri="{FF2B5EF4-FFF2-40B4-BE49-F238E27FC236}">
                <a16:creationId xmlns:a16="http://schemas.microsoft.com/office/drawing/2014/main" id="{3B637A3B-B2E3-4A09-8D50-4D73A3D3ABC0}"/>
              </a:ext>
            </a:extLst>
          </p:cNvPr>
          <p:cNvGrpSpPr/>
          <p:nvPr/>
        </p:nvGrpSpPr>
        <p:grpSpPr>
          <a:xfrm>
            <a:off x="6052228" y="1842350"/>
            <a:ext cx="2555487" cy="3327476"/>
            <a:chOff x="6055357" y="1840695"/>
            <a:chExt cx="2558150" cy="3330943"/>
          </a:xfrm>
        </p:grpSpPr>
        <p:cxnSp>
          <p:nvCxnSpPr>
            <p:cNvPr id="221" name="connect">
              <a:extLst>
                <a:ext uri="{FF2B5EF4-FFF2-40B4-BE49-F238E27FC236}">
                  <a16:creationId xmlns:a16="http://schemas.microsoft.com/office/drawing/2014/main" id="{424DC8D8-C233-4C23-AF16-0F2DE06DFEDB}"/>
                </a:ext>
              </a:extLst>
            </p:cNvPr>
            <p:cNvCxnSpPr/>
            <p:nvPr/>
          </p:nvCxnSpPr>
          <p:spPr bwMode="auto">
            <a:xfrm>
              <a:off x="6055357" y="4364864"/>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2" name="connect">
              <a:extLst>
                <a:ext uri="{FF2B5EF4-FFF2-40B4-BE49-F238E27FC236}">
                  <a16:creationId xmlns:a16="http://schemas.microsoft.com/office/drawing/2014/main" id="{DA15690E-FB84-4419-AFF1-50A499A28FD6}"/>
                </a:ext>
              </a:extLst>
            </p:cNvPr>
            <p:cNvCxnSpPr/>
            <p:nvPr/>
          </p:nvCxnSpPr>
          <p:spPr bwMode="auto">
            <a:xfrm>
              <a:off x="8110714" y="4631638"/>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3" name="connect">
              <a:extLst>
                <a:ext uri="{FF2B5EF4-FFF2-40B4-BE49-F238E27FC236}">
                  <a16:creationId xmlns:a16="http://schemas.microsoft.com/office/drawing/2014/main" id="{C78FC277-5DCF-4A04-8976-9C9FCF30D03E}"/>
                </a:ext>
              </a:extLst>
            </p:cNvPr>
            <p:cNvCxnSpPr/>
            <p:nvPr/>
          </p:nvCxnSpPr>
          <p:spPr bwMode="auto">
            <a:xfrm>
              <a:off x="6055491" y="3818730"/>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4" name="connect">
              <a:extLst>
                <a:ext uri="{FF2B5EF4-FFF2-40B4-BE49-F238E27FC236}">
                  <a16:creationId xmlns:a16="http://schemas.microsoft.com/office/drawing/2014/main" id="{18AC7AE3-576C-4542-84D5-EC5B10A7FEA4}"/>
                </a:ext>
              </a:extLst>
            </p:cNvPr>
            <p:cNvCxnSpPr/>
            <p:nvPr/>
          </p:nvCxnSpPr>
          <p:spPr bwMode="auto">
            <a:xfrm>
              <a:off x="8613507" y="4358946"/>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5" name="connect">
              <a:extLst>
                <a:ext uri="{FF2B5EF4-FFF2-40B4-BE49-F238E27FC236}">
                  <a16:creationId xmlns:a16="http://schemas.microsoft.com/office/drawing/2014/main" id="{65A5C883-F04C-4C68-AA87-B918CD0FEFD2}"/>
                </a:ext>
              </a:extLst>
            </p:cNvPr>
            <p:cNvCxnSpPr/>
            <p:nvPr/>
          </p:nvCxnSpPr>
          <p:spPr bwMode="auto">
            <a:xfrm>
              <a:off x="7078364" y="421395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6" name="connect">
              <a:extLst>
                <a:ext uri="{FF2B5EF4-FFF2-40B4-BE49-F238E27FC236}">
                  <a16:creationId xmlns:a16="http://schemas.microsoft.com/office/drawing/2014/main" id="{B7D1C2BA-48DB-416E-88C6-EED9DB419870}"/>
                </a:ext>
              </a:extLst>
            </p:cNvPr>
            <p:cNvCxnSpPr/>
            <p:nvPr/>
          </p:nvCxnSpPr>
          <p:spPr bwMode="auto">
            <a:xfrm>
              <a:off x="6055491" y="327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7" name="connect">
              <a:extLst>
                <a:ext uri="{FF2B5EF4-FFF2-40B4-BE49-F238E27FC236}">
                  <a16:creationId xmlns:a16="http://schemas.microsoft.com/office/drawing/2014/main" id="{1FB8435B-6580-468F-8D5B-2A40EFDB7D92}"/>
                </a:ext>
              </a:extLst>
            </p:cNvPr>
            <p:cNvCxnSpPr/>
            <p:nvPr/>
          </p:nvCxnSpPr>
          <p:spPr bwMode="auto">
            <a:xfrm>
              <a:off x="7077634" y="292288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8" name="connect">
              <a:extLst>
                <a:ext uri="{FF2B5EF4-FFF2-40B4-BE49-F238E27FC236}">
                  <a16:creationId xmlns:a16="http://schemas.microsoft.com/office/drawing/2014/main" id="{B349625F-5B4E-42E6-8264-8B08E355ACC5}"/>
                </a:ext>
              </a:extLst>
            </p:cNvPr>
            <p:cNvCxnSpPr/>
            <p:nvPr/>
          </p:nvCxnSpPr>
          <p:spPr bwMode="auto">
            <a:xfrm>
              <a:off x="8613507" y="381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29" name="connect">
              <a:extLst>
                <a:ext uri="{FF2B5EF4-FFF2-40B4-BE49-F238E27FC236}">
                  <a16:creationId xmlns:a16="http://schemas.microsoft.com/office/drawing/2014/main" id="{34519CC7-66FC-4C3D-9699-F701E058631F}"/>
                </a:ext>
              </a:extLst>
            </p:cNvPr>
            <p:cNvCxnSpPr/>
            <p:nvPr/>
          </p:nvCxnSpPr>
          <p:spPr bwMode="auto">
            <a:xfrm>
              <a:off x="6544349" y="4092436"/>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0" name="connect">
              <a:extLst>
                <a:ext uri="{FF2B5EF4-FFF2-40B4-BE49-F238E27FC236}">
                  <a16:creationId xmlns:a16="http://schemas.microsoft.com/office/drawing/2014/main" id="{57EE3F1A-1C2F-4978-968C-A8438B6C8701}"/>
                </a:ext>
              </a:extLst>
            </p:cNvPr>
            <p:cNvCxnSpPr/>
            <p:nvPr/>
          </p:nvCxnSpPr>
          <p:spPr bwMode="auto">
            <a:xfrm>
              <a:off x="7590079" y="367122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1" name="connect">
              <a:extLst>
                <a:ext uri="{FF2B5EF4-FFF2-40B4-BE49-F238E27FC236}">
                  <a16:creationId xmlns:a16="http://schemas.microsoft.com/office/drawing/2014/main" id="{D42D4EE6-F925-4581-BC3E-4AE09F0BFB82}"/>
                </a:ext>
              </a:extLst>
            </p:cNvPr>
            <p:cNvCxnSpPr/>
            <p:nvPr/>
          </p:nvCxnSpPr>
          <p:spPr bwMode="auto">
            <a:xfrm>
              <a:off x="8110714" y="2479711"/>
              <a:ext cx="0" cy="108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2" name="connect">
              <a:extLst>
                <a:ext uri="{FF2B5EF4-FFF2-40B4-BE49-F238E27FC236}">
                  <a16:creationId xmlns:a16="http://schemas.microsoft.com/office/drawing/2014/main" id="{9E3CDEA7-620E-447E-A1C0-9183176EB14D}"/>
                </a:ext>
              </a:extLst>
            </p:cNvPr>
            <p:cNvCxnSpPr/>
            <p:nvPr/>
          </p:nvCxnSpPr>
          <p:spPr bwMode="auto">
            <a:xfrm>
              <a:off x="6544349" y="247971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3" name="connect">
              <a:extLst>
                <a:ext uri="{FF2B5EF4-FFF2-40B4-BE49-F238E27FC236}">
                  <a16:creationId xmlns:a16="http://schemas.microsoft.com/office/drawing/2014/main" id="{158407A7-0C92-4142-8FC1-636A1366F5FB}"/>
                </a:ext>
              </a:extLst>
            </p:cNvPr>
            <p:cNvCxnSpPr/>
            <p:nvPr/>
          </p:nvCxnSpPr>
          <p:spPr bwMode="auto">
            <a:xfrm>
              <a:off x="7590079" y="2385898"/>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4" name="connect">
              <a:extLst>
                <a:ext uri="{FF2B5EF4-FFF2-40B4-BE49-F238E27FC236}">
                  <a16:creationId xmlns:a16="http://schemas.microsoft.com/office/drawing/2014/main" id="{48A9BC78-4D1B-4A54-9C19-66CE638ABBBE}"/>
                </a:ext>
              </a:extLst>
            </p:cNvPr>
            <p:cNvCxnSpPr/>
            <p:nvPr/>
          </p:nvCxnSpPr>
          <p:spPr bwMode="auto">
            <a:xfrm>
              <a:off x="7077634" y="23806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5" name="connect">
              <a:extLst>
                <a:ext uri="{FF2B5EF4-FFF2-40B4-BE49-F238E27FC236}">
                  <a16:creationId xmlns:a16="http://schemas.microsoft.com/office/drawing/2014/main" id="{9E0EC2B4-B9B2-4978-A1C4-9F98A1A7A664}"/>
                </a:ext>
              </a:extLst>
            </p:cNvPr>
            <p:cNvCxnSpPr/>
            <p:nvPr/>
          </p:nvCxnSpPr>
          <p:spPr bwMode="auto">
            <a:xfrm>
              <a:off x="6055491" y="273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6" name="connect">
              <a:extLst>
                <a:ext uri="{FF2B5EF4-FFF2-40B4-BE49-F238E27FC236}">
                  <a16:creationId xmlns:a16="http://schemas.microsoft.com/office/drawing/2014/main" id="{A67C33D5-F6B7-439B-987C-4FDFF1948455}"/>
                </a:ext>
              </a:extLst>
            </p:cNvPr>
            <p:cNvCxnSpPr/>
            <p:nvPr/>
          </p:nvCxnSpPr>
          <p:spPr bwMode="auto">
            <a:xfrm>
              <a:off x="8613507" y="327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7" name="connect">
              <a:extLst>
                <a:ext uri="{FF2B5EF4-FFF2-40B4-BE49-F238E27FC236}">
                  <a16:creationId xmlns:a16="http://schemas.microsoft.com/office/drawing/2014/main" id="{22E71135-20B0-49B7-96CD-E1077A990201}"/>
                </a:ext>
              </a:extLst>
            </p:cNvPr>
            <p:cNvCxnSpPr/>
            <p:nvPr/>
          </p:nvCxnSpPr>
          <p:spPr bwMode="auto">
            <a:xfrm>
              <a:off x="6544349" y="3550572"/>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8" name="connect">
              <a:extLst>
                <a:ext uri="{FF2B5EF4-FFF2-40B4-BE49-F238E27FC236}">
                  <a16:creationId xmlns:a16="http://schemas.microsoft.com/office/drawing/2014/main" id="{EC4ADF38-1DB8-4B0C-AD89-FFAF9E4A9411}"/>
                </a:ext>
              </a:extLst>
            </p:cNvPr>
            <p:cNvCxnSpPr/>
            <p:nvPr/>
          </p:nvCxnSpPr>
          <p:spPr bwMode="auto">
            <a:xfrm>
              <a:off x="8110714" y="1939711"/>
              <a:ext cx="0" cy="108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39" name="connect">
              <a:extLst>
                <a:ext uri="{FF2B5EF4-FFF2-40B4-BE49-F238E27FC236}">
                  <a16:creationId xmlns:a16="http://schemas.microsoft.com/office/drawing/2014/main" id="{B920AF26-FD0B-44CA-8D17-DCFA9BF82C66}"/>
                </a:ext>
              </a:extLst>
            </p:cNvPr>
            <p:cNvCxnSpPr/>
            <p:nvPr/>
          </p:nvCxnSpPr>
          <p:spPr bwMode="auto">
            <a:xfrm>
              <a:off x="6544349" y="193971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0" name="connect">
              <a:extLst>
                <a:ext uri="{FF2B5EF4-FFF2-40B4-BE49-F238E27FC236}">
                  <a16:creationId xmlns:a16="http://schemas.microsoft.com/office/drawing/2014/main" id="{40160D0D-769C-43A5-AB29-4783AEFAEC12}"/>
                </a:ext>
              </a:extLst>
            </p:cNvPr>
            <p:cNvCxnSpPr/>
            <p:nvPr/>
          </p:nvCxnSpPr>
          <p:spPr bwMode="auto">
            <a:xfrm>
              <a:off x="7590079" y="1845898"/>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1" name="connect">
              <a:extLst>
                <a:ext uri="{FF2B5EF4-FFF2-40B4-BE49-F238E27FC236}">
                  <a16:creationId xmlns:a16="http://schemas.microsoft.com/office/drawing/2014/main" id="{58499005-49DF-4F08-97B8-BCD879A2601C}"/>
                </a:ext>
              </a:extLst>
            </p:cNvPr>
            <p:cNvCxnSpPr/>
            <p:nvPr/>
          </p:nvCxnSpPr>
          <p:spPr bwMode="auto">
            <a:xfrm>
              <a:off x="7077634" y="18406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2" name="connect">
              <a:extLst>
                <a:ext uri="{FF2B5EF4-FFF2-40B4-BE49-F238E27FC236}">
                  <a16:creationId xmlns:a16="http://schemas.microsoft.com/office/drawing/2014/main" id="{38599BFB-EC03-480B-81F5-872A97EF3634}"/>
                </a:ext>
              </a:extLst>
            </p:cNvPr>
            <p:cNvCxnSpPr/>
            <p:nvPr/>
          </p:nvCxnSpPr>
          <p:spPr bwMode="auto">
            <a:xfrm>
              <a:off x="6055491" y="219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43" name="connect">
              <a:extLst>
                <a:ext uri="{FF2B5EF4-FFF2-40B4-BE49-F238E27FC236}">
                  <a16:creationId xmlns:a16="http://schemas.microsoft.com/office/drawing/2014/main" id="{CD1689B9-AF05-47F1-BE1F-FBEA885F73AF}"/>
                </a:ext>
              </a:extLst>
            </p:cNvPr>
            <p:cNvCxnSpPr/>
            <p:nvPr/>
          </p:nvCxnSpPr>
          <p:spPr bwMode="auto">
            <a:xfrm>
              <a:off x="8613507" y="273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pic>
        <p:nvPicPr>
          <p:cNvPr id="244" name="TEXT Real production Blue">
            <a:extLst>
              <a:ext uri="{FF2B5EF4-FFF2-40B4-BE49-F238E27FC236}">
                <a16:creationId xmlns:a16="http://schemas.microsoft.com/office/drawing/2014/main" id="{38B4484D-8AA1-49A0-BF97-40688D089A71}"/>
              </a:ext>
            </a:extLst>
          </p:cNvPr>
          <p:cNvPicPr>
            <a:picLocks/>
          </p:cNvPicPr>
          <p:nvPr/>
        </p:nvPicPr>
        <p:blipFill>
          <a:blip r:embed="rId27" cstate="screen">
            <a:alphaModFix amt="20000"/>
            <a:extLst>
              <a:ext uri="{28A0092B-C50C-407E-A947-70E740481C1C}">
                <a14:useLocalDpi xmlns:a14="http://schemas.microsoft.com/office/drawing/2010/main"/>
              </a:ext>
            </a:extLst>
          </a:blip>
          <a:stretch>
            <a:fillRect/>
          </a:stretch>
        </p:blipFill>
        <p:spPr>
          <a:xfrm>
            <a:off x="6571457" y="2098239"/>
            <a:ext cx="1492094" cy="467513"/>
          </a:xfrm>
          <a:prstGeom prst="rect">
            <a:avLst/>
          </a:prstGeom>
        </p:spPr>
      </p:pic>
      <p:pic>
        <p:nvPicPr>
          <p:cNvPr id="245" name="TEXT Industrial Security">
            <a:extLst>
              <a:ext uri="{FF2B5EF4-FFF2-40B4-BE49-F238E27FC236}">
                <a16:creationId xmlns:a16="http://schemas.microsoft.com/office/drawing/2014/main" id="{00E637BA-A2D3-4258-B24C-7A710A04F6FF}"/>
              </a:ext>
            </a:extLst>
          </p:cNvPr>
          <p:cNvPicPr>
            <a:picLocks noChangeAspect="1"/>
          </p:cNvPicPr>
          <p:nvPr/>
        </p:nvPicPr>
        <p:blipFill>
          <a:blip r:embed="rId31">
            <a:duotone>
              <a:schemeClr val="bg2">
                <a:shade val="45000"/>
                <a:satMod val="135000"/>
              </a:schemeClr>
              <a:prstClr val="white"/>
            </a:duotone>
            <a:extLst>
              <a:ext uri="{BEBA8EAE-BF5A-486C-A8C5-ECC9F3942E4B}">
                <a14:imgProps xmlns:a14="http://schemas.microsoft.com/office/drawing/2010/main">
                  <a14:imgLayer r:embed="rId32">
                    <a14:imgEffect>
                      <a14:brightnessContrast bright="-100000"/>
                    </a14:imgEffect>
                  </a14:imgLayer>
                </a14:imgProps>
              </a:ext>
            </a:extLst>
          </a:blip>
          <a:srcRect/>
          <a:stretch/>
        </p:blipFill>
        <p:spPr>
          <a:xfrm>
            <a:off x="5211233" y="5738076"/>
            <a:ext cx="1769537" cy="208582"/>
          </a:xfrm>
          <a:prstGeom prst="rect">
            <a:avLst/>
          </a:prstGeom>
        </p:spPr>
      </p:pic>
      <p:sp>
        <p:nvSpPr>
          <p:cNvPr id="246" name="ArroePfeil: nach oben und unten 1">
            <a:extLst>
              <a:ext uri="{FF2B5EF4-FFF2-40B4-BE49-F238E27FC236}">
                <a16:creationId xmlns:a16="http://schemas.microsoft.com/office/drawing/2014/main" id="{640446D2-0932-4793-980C-CDD2693394AD}"/>
              </a:ext>
            </a:extLst>
          </p:cNvPr>
          <p:cNvSpPr/>
          <p:nvPr/>
        </p:nvSpPr>
        <p:spPr bwMode="auto">
          <a:xfrm>
            <a:off x="6134430" y="2314040"/>
            <a:ext cx="2357908" cy="2697638"/>
          </a:xfrm>
          <a:prstGeom prst="upDownArrow">
            <a:avLst>
              <a:gd name="adj1" fmla="val 73352"/>
              <a:gd name="adj2" fmla="val 28005"/>
            </a:avLst>
          </a:prstGeom>
          <a:solidFill>
            <a:srgbClr val="FFFFFF">
              <a:alpha val="50000"/>
            </a:srgbClr>
          </a:solidFill>
          <a:ln>
            <a:noFill/>
          </a:ln>
          <a:effectLst/>
        </p:spPr>
        <p:txBody>
          <a:bodyPr rot="0" spcFirstLastPara="0" vertOverflow="overflow" horzOverflow="overflow" vert="horz" wrap="none" lIns="107888" tIns="53944" rIns="107888" bIns="143850" numCol="1" spcCol="72000" rtlCol="0" fromWordArt="0" anchor="ctr" anchorCtr="0" forceAA="0" compatLnSpc="1">
            <a:prstTxWarp prst="textNoShape">
              <a:avLst/>
            </a:prstTxWarp>
            <a:noAutofit/>
          </a:bodyPr>
          <a:lstStyle/>
          <a:p>
            <a:pPr algn="ctr">
              <a:lnSpc>
                <a:spcPct val="130000"/>
              </a:lnSpc>
              <a:spcBef>
                <a:spcPct val="0"/>
              </a:spcBef>
            </a:pPr>
            <a:r>
              <a:rPr lang="en-US" sz="1798" b="1" dirty="0">
                <a:solidFill>
                  <a:srgbClr val="2387AA">
                    <a:alpha val="0"/>
                  </a:srgbClr>
                </a:solidFill>
                <a:ea typeface="Arial Unicode MS" panose="020B0604020202020204" pitchFamily="34" charset="-128"/>
              </a:rPr>
              <a:t>w</a:t>
            </a:r>
          </a:p>
        </p:txBody>
      </p:sp>
      <p:sp>
        <p:nvSpPr>
          <p:cNvPr id="247" name="Textfeld 70">
            <a:extLst>
              <a:ext uri="{FF2B5EF4-FFF2-40B4-BE49-F238E27FC236}">
                <a16:creationId xmlns:a16="http://schemas.microsoft.com/office/drawing/2014/main" id="{BC6E4D36-62A1-4497-821D-81DFC6AE7969}"/>
              </a:ext>
            </a:extLst>
          </p:cNvPr>
          <p:cNvSpPr txBox="1"/>
          <p:nvPr/>
        </p:nvSpPr>
        <p:spPr>
          <a:xfrm>
            <a:off x="6664618" y="2792810"/>
            <a:ext cx="1297530" cy="737895"/>
          </a:xfrm>
          <a:prstGeom prst="rect">
            <a:avLst/>
          </a:prstGeom>
          <a:noFill/>
        </p:spPr>
        <p:txBody>
          <a:bodyPr wrap="none" lIns="0" tIns="0" rIns="0" bIns="0" rtlCol="0" anchor="ctr" anchorCtr="1">
            <a:spAutoFit/>
          </a:bodyPr>
          <a:lstStyle/>
          <a:p>
            <a:pPr algn="ctr">
              <a:lnSpc>
                <a:spcPct val="80000"/>
              </a:lnSpc>
              <a:spcBef>
                <a:spcPct val="0"/>
              </a:spcBef>
            </a:pPr>
            <a:r>
              <a:rPr lang="de-DE" sz="1998" dirty="0">
                <a:solidFill>
                  <a:srgbClr val="2387AA"/>
                </a:solidFill>
                <a:ea typeface="Arial Unicode MS" panose="020B0604020202020204" pitchFamily="34" charset="-128"/>
              </a:rPr>
              <a:t>Information</a:t>
            </a:r>
            <a:br>
              <a:rPr lang="de-DE" sz="1998" dirty="0">
                <a:solidFill>
                  <a:srgbClr val="2387AA"/>
                </a:solidFill>
                <a:ea typeface="Arial Unicode MS" panose="020B0604020202020204" pitchFamily="34" charset="-128"/>
              </a:rPr>
            </a:br>
            <a:r>
              <a:rPr lang="de-DE" sz="1998" dirty="0">
                <a:solidFill>
                  <a:srgbClr val="2387AA"/>
                </a:solidFill>
                <a:ea typeface="Arial Unicode MS" panose="020B0604020202020204" pitchFamily="34" charset="-128"/>
              </a:rPr>
              <a:t>Technology</a:t>
            </a:r>
            <a:br>
              <a:rPr lang="de-DE" sz="1998" b="1" dirty="0">
                <a:solidFill>
                  <a:srgbClr val="2387AA"/>
                </a:solidFill>
                <a:ea typeface="Arial Unicode MS" panose="020B0604020202020204" pitchFamily="34" charset="-128"/>
              </a:rPr>
            </a:br>
            <a:r>
              <a:rPr lang="de-DE" sz="1998" b="1" dirty="0">
                <a:solidFill>
                  <a:srgbClr val="2387AA"/>
                </a:solidFill>
                <a:ea typeface="Arial Unicode MS" panose="020B0604020202020204" pitchFamily="34" charset="-128"/>
              </a:rPr>
              <a:t>(IT)</a:t>
            </a:r>
          </a:p>
        </p:txBody>
      </p:sp>
      <p:sp>
        <p:nvSpPr>
          <p:cNvPr id="248" name="Textfeld 71">
            <a:extLst>
              <a:ext uri="{FF2B5EF4-FFF2-40B4-BE49-F238E27FC236}">
                <a16:creationId xmlns:a16="http://schemas.microsoft.com/office/drawing/2014/main" id="{3918EF96-35EC-476C-A3CB-CC4B15ECBC72}"/>
              </a:ext>
            </a:extLst>
          </p:cNvPr>
          <p:cNvSpPr txBox="1"/>
          <p:nvPr/>
        </p:nvSpPr>
        <p:spPr>
          <a:xfrm>
            <a:off x="6664618" y="3914437"/>
            <a:ext cx="1297530" cy="737895"/>
          </a:xfrm>
          <a:prstGeom prst="rect">
            <a:avLst/>
          </a:prstGeom>
          <a:noFill/>
        </p:spPr>
        <p:txBody>
          <a:bodyPr wrap="none" lIns="0" tIns="0" rIns="0" bIns="0" rtlCol="0" anchor="ctr" anchorCtr="1">
            <a:spAutoFit/>
          </a:bodyPr>
          <a:lstStyle/>
          <a:p>
            <a:pPr algn="ctr">
              <a:lnSpc>
                <a:spcPct val="80000"/>
              </a:lnSpc>
              <a:spcBef>
                <a:spcPct val="0"/>
              </a:spcBef>
            </a:pPr>
            <a:r>
              <a:rPr lang="de-DE" sz="1998" dirty="0">
                <a:solidFill>
                  <a:srgbClr val="2387AA"/>
                </a:solidFill>
                <a:ea typeface="Arial Unicode MS" panose="020B0604020202020204" pitchFamily="34" charset="-128"/>
              </a:rPr>
              <a:t>Operation</a:t>
            </a:r>
            <a:br>
              <a:rPr lang="de-DE" sz="1998" dirty="0">
                <a:solidFill>
                  <a:srgbClr val="2387AA"/>
                </a:solidFill>
                <a:ea typeface="Arial Unicode MS" panose="020B0604020202020204" pitchFamily="34" charset="-128"/>
              </a:rPr>
            </a:br>
            <a:r>
              <a:rPr lang="de-DE" sz="1998" dirty="0">
                <a:solidFill>
                  <a:srgbClr val="2387AA"/>
                </a:solidFill>
                <a:ea typeface="Arial Unicode MS" panose="020B0604020202020204" pitchFamily="34" charset="-128"/>
              </a:rPr>
              <a:t>Technology</a:t>
            </a:r>
            <a:br>
              <a:rPr lang="de-DE" sz="1998" b="1" dirty="0">
                <a:solidFill>
                  <a:srgbClr val="2387AA"/>
                </a:solidFill>
                <a:ea typeface="Arial Unicode MS" panose="020B0604020202020204" pitchFamily="34" charset="-128"/>
              </a:rPr>
            </a:br>
            <a:r>
              <a:rPr lang="de-DE" sz="1998" b="1" dirty="0">
                <a:solidFill>
                  <a:srgbClr val="2387AA"/>
                </a:solidFill>
                <a:ea typeface="Arial Unicode MS" panose="020B0604020202020204" pitchFamily="34" charset="-128"/>
              </a:rPr>
              <a:t>(OT)</a:t>
            </a:r>
          </a:p>
        </p:txBody>
      </p:sp>
    </p:spTree>
    <p:extLst>
      <p:ext uri="{BB962C8B-B14F-4D97-AF65-F5344CB8AC3E}">
        <p14:creationId xmlns:p14="http://schemas.microsoft.com/office/powerpoint/2010/main" val="55515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par>
                                <p:cTn id="8" presetID="10" presetClass="entr" presetSubtype="0" fill="hold" nodeType="withEffect">
                                  <p:stCondLst>
                                    <p:cond delay="250"/>
                                  </p:stCondLst>
                                  <p:childTnLst>
                                    <p:set>
                                      <p:cBhvr>
                                        <p:cTn id="9" dur="1" fill="hold">
                                          <p:stCondLst>
                                            <p:cond delay="0"/>
                                          </p:stCondLst>
                                        </p:cTn>
                                        <p:tgtEl>
                                          <p:spTgt spid="213"/>
                                        </p:tgtEl>
                                        <p:attrNameLst>
                                          <p:attrName>style.visibility</p:attrName>
                                        </p:attrNameLst>
                                      </p:cBhvr>
                                      <p:to>
                                        <p:strVal val="visible"/>
                                      </p:to>
                                    </p:set>
                                    <p:animEffect transition="in" filter="fade">
                                      <p:cBhvr>
                                        <p:cTn id="10" dur="500"/>
                                        <p:tgtEl>
                                          <p:spTgt spid="213"/>
                                        </p:tgtEl>
                                      </p:cBhvr>
                                    </p:animEffect>
                                  </p:childTnLst>
                                </p:cTn>
                              </p:par>
                              <p:par>
                                <p:cTn id="11" presetID="22" presetClass="entr" presetSubtype="4"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Effect transition="in" filter="wipe(down)">
                                      <p:cBhvr>
                                        <p:cTn id="13" dur="500"/>
                                        <p:tgtEl>
                                          <p:spTgt spid="220"/>
                                        </p:tgtEl>
                                      </p:cBhvr>
                                    </p:animEffect>
                                  </p:childTnLst>
                                </p:cTn>
                              </p:par>
                              <p:par>
                                <p:cTn id="14" presetID="10" presetClass="entr" presetSubtype="0" fill="hold" nodeType="withEffect">
                                  <p:stCondLst>
                                    <p:cond delay="0"/>
                                  </p:stCondLst>
                                  <p:childTnLst>
                                    <p:set>
                                      <p:cBhvr>
                                        <p:cTn id="15" dur="1" fill="hold">
                                          <p:stCondLst>
                                            <p:cond delay="0"/>
                                          </p:stCondLst>
                                        </p:cTn>
                                        <p:tgtEl>
                                          <p:spTgt spid="244"/>
                                        </p:tgtEl>
                                        <p:attrNameLst>
                                          <p:attrName>style.visibility</p:attrName>
                                        </p:attrNameLst>
                                      </p:cBhvr>
                                      <p:to>
                                        <p:strVal val="visible"/>
                                      </p:to>
                                    </p:set>
                                    <p:animEffect transition="in" filter="fade">
                                      <p:cBhvr>
                                        <p:cTn id="16" dur="500"/>
                                        <p:tgtEl>
                                          <p:spTgt spid="2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6"/>
                                        </p:tgtEl>
                                        <p:attrNameLst>
                                          <p:attrName>style.visibility</p:attrName>
                                        </p:attrNameLst>
                                      </p:cBhvr>
                                      <p:to>
                                        <p:strVal val="visible"/>
                                      </p:to>
                                    </p:set>
                                    <p:animEffect transition="in" filter="fade">
                                      <p:cBhvr>
                                        <p:cTn id="19" dur="500"/>
                                        <p:tgtEl>
                                          <p:spTgt spid="2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7"/>
                                        </p:tgtEl>
                                        <p:attrNameLst>
                                          <p:attrName>style.visibility</p:attrName>
                                        </p:attrNameLst>
                                      </p:cBhvr>
                                      <p:to>
                                        <p:strVal val="visible"/>
                                      </p:to>
                                    </p:set>
                                    <p:animEffect transition="in" filter="fade">
                                      <p:cBhvr>
                                        <p:cTn id="22" dur="500"/>
                                        <p:tgtEl>
                                          <p:spTgt spid="2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8"/>
                                        </p:tgtEl>
                                        <p:attrNameLst>
                                          <p:attrName>style.visibility</p:attrName>
                                        </p:attrNameLst>
                                      </p:cBhvr>
                                      <p:to>
                                        <p:strVal val="visible"/>
                                      </p:to>
                                    </p:set>
                                    <p:animEffect transition="in" filter="fade">
                                      <p:cBhvr>
                                        <p:cTn id="25" dur="500"/>
                                        <p:tgtEl>
                                          <p:spTgt spid="2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9"/>
                                        </p:tgtEl>
                                        <p:attrNameLst>
                                          <p:attrName>style.visibility</p:attrName>
                                        </p:attrNameLst>
                                      </p:cBhvr>
                                      <p:to>
                                        <p:strVal val="visible"/>
                                      </p:to>
                                    </p:set>
                                    <p:animEffect transition="in" filter="fade">
                                      <p:cBhvr>
                                        <p:cTn id="28" dur="500"/>
                                        <p:tgtEl>
                                          <p:spTgt spid="219"/>
                                        </p:tgtEl>
                                      </p:cBhvr>
                                    </p:animEffect>
                                  </p:childTnLst>
                                </p:cTn>
                              </p:par>
                              <p:par>
                                <p:cTn id="29" presetID="10" presetClass="exit" presetSubtype="0" fill="hold" nodeType="withEffect">
                                  <p:stCondLst>
                                    <p:cond delay="0"/>
                                  </p:stCondLst>
                                  <p:childTnLst>
                                    <p:animEffect transition="out" filter="fade">
                                      <p:cBhvr>
                                        <p:cTn id="30" dur="1500"/>
                                        <p:tgtEl>
                                          <p:spTgt spid="212"/>
                                        </p:tgtEl>
                                      </p:cBhvr>
                                    </p:animEffect>
                                    <p:set>
                                      <p:cBhvr>
                                        <p:cTn id="31" dur="1" fill="hold">
                                          <p:stCondLst>
                                            <p:cond delay="1499"/>
                                          </p:stCondLst>
                                        </p:cTn>
                                        <p:tgtEl>
                                          <p:spTgt spid="212"/>
                                        </p:tgtEl>
                                        <p:attrNameLst>
                                          <p:attrName>style.visibility</p:attrName>
                                        </p:attrNameLst>
                                      </p:cBhvr>
                                      <p:to>
                                        <p:strVal val="hidden"/>
                                      </p:to>
                                    </p:set>
                                  </p:childTnLst>
                                </p:cTn>
                              </p:par>
                              <p:par>
                                <p:cTn id="32" presetID="35" presetClass="path" presetSubtype="0" decel="100000" fill="hold" nodeType="withEffect">
                                  <p:stCondLst>
                                    <p:cond delay="0"/>
                                  </p:stCondLst>
                                  <p:childTnLst>
                                    <p:animMotion origin="layout" path="M 0 0 L 0.0007810975 -0.2567757" pathEditMode="fixed">
                                      <p:cBhvr from="" to="">
                                        <p:cTn id="33" dur="1500" accel="50000" decel="50000" fill="hold">
                                          <p:stCondLst>
                                            <p:cond delay="0"/>
                                          </p:stCondLst>
                                        </p:cTn>
                                        <p:tgtEl>
                                          <p:spTgt spid="212"/>
                                        </p:tgtEl>
                                        <p:attrNameLst>
                                          <p:attrName>ppt_x</p:attrName>
                                          <p:attrName>ppt_y</p:attrName>
                                        </p:attrNameLst>
                                      </p:cBhvr>
                                    </p:animMotion>
                                  </p:childTnLst>
                                </p:cTn>
                              </p:par>
                              <p:par>
                                <p:cTn id="34" presetID="35" presetClass="path" presetSubtype="0" decel="100000" fill="hold" nodeType="withEffect">
                                  <p:stCondLst>
                                    <p:cond delay="0"/>
                                  </p:stCondLst>
                                  <p:childTnLst>
                                    <p:animMotion origin="layout" path="M -0.00065 0.25694 L 1.77512E-6 1.11111E-6 " pathEditMode="fixed" rAng="0" ptsTypes="AA">
                                      <p:cBhvr from="" to="">
                                        <p:cTn id="35" dur="1500" accel="50000" decel="50000" fill="hold">
                                          <p:stCondLst>
                                            <p:cond delay="0"/>
                                          </p:stCondLst>
                                        </p:cTn>
                                        <p:tgtEl>
                                          <p:spTgt spid="244"/>
                                        </p:tgtEl>
                                        <p:attrNameLst>
                                          <p:attrName>ppt_x</p:attrName>
                                          <p:attrName>ppt_y</p:attrName>
                                        </p:attrNameLst>
                                      </p:cBhvr>
                                      <p:rCtr x="26" y="-12778"/>
                                    </p:animMotion>
                                  </p:childTnLst>
                                </p:cTn>
                              </p:par>
                              <p:par>
                                <p:cTn id="36" presetID="35" presetClass="path" presetSubtype="0" decel="100000" fill="hold" grpId="1" nodeType="withEffect">
                                  <p:stCondLst>
                                    <p:cond delay="0"/>
                                  </p:stCondLst>
                                  <p:childTnLst>
                                    <p:animMotion origin="layout" path="M 2.05622E-6 0.07824 L 2.05622E-6 -7.40741E-7 " pathEditMode="relative" rAng="0" ptsTypes="AA">
                                      <p:cBhvr from="" to="">
                                        <p:cTn id="37" dur="1500" accel="50000" decel="50000" fill="hold">
                                          <p:stCondLst>
                                            <p:cond delay="0"/>
                                          </p:stCondLst>
                                        </p:cTn>
                                        <p:tgtEl>
                                          <p:spTgt spid="216"/>
                                        </p:tgtEl>
                                        <p:attrNameLst>
                                          <p:attrName>ppt_x</p:attrName>
                                          <p:attrName>ppt_y</p:attrName>
                                        </p:attrNameLst>
                                      </p:cBhvr>
                                      <p:rCtr x="0" y="-3912"/>
                                    </p:animMotion>
                                  </p:childTnLst>
                                </p:cTn>
                              </p:par>
                              <p:par>
                                <p:cTn id="38" presetID="35" presetClass="path" presetSubtype="0" decel="100000" fill="hold" grpId="1" nodeType="withEffect">
                                  <p:stCondLst>
                                    <p:cond delay="0"/>
                                  </p:stCondLst>
                                  <p:childTnLst>
                                    <p:animMotion origin="layout" path="M 2.05622E-6 0.15648 L 2.05622E-6 2.96296E-6 " pathEditMode="relative" rAng="0" ptsTypes="AA">
                                      <p:cBhvr from="" to="">
                                        <p:cTn id="39" dur="1500" accel="50000" decel="50000" fill="hold">
                                          <p:stCondLst>
                                            <p:cond delay="0"/>
                                          </p:stCondLst>
                                        </p:cTn>
                                        <p:tgtEl>
                                          <p:spTgt spid="217"/>
                                        </p:tgtEl>
                                        <p:attrNameLst>
                                          <p:attrName>ppt_x</p:attrName>
                                          <p:attrName>ppt_y</p:attrName>
                                        </p:attrNameLst>
                                      </p:cBhvr>
                                      <p:rCtr x="0" y="-7824"/>
                                    </p:animMotion>
                                  </p:childTnLst>
                                </p:cTn>
                              </p:par>
                              <p:par>
                                <p:cTn id="40" presetID="35" presetClass="path" presetSubtype="0" decel="100000" fill="hold" grpId="1" nodeType="withEffect">
                                  <p:stCondLst>
                                    <p:cond delay="0"/>
                                  </p:stCondLst>
                                  <p:childTnLst>
                                    <p:animMotion origin="layout" path="M 2.05622E-6 0.23357 L 2.05622E-6 -3.33333E-6 " pathEditMode="relative" rAng="0" ptsTypes="AA">
                                      <p:cBhvr from="" to="">
                                        <p:cTn id="41" dur="1500" accel="50000" decel="50000" fill="hold">
                                          <p:stCondLst>
                                            <p:cond delay="0"/>
                                          </p:stCondLst>
                                        </p:cTn>
                                        <p:tgtEl>
                                          <p:spTgt spid="218"/>
                                        </p:tgtEl>
                                        <p:attrNameLst>
                                          <p:attrName>ppt_x</p:attrName>
                                          <p:attrName>ppt_y</p:attrName>
                                        </p:attrNameLst>
                                      </p:cBhvr>
                                      <p:rCtr x="0" y="-11690"/>
                                    </p:animMotion>
                                  </p:childTnLst>
                                </p:cTn>
                              </p:par>
                              <p:par>
                                <p:cTn id="42" presetID="35" presetClass="path" presetSubtype="0" decel="100000" fill="hold" grpId="1" nodeType="withEffect">
                                  <p:stCondLst>
                                    <p:cond delay="0"/>
                                  </p:stCondLst>
                                  <p:childTnLst>
                                    <p:animMotion origin="layout" path="M 2.05622E-6 0.23357 L 2.05622E-6 -3.33333E-6 " pathEditMode="relative" rAng="0" ptsTypes="AA">
                                      <p:cBhvr from="" to="">
                                        <p:cTn id="43" dur="1500" accel="50000" decel="50000" fill="hold">
                                          <p:stCondLst>
                                            <p:cond delay="0"/>
                                          </p:stCondLst>
                                        </p:cTn>
                                        <p:tgtEl>
                                          <p:spTgt spid="219"/>
                                        </p:tgtEl>
                                        <p:attrNameLst>
                                          <p:attrName>ppt_x</p:attrName>
                                          <p:attrName>ppt_y</p:attrName>
                                        </p:attrNameLst>
                                      </p:cBhvr>
                                      <p:rCtr x="0" y="-11690"/>
                                    </p:animMotion>
                                  </p:childTnLst>
                                </p:cTn>
                              </p:par>
                            </p:childTnLst>
                          </p:cTn>
                        </p:par>
                        <p:par>
                          <p:cTn id="44" fill="hold">
                            <p:stCondLst>
                              <p:cond delay="1500"/>
                            </p:stCondLst>
                            <p:childTnLst>
                              <p:par>
                                <p:cTn id="45" presetID="16" presetClass="entr" presetSubtype="42" fill="hold" grpId="0" nodeType="afterEffect">
                                  <p:stCondLst>
                                    <p:cond delay="0"/>
                                  </p:stCondLst>
                                  <p:childTnLst>
                                    <p:set>
                                      <p:cBhvr>
                                        <p:cTn id="46" dur="1" fill="hold">
                                          <p:stCondLst>
                                            <p:cond delay="0"/>
                                          </p:stCondLst>
                                        </p:cTn>
                                        <p:tgtEl>
                                          <p:spTgt spid="246"/>
                                        </p:tgtEl>
                                        <p:attrNameLst>
                                          <p:attrName>style.visibility</p:attrName>
                                        </p:attrNameLst>
                                      </p:cBhvr>
                                      <p:to>
                                        <p:strVal val="visible"/>
                                      </p:to>
                                    </p:set>
                                    <p:animEffect transition="in" filter="barn(outHorizontal)">
                                      <p:cBhvr>
                                        <p:cTn id="47" dur="1000"/>
                                        <p:tgtEl>
                                          <p:spTgt spid="246"/>
                                        </p:tgtEl>
                                      </p:cBhvr>
                                    </p:animEffect>
                                  </p:childTnLst>
                                </p:cTn>
                              </p:par>
                              <p:par>
                                <p:cTn id="48" presetID="10" presetClass="entr" presetSubtype="0" fill="hold" grpId="0" nodeType="withEffect">
                                  <p:stCondLst>
                                    <p:cond delay="750"/>
                                  </p:stCondLst>
                                  <p:childTnLst>
                                    <p:set>
                                      <p:cBhvr>
                                        <p:cTn id="49" dur="1" fill="hold">
                                          <p:stCondLst>
                                            <p:cond delay="0"/>
                                          </p:stCondLst>
                                        </p:cTn>
                                        <p:tgtEl>
                                          <p:spTgt spid="247"/>
                                        </p:tgtEl>
                                        <p:attrNameLst>
                                          <p:attrName>style.visibility</p:attrName>
                                        </p:attrNameLst>
                                      </p:cBhvr>
                                      <p:to>
                                        <p:strVal val="visible"/>
                                      </p:to>
                                    </p:set>
                                    <p:animEffect transition="in" filter="fade">
                                      <p:cBhvr>
                                        <p:cTn id="50" dur="250"/>
                                        <p:tgtEl>
                                          <p:spTgt spid="247"/>
                                        </p:tgtEl>
                                      </p:cBhvr>
                                    </p:animEffect>
                                  </p:childTnLst>
                                </p:cTn>
                              </p:par>
                              <p:par>
                                <p:cTn id="51" presetID="10" presetClass="entr" presetSubtype="0" fill="hold" grpId="0" nodeType="withEffect">
                                  <p:stCondLst>
                                    <p:cond delay="750"/>
                                  </p:stCondLst>
                                  <p:childTnLst>
                                    <p:set>
                                      <p:cBhvr>
                                        <p:cTn id="52" dur="1" fill="hold">
                                          <p:stCondLst>
                                            <p:cond delay="0"/>
                                          </p:stCondLst>
                                        </p:cTn>
                                        <p:tgtEl>
                                          <p:spTgt spid="248"/>
                                        </p:tgtEl>
                                        <p:attrNameLst>
                                          <p:attrName>style.visibility</p:attrName>
                                        </p:attrNameLst>
                                      </p:cBhvr>
                                      <p:to>
                                        <p:strVal val="visible"/>
                                      </p:to>
                                    </p:set>
                                    <p:animEffect transition="in" filter="fade">
                                      <p:cBhvr>
                                        <p:cTn id="53" dur="250"/>
                                        <p:tgtEl>
                                          <p:spTgt spid="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animBg="1"/>
      <p:bldP spid="216" grpId="0" animBg="1"/>
      <p:bldP spid="216" grpId="1" animBg="1"/>
      <p:bldP spid="217" grpId="0" animBg="1"/>
      <p:bldP spid="217" grpId="1" animBg="1"/>
      <p:bldP spid="218" grpId="0" animBg="1"/>
      <p:bldP spid="218" grpId="1" animBg="1"/>
      <p:bldP spid="219" grpId="0" animBg="1"/>
      <p:bldP spid="219" grpId="1" animBg="1"/>
      <p:bldP spid="246" grpId="0" animBg="1"/>
      <p:bldP spid="247" grpId="0"/>
      <p:bldP spid="2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8" imgW="347" imgH="346" progId="TCLayout.ActiveDocument.1">
                  <p:embed/>
                </p:oleObj>
              </mc:Choice>
              <mc:Fallback>
                <p:oleObj name="think-cell Slide" r:id="rId8" imgW="347" imgH="346" progId="TCLayout.ActiveDocument.1">
                  <p:embed/>
                  <p:pic>
                    <p:nvPicPr>
                      <p:cNvPr id="5" name="Object 4" hidden="1"/>
                      <p:cNvPicPr/>
                      <p:nvPr/>
                    </p:nvPicPr>
                    <p:blipFill>
                      <a:blip r:embed="rId9"/>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Vertical integration – based on Edge, </a:t>
            </a:r>
            <a:r>
              <a:rPr lang="en-US" dirty="0" err="1"/>
              <a:t>MindSphere</a:t>
            </a:r>
            <a:r>
              <a:rPr lang="en-US" dirty="0"/>
              <a:t>, </a:t>
            </a:r>
            <a:br>
              <a:rPr lang="en-US" dirty="0"/>
            </a:br>
            <a:r>
              <a:rPr lang="en-US" dirty="0"/>
              <a:t>and </a:t>
            </a:r>
            <a:r>
              <a:rPr lang="en-US" dirty="0" err="1"/>
              <a:t>Mendix</a:t>
            </a:r>
            <a:r>
              <a:rPr lang="en-US" dirty="0"/>
              <a:t> low-code app development</a:t>
            </a:r>
          </a:p>
        </p:txBody>
      </p:sp>
      <p:pic>
        <p:nvPicPr>
          <p:cNvPr id="70" name="Grafik 576">
            <a:extLst>
              <a:ext uri="{FF2B5EF4-FFF2-40B4-BE49-F238E27FC236}">
                <a16:creationId xmlns:a16="http://schemas.microsoft.com/office/drawing/2014/main" id="{B4891192-86D2-4E39-80C2-589CB6E0DC19}"/>
              </a:ext>
            </a:extLst>
          </p:cNvPr>
          <p:cNvPicPr>
            <a:picLocks noChangeAspect="1"/>
          </p:cNvPicPr>
          <p:nvPr/>
        </p:nvPicPr>
        <p:blipFill>
          <a:blip r:embed="rId10">
            <a:extLst>
              <a:ext uri="{BEBA8EAE-BF5A-486C-A8C5-ECC9F3942E4B}">
                <a14:imgProps xmlns:a14="http://schemas.microsoft.com/office/drawing/2010/main">
                  <a14:imgLayer r:embed="rId11">
                    <a14:imgEffect>
                      <a14:artisticBlur radius="20"/>
                    </a14:imgEffect>
                  </a14:imgLayer>
                </a14:imgProps>
              </a:ext>
            </a:extLst>
          </a:blip>
          <a:stretch>
            <a:fillRect/>
          </a:stretch>
        </p:blipFill>
        <p:spPr>
          <a:xfrm>
            <a:off x="-5991530" y="3077030"/>
            <a:ext cx="13667117" cy="3508137"/>
          </a:xfrm>
          <a:prstGeom prst="rect">
            <a:avLst/>
          </a:prstGeom>
          <a:effectLst>
            <a:softEdge rad="127000"/>
          </a:effectLst>
        </p:spPr>
      </p:pic>
      <p:pic>
        <p:nvPicPr>
          <p:cNvPr id="71" name="Collaboration platform">
            <a:extLst>
              <a:ext uri="{FF2B5EF4-FFF2-40B4-BE49-F238E27FC236}">
                <a16:creationId xmlns:a16="http://schemas.microsoft.com/office/drawing/2014/main" id="{B5AF58B4-CBF7-4BD0-BAC4-49CFAE04F61D}"/>
              </a:ext>
            </a:extLst>
          </p:cNvPr>
          <p:cNvPicPr preferRelativeResize="0">
            <a:picLocks/>
          </p:cNvPicPr>
          <p:nvPr/>
        </p:nvPicPr>
        <p:blipFill>
          <a:blip r:embed="rId12">
            <a:duotone>
              <a:srgbClr val="ADBECB">
                <a:shade val="45000"/>
                <a:satMod val="135000"/>
              </a:srgbClr>
              <a:prstClr val="white"/>
            </a:duotone>
            <a:alphaModFix amt="0"/>
          </a:blip>
          <a:stretch>
            <a:fillRect/>
          </a:stretch>
        </p:blipFill>
        <p:spPr>
          <a:xfrm>
            <a:off x="-5991531" y="3770322"/>
            <a:ext cx="13667116" cy="2558815"/>
          </a:xfrm>
          <a:prstGeom prst="rect">
            <a:avLst/>
          </a:prstGeom>
        </p:spPr>
      </p:pic>
      <p:sp>
        <p:nvSpPr>
          <p:cNvPr id="72" name="Rechteck 163">
            <a:extLst>
              <a:ext uri="{FF2B5EF4-FFF2-40B4-BE49-F238E27FC236}">
                <a16:creationId xmlns:a16="http://schemas.microsoft.com/office/drawing/2014/main" id="{E3655621-051A-4334-B48D-AFD829DD55C1}"/>
              </a:ext>
            </a:extLst>
          </p:cNvPr>
          <p:cNvSpPr/>
          <p:nvPr/>
        </p:nvSpPr>
        <p:spPr>
          <a:xfrm>
            <a:off x="-3122714" y="3224227"/>
            <a:ext cx="2038126" cy="503476"/>
          </a:xfrm>
          <a:prstGeom prst="rect">
            <a:avLst/>
          </a:prstGeom>
        </p:spPr>
        <p:txBody>
          <a:bodyPr wrap="square" lIns="86199" tIns="43100" rIns="86199" bIns="43100">
            <a:noAutofit/>
          </a:bodyPr>
          <a:lstStyle/>
          <a:p>
            <a:pPr defTabSz="913486">
              <a:lnSpc>
                <a:spcPct val="90000"/>
              </a:lnSpc>
              <a:defRPr/>
            </a:pPr>
            <a:r>
              <a:rPr lang="en-US" sz="1598" b="1" kern="0" spc="-94" dirty="0">
                <a:solidFill>
                  <a:srgbClr val="BECDD7">
                    <a:alpha val="0"/>
                  </a:srgbClr>
                </a:solidFill>
              </a:rPr>
              <a:t>Digital Twin</a:t>
            </a:r>
            <a:br>
              <a:rPr lang="en-US" sz="1598" b="1" kern="0" spc="-94" dirty="0">
                <a:solidFill>
                  <a:srgbClr val="BECDD7">
                    <a:alpha val="0"/>
                  </a:srgbClr>
                </a:solidFill>
              </a:rPr>
            </a:br>
            <a:r>
              <a:rPr lang="en-US" sz="1598" b="1" kern="0" spc="-94" dirty="0">
                <a:solidFill>
                  <a:srgbClr val="BECDD7">
                    <a:alpha val="0"/>
                  </a:srgbClr>
                </a:solidFill>
              </a:rPr>
              <a:t>Product</a:t>
            </a:r>
          </a:p>
        </p:txBody>
      </p:sp>
      <p:sp>
        <p:nvSpPr>
          <p:cNvPr id="73" name="Rechteck 164">
            <a:extLst>
              <a:ext uri="{FF2B5EF4-FFF2-40B4-BE49-F238E27FC236}">
                <a16:creationId xmlns:a16="http://schemas.microsoft.com/office/drawing/2014/main" id="{866C8535-8D42-48CE-9EE1-CE7EC69C0415}"/>
              </a:ext>
            </a:extLst>
          </p:cNvPr>
          <p:cNvSpPr/>
          <p:nvPr/>
        </p:nvSpPr>
        <p:spPr>
          <a:xfrm>
            <a:off x="-268325" y="3224227"/>
            <a:ext cx="2140032" cy="503476"/>
          </a:xfrm>
          <a:prstGeom prst="rect">
            <a:avLst/>
          </a:prstGeom>
        </p:spPr>
        <p:txBody>
          <a:bodyPr wrap="square" lIns="86199" tIns="43100" rIns="86199" bIns="43100">
            <a:noAutofit/>
          </a:bodyPr>
          <a:lstStyle/>
          <a:p>
            <a:pPr defTabSz="913486">
              <a:lnSpc>
                <a:spcPct val="90000"/>
              </a:lnSpc>
              <a:defRPr/>
            </a:pPr>
            <a:r>
              <a:rPr lang="en-US" sz="1598" b="1" kern="0" spc="-94" dirty="0">
                <a:solidFill>
                  <a:srgbClr val="BECDD7">
                    <a:alpha val="0"/>
                  </a:srgbClr>
                </a:solidFill>
              </a:rPr>
              <a:t>Digital Twin</a:t>
            </a:r>
            <a:br>
              <a:rPr lang="en-US" sz="1598" b="1" kern="0" spc="-94" dirty="0">
                <a:solidFill>
                  <a:srgbClr val="BECDD7">
                    <a:alpha val="0"/>
                  </a:srgbClr>
                </a:solidFill>
              </a:rPr>
            </a:br>
            <a:r>
              <a:rPr lang="en-US" sz="1598" b="1" kern="0" spc="-94" dirty="0">
                <a:solidFill>
                  <a:srgbClr val="BECDD7">
                    <a:alpha val="0"/>
                  </a:srgbClr>
                </a:solidFill>
              </a:rPr>
              <a:t>Production</a:t>
            </a:r>
          </a:p>
        </p:txBody>
      </p:sp>
      <p:sp>
        <p:nvSpPr>
          <p:cNvPr id="74" name="Rechteck 165">
            <a:extLst>
              <a:ext uri="{FF2B5EF4-FFF2-40B4-BE49-F238E27FC236}">
                <a16:creationId xmlns:a16="http://schemas.microsoft.com/office/drawing/2014/main" id="{526667D5-B197-423C-890F-738344B8B30F}"/>
              </a:ext>
            </a:extLst>
          </p:cNvPr>
          <p:cNvSpPr/>
          <p:nvPr/>
        </p:nvSpPr>
        <p:spPr>
          <a:xfrm>
            <a:off x="4008502" y="3224227"/>
            <a:ext cx="2140032" cy="503476"/>
          </a:xfrm>
          <a:prstGeom prst="rect">
            <a:avLst/>
          </a:prstGeom>
        </p:spPr>
        <p:txBody>
          <a:bodyPr wrap="square" lIns="86199" tIns="43100" rIns="86199" bIns="43100">
            <a:noAutofit/>
          </a:bodyPr>
          <a:lstStyle/>
          <a:p>
            <a:pPr defTabSz="913486">
              <a:lnSpc>
                <a:spcPct val="90000"/>
              </a:lnSpc>
              <a:defRPr/>
            </a:pPr>
            <a:r>
              <a:rPr lang="en-US" sz="1598" b="1" kern="0" spc="-94" dirty="0">
                <a:solidFill>
                  <a:srgbClr val="BECDD7">
                    <a:alpha val="0"/>
                  </a:srgbClr>
                </a:solidFill>
              </a:rPr>
              <a:t>Digital Twin</a:t>
            </a:r>
            <a:br>
              <a:rPr lang="en-US" sz="1598" b="1" kern="0" spc="-94" dirty="0">
                <a:solidFill>
                  <a:srgbClr val="BECDD7">
                    <a:alpha val="0"/>
                  </a:srgbClr>
                </a:solidFill>
              </a:rPr>
            </a:br>
            <a:r>
              <a:rPr lang="en-US" sz="1598" b="1" kern="0" spc="-94" dirty="0">
                <a:solidFill>
                  <a:srgbClr val="BECDD7">
                    <a:alpha val="0"/>
                  </a:srgbClr>
                </a:solidFill>
              </a:rPr>
              <a:t>Performance</a:t>
            </a:r>
          </a:p>
        </p:txBody>
      </p:sp>
      <p:sp>
        <p:nvSpPr>
          <p:cNvPr id="75" name="BAR Digital Twin Product">
            <a:extLst>
              <a:ext uri="{FF2B5EF4-FFF2-40B4-BE49-F238E27FC236}">
                <a16:creationId xmlns:a16="http://schemas.microsoft.com/office/drawing/2014/main" id="{D6D38A40-3CB1-41A2-BD2E-98306F57E7FF}"/>
              </a:ext>
            </a:extLst>
          </p:cNvPr>
          <p:cNvSpPr/>
          <p:nvPr/>
        </p:nvSpPr>
        <p:spPr bwMode="auto">
          <a:xfrm>
            <a:off x="-3122717" y="3164508"/>
            <a:ext cx="21182" cy="932018"/>
          </a:xfrm>
          <a:prstGeom prst="rect">
            <a:avLst/>
          </a:prstGeom>
          <a:solidFill>
            <a:srgbClr val="BECDD7">
              <a:alpha val="0"/>
            </a:srgbClr>
          </a:solidFill>
          <a:ln>
            <a:noFill/>
          </a:ln>
          <a:effectLst/>
        </p:spPr>
        <p:txBody>
          <a:bodyPr wrap="square" lIns="107888" tIns="53945" rIns="107888" bIns="53945" numCol="1" spcCol="72000" rtlCol="0" anchor="ctr">
            <a:noAutofit/>
          </a:bodyPr>
          <a:lstStyle/>
          <a:p>
            <a:pPr algn="ctr" defTabSz="913435">
              <a:lnSpc>
                <a:spcPct val="110000"/>
              </a:lnSpc>
              <a:spcBef>
                <a:spcPct val="0"/>
              </a:spcBef>
              <a:defRPr/>
            </a:pPr>
            <a:endParaRPr lang="en-US" sz="1799" kern="0" dirty="0">
              <a:solidFill>
                <a:srgbClr val="000000"/>
              </a:solidFill>
              <a:latin typeface="Arial"/>
              <a:ea typeface="Arial Unicode MS" panose="020B0604020202020204" pitchFamily="34" charset="-128"/>
            </a:endParaRPr>
          </a:p>
        </p:txBody>
      </p:sp>
      <p:sp>
        <p:nvSpPr>
          <p:cNvPr id="76" name="BAR Digital Twin Production">
            <a:extLst>
              <a:ext uri="{FF2B5EF4-FFF2-40B4-BE49-F238E27FC236}">
                <a16:creationId xmlns:a16="http://schemas.microsoft.com/office/drawing/2014/main" id="{F07A5A96-8657-42A2-829C-672B33DCCD8D}"/>
              </a:ext>
            </a:extLst>
          </p:cNvPr>
          <p:cNvSpPr/>
          <p:nvPr/>
        </p:nvSpPr>
        <p:spPr bwMode="auto">
          <a:xfrm>
            <a:off x="-485881" y="3164508"/>
            <a:ext cx="21182" cy="932018"/>
          </a:xfrm>
          <a:prstGeom prst="rect">
            <a:avLst/>
          </a:prstGeom>
          <a:solidFill>
            <a:srgbClr val="BECDD7">
              <a:alpha val="0"/>
            </a:srgbClr>
          </a:solidFill>
          <a:ln>
            <a:noFill/>
          </a:ln>
          <a:effectLst/>
        </p:spPr>
        <p:txBody>
          <a:bodyPr wrap="square" lIns="107888" tIns="53945" rIns="107888" bIns="53945" numCol="1" spcCol="72000" rtlCol="0" anchor="ctr">
            <a:noAutofit/>
          </a:bodyPr>
          <a:lstStyle/>
          <a:p>
            <a:pPr algn="ctr" defTabSz="913435">
              <a:lnSpc>
                <a:spcPct val="110000"/>
              </a:lnSpc>
              <a:spcBef>
                <a:spcPct val="0"/>
              </a:spcBef>
              <a:defRPr/>
            </a:pPr>
            <a:endParaRPr lang="en-US" sz="1799" kern="0" dirty="0">
              <a:solidFill>
                <a:srgbClr val="000000"/>
              </a:solidFill>
              <a:latin typeface="Arial"/>
              <a:ea typeface="Arial Unicode MS" panose="020B0604020202020204" pitchFamily="34" charset="-128"/>
            </a:endParaRPr>
          </a:p>
        </p:txBody>
      </p:sp>
      <p:sp>
        <p:nvSpPr>
          <p:cNvPr id="77" name="BAR Digital Twin Performance">
            <a:extLst>
              <a:ext uri="{FF2B5EF4-FFF2-40B4-BE49-F238E27FC236}">
                <a16:creationId xmlns:a16="http://schemas.microsoft.com/office/drawing/2014/main" id="{39D99C5C-B3C3-4432-BAA4-E5E22F311F45}"/>
              </a:ext>
            </a:extLst>
          </p:cNvPr>
          <p:cNvSpPr/>
          <p:nvPr/>
        </p:nvSpPr>
        <p:spPr bwMode="auto">
          <a:xfrm>
            <a:off x="3251760" y="3164508"/>
            <a:ext cx="21182" cy="932018"/>
          </a:xfrm>
          <a:prstGeom prst="rect">
            <a:avLst/>
          </a:prstGeom>
          <a:solidFill>
            <a:srgbClr val="BECDD7">
              <a:alpha val="0"/>
            </a:srgbClr>
          </a:solidFill>
          <a:ln>
            <a:noFill/>
          </a:ln>
          <a:effectLst/>
        </p:spPr>
        <p:txBody>
          <a:bodyPr wrap="square" lIns="107888" tIns="53945" rIns="107888" bIns="53945" numCol="1" spcCol="72000" rtlCol="0" anchor="ctr">
            <a:noAutofit/>
          </a:bodyPr>
          <a:lstStyle/>
          <a:p>
            <a:pPr algn="ctr" defTabSz="913435">
              <a:lnSpc>
                <a:spcPct val="110000"/>
              </a:lnSpc>
              <a:spcBef>
                <a:spcPct val="0"/>
              </a:spcBef>
              <a:defRPr/>
            </a:pPr>
            <a:endParaRPr lang="en-US" sz="1799" kern="0" dirty="0">
              <a:solidFill>
                <a:srgbClr val="000000"/>
              </a:solidFill>
              <a:latin typeface="Arial"/>
              <a:ea typeface="Arial Unicode MS" panose="020B0604020202020204" pitchFamily="34" charset="-128"/>
            </a:endParaRPr>
          </a:p>
        </p:txBody>
      </p:sp>
      <p:pic>
        <p:nvPicPr>
          <p:cNvPr id="78" name="FLOW-S Performance data">
            <a:extLst>
              <a:ext uri="{FF2B5EF4-FFF2-40B4-BE49-F238E27FC236}">
                <a16:creationId xmlns:a16="http://schemas.microsoft.com/office/drawing/2014/main" id="{31D9788B-C740-426F-A18D-F92B40E416D2}"/>
              </a:ext>
            </a:extLst>
          </p:cNvPr>
          <p:cNvPicPr preferRelativeResize="0">
            <a:picLocks/>
          </p:cNvPicPr>
          <p:nvPr/>
        </p:nvPicPr>
        <p:blipFill>
          <a:blip r:embed="rId13">
            <a:duotone>
              <a:srgbClr val="ADBECB">
                <a:shade val="45000"/>
                <a:satMod val="135000"/>
              </a:srgbClr>
              <a:prstClr val="white"/>
            </a:duotone>
            <a:alphaModFix amt="0"/>
          </a:blip>
          <a:stretch>
            <a:fillRect/>
          </a:stretch>
        </p:blipFill>
        <p:spPr>
          <a:xfrm>
            <a:off x="-468062" y="4096531"/>
            <a:ext cx="4957468" cy="1906404"/>
          </a:xfrm>
          <a:prstGeom prst="rect">
            <a:avLst/>
          </a:prstGeom>
        </p:spPr>
      </p:pic>
      <p:pic>
        <p:nvPicPr>
          <p:cNvPr id="79" name="Grafik 556">
            <a:extLst>
              <a:ext uri="{FF2B5EF4-FFF2-40B4-BE49-F238E27FC236}">
                <a16:creationId xmlns:a16="http://schemas.microsoft.com/office/drawing/2014/main" id="{A51F6F15-7F6A-41FF-A15B-4078C9D4E642}"/>
              </a:ext>
            </a:extLst>
          </p:cNvPr>
          <p:cNvPicPr preferRelativeResize="0">
            <a:picLocks/>
          </p:cNvPicPr>
          <p:nvPr/>
        </p:nvPicPr>
        <p:blipFill>
          <a:blip r:embed="rId14">
            <a:duotone>
              <a:srgbClr val="ADBECB">
                <a:shade val="45000"/>
                <a:satMod val="135000"/>
              </a:srgbClr>
              <a:prstClr val="white"/>
            </a:duotone>
            <a:alphaModFix amt="0"/>
          </a:blip>
          <a:stretch>
            <a:fillRect/>
          </a:stretch>
        </p:blipFill>
        <p:spPr>
          <a:xfrm>
            <a:off x="676604" y="4096531"/>
            <a:ext cx="6663427" cy="1906404"/>
          </a:xfrm>
          <a:prstGeom prst="rect">
            <a:avLst/>
          </a:prstGeom>
        </p:spPr>
      </p:pic>
      <p:pic>
        <p:nvPicPr>
          <p:cNvPr id="81" name="FLOW-S Realize and optimize">
            <a:extLst>
              <a:ext uri="{FF2B5EF4-FFF2-40B4-BE49-F238E27FC236}">
                <a16:creationId xmlns:a16="http://schemas.microsoft.com/office/drawing/2014/main" id="{B9B19CCC-78DE-467E-B698-EC3865E20023}"/>
              </a:ext>
            </a:extLst>
          </p:cNvPr>
          <p:cNvPicPr>
            <a:picLocks/>
          </p:cNvPicPr>
          <p:nvPr/>
        </p:nvPicPr>
        <p:blipFill>
          <a:blip r:embed="rId15">
            <a:duotone>
              <a:srgbClr val="ADBECB">
                <a:shade val="45000"/>
                <a:satMod val="135000"/>
              </a:srgbClr>
              <a:prstClr val="white"/>
            </a:duotone>
            <a:alphaModFix amt="0"/>
          </a:blip>
          <a:stretch>
            <a:fillRect/>
          </a:stretch>
        </p:blipFill>
        <p:spPr>
          <a:xfrm>
            <a:off x="-2182016" y="4096531"/>
            <a:ext cx="4961669" cy="1906404"/>
          </a:xfrm>
          <a:prstGeom prst="rect">
            <a:avLst/>
          </a:prstGeom>
        </p:spPr>
      </p:pic>
      <p:pic>
        <p:nvPicPr>
          <p:cNvPr id="82" name="RING">
            <a:extLst>
              <a:ext uri="{FF2B5EF4-FFF2-40B4-BE49-F238E27FC236}">
                <a16:creationId xmlns:a16="http://schemas.microsoft.com/office/drawing/2014/main" id="{96E71D08-1213-4EC8-A4AC-241DC1944F6C}"/>
              </a:ext>
            </a:extLst>
          </p:cNvPr>
          <p:cNvPicPr preferRelativeResize="0">
            <a:picLocks/>
          </p:cNvPicPr>
          <p:nvPr/>
        </p:nvPicPr>
        <p:blipFill>
          <a:blip r:embed="rId16">
            <a:duotone>
              <a:srgbClr val="ADBECB">
                <a:shade val="45000"/>
                <a:satMod val="135000"/>
              </a:srgbClr>
              <a:prstClr val="white"/>
            </a:duotone>
            <a:alphaModFix amt="0"/>
          </a:blip>
          <a:stretch>
            <a:fillRect/>
          </a:stretch>
        </p:blipFill>
        <p:spPr>
          <a:xfrm>
            <a:off x="678216" y="4096531"/>
            <a:ext cx="3812802" cy="1906404"/>
          </a:xfrm>
          <a:prstGeom prst="rect">
            <a:avLst/>
          </a:prstGeom>
        </p:spPr>
      </p:pic>
      <p:pic>
        <p:nvPicPr>
          <p:cNvPr id="83" name="CIRCLE Real production">
            <a:extLst>
              <a:ext uri="{FF2B5EF4-FFF2-40B4-BE49-F238E27FC236}">
                <a16:creationId xmlns:a16="http://schemas.microsoft.com/office/drawing/2014/main" id="{DB6DE0A4-D651-4B74-8760-2891A8854613}"/>
              </a:ext>
            </a:extLst>
          </p:cNvPr>
          <p:cNvPicPr preferRelativeResize="0">
            <a:picLocks/>
          </p:cNvPicPr>
          <p:nvPr/>
        </p:nvPicPr>
        <p:blipFill>
          <a:blip r:embed="rId17">
            <a:duotone>
              <a:srgbClr val="ADBECB">
                <a:shade val="45000"/>
                <a:satMod val="135000"/>
              </a:srgbClr>
              <a:prstClr val="white"/>
            </a:duotone>
            <a:alphaModFix amt="0"/>
          </a:blip>
          <a:stretch>
            <a:fillRect/>
          </a:stretch>
        </p:blipFill>
        <p:spPr>
          <a:xfrm>
            <a:off x="676605" y="4096531"/>
            <a:ext cx="3812802" cy="1906404"/>
          </a:xfrm>
          <a:prstGeom prst="rect">
            <a:avLst/>
          </a:prstGeom>
        </p:spPr>
      </p:pic>
      <p:pic>
        <p:nvPicPr>
          <p:cNvPr id="84" name="CIRCLE Virtual product">
            <a:extLst>
              <a:ext uri="{FF2B5EF4-FFF2-40B4-BE49-F238E27FC236}">
                <a16:creationId xmlns:a16="http://schemas.microsoft.com/office/drawing/2014/main" id="{29C3398B-C4D6-4829-807D-7BD3A4B3A8DC}"/>
              </a:ext>
            </a:extLst>
          </p:cNvPr>
          <p:cNvPicPr preferRelativeResize="0">
            <a:picLocks/>
          </p:cNvPicPr>
          <p:nvPr/>
        </p:nvPicPr>
        <p:blipFill>
          <a:blip r:embed="rId18">
            <a:duotone>
              <a:srgbClr val="ADBECB">
                <a:shade val="45000"/>
                <a:satMod val="135000"/>
              </a:srgbClr>
              <a:prstClr val="white"/>
            </a:duotone>
            <a:alphaModFix amt="0"/>
          </a:blip>
          <a:stretch>
            <a:fillRect/>
          </a:stretch>
        </p:blipFill>
        <p:spPr>
          <a:xfrm>
            <a:off x="-5036632" y="4096531"/>
            <a:ext cx="3812802" cy="1906404"/>
          </a:xfrm>
          <a:prstGeom prst="rect">
            <a:avLst/>
          </a:prstGeom>
        </p:spPr>
      </p:pic>
      <p:pic>
        <p:nvPicPr>
          <p:cNvPr id="85" name="CIRCLE Virtual production">
            <a:extLst>
              <a:ext uri="{FF2B5EF4-FFF2-40B4-BE49-F238E27FC236}">
                <a16:creationId xmlns:a16="http://schemas.microsoft.com/office/drawing/2014/main" id="{56124B4C-1A4E-4432-ACA3-CEC18BF4AF61}"/>
              </a:ext>
            </a:extLst>
          </p:cNvPr>
          <p:cNvPicPr preferRelativeResize="0">
            <a:picLocks/>
          </p:cNvPicPr>
          <p:nvPr/>
        </p:nvPicPr>
        <p:blipFill>
          <a:blip r:embed="rId19">
            <a:duotone>
              <a:srgbClr val="ADBECB">
                <a:shade val="45000"/>
                <a:satMod val="135000"/>
              </a:srgbClr>
              <a:prstClr val="white"/>
            </a:duotone>
            <a:alphaModFix amt="0"/>
          </a:blip>
          <a:stretch>
            <a:fillRect/>
          </a:stretch>
        </p:blipFill>
        <p:spPr>
          <a:xfrm>
            <a:off x="-2182016" y="4096531"/>
            <a:ext cx="3819981" cy="1906404"/>
          </a:xfrm>
          <a:prstGeom prst="rect">
            <a:avLst/>
          </a:prstGeom>
        </p:spPr>
      </p:pic>
      <p:pic>
        <p:nvPicPr>
          <p:cNvPr id="86" name="RING Real product">
            <a:extLst>
              <a:ext uri="{FF2B5EF4-FFF2-40B4-BE49-F238E27FC236}">
                <a16:creationId xmlns:a16="http://schemas.microsoft.com/office/drawing/2014/main" id="{1D06E67B-D972-468A-A488-77A4E78386F1}"/>
              </a:ext>
            </a:extLst>
          </p:cNvPr>
          <p:cNvPicPr preferRelativeResize="0">
            <a:picLocks/>
          </p:cNvPicPr>
          <p:nvPr/>
        </p:nvPicPr>
        <p:blipFill>
          <a:blip r:embed="rId20">
            <a:duotone>
              <a:srgbClr val="ADBECB">
                <a:shade val="45000"/>
                <a:satMod val="135000"/>
              </a:srgbClr>
              <a:prstClr val="white"/>
            </a:duotone>
            <a:alphaModFix amt="0"/>
          </a:blip>
          <a:stretch>
            <a:fillRect/>
          </a:stretch>
        </p:blipFill>
        <p:spPr>
          <a:xfrm>
            <a:off x="4008318" y="4096531"/>
            <a:ext cx="3331714" cy="1906404"/>
          </a:xfrm>
          <a:prstGeom prst="rect">
            <a:avLst/>
          </a:prstGeom>
        </p:spPr>
      </p:pic>
      <p:pic>
        <p:nvPicPr>
          <p:cNvPr id="87" name="FLOW-L Performance data">
            <a:extLst>
              <a:ext uri="{FF2B5EF4-FFF2-40B4-BE49-F238E27FC236}">
                <a16:creationId xmlns:a16="http://schemas.microsoft.com/office/drawing/2014/main" id="{F1D27EF1-636D-4716-9A57-AB175489FAAE}"/>
              </a:ext>
            </a:extLst>
          </p:cNvPr>
          <p:cNvPicPr>
            <a:picLocks/>
          </p:cNvPicPr>
          <p:nvPr/>
        </p:nvPicPr>
        <p:blipFill>
          <a:blip r:embed="rId21">
            <a:duotone>
              <a:srgbClr val="ADBECB">
                <a:shade val="45000"/>
                <a:satMod val="135000"/>
              </a:srgbClr>
              <a:prstClr val="white"/>
            </a:duotone>
            <a:alphaModFix amt="0"/>
          </a:blip>
          <a:stretch>
            <a:fillRect/>
          </a:stretch>
        </p:blipFill>
        <p:spPr>
          <a:xfrm>
            <a:off x="-3343415" y="4096531"/>
            <a:ext cx="10684461" cy="1906404"/>
          </a:xfrm>
          <a:prstGeom prst="rect">
            <a:avLst/>
          </a:prstGeom>
        </p:spPr>
      </p:pic>
      <p:pic>
        <p:nvPicPr>
          <p:cNvPr id="88" name="FLOW-L Realize and optimize">
            <a:extLst>
              <a:ext uri="{FF2B5EF4-FFF2-40B4-BE49-F238E27FC236}">
                <a16:creationId xmlns:a16="http://schemas.microsoft.com/office/drawing/2014/main" id="{319BCA33-F52F-4ED8-A703-0CFAE635B1A4}"/>
              </a:ext>
            </a:extLst>
          </p:cNvPr>
          <p:cNvPicPr>
            <a:picLocks/>
          </p:cNvPicPr>
          <p:nvPr/>
        </p:nvPicPr>
        <p:blipFill>
          <a:blip r:embed="rId22">
            <a:duotone>
              <a:srgbClr val="ADBECB">
                <a:shade val="45000"/>
                <a:satMod val="135000"/>
              </a:srgbClr>
              <a:prstClr val="white"/>
            </a:duotone>
            <a:alphaModFix amt="0"/>
          </a:blip>
          <a:stretch>
            <a:fillRect/>
          </a:stretch>
        </p:blipFill>
        <p:spPr>
          <a:xfrm>
            <a:off x="-5028603" y="4096531"/>
            <a:ext cx="10684461" cy="1906404"/>
          </a:xfrm>
          <a:prstGeom prst="rect">
            <a:avLst/>
          </a:prstGeom>
        </p:spPr>
      </p:pic>
      <p:pic>
        <p:nvPicPr>
          <p:cNvPr id="89" name="FLOW-S Performance data">
            <a:extLst>
              <a:ext uri="{FF2B5EF4-FFF2-40B4-BE49-F238E27FC236}">
                <a16:creationId xmlns:a16="http://schemas.microsoft.com/office/drawing/2014/main" id="{B9FF9325-CDFD-4E5A-8944-217BB7CADFC4}"/>
              </a:ext>
            </a:extLst>
          </p:cNvPr>
          <p:cNvPicPr>
            <a:picLocks/>
          </p:cNvPicPr>
          <p:nvPr/>
        </p:nvPicPr>
        <p:blipFill>
          <a:blip r:embed="rId23">
            <a:duotone>
              <a:srgbClr val="ADBECB">
                <a:shade val="45000"/>
                <a:satMod val="135000"/>
              </a:srgbClr>
              <a:prstClr val="white"/>
            </a:duotone>
            <a:alphaModFix amt="0"/>
          </a:blip>
          <a:srcRect/>
          <a:stretch/>
        </p:blipFill>
        <p:spPr>
          <a:xfrm>
            <a:off x="-468913" y="4096531"/>
            <a:ext cx="4961669" cy="1906404"/>
          </a:xfrm>
          <a:prstGeom prst="rect">
            <a:avLst/>
          </a:prstGeom>
        </p:spPr>
      </p:pic>
      <p:pic>
        <p:nvPicPr>
          <p:cNvPr id="90" name="Overlap C">
            <a:extLst>
              <a:ext uri="{FF2B5EF4-FFF2-40B4-BE49-F238E27FC236}">
                <a16:creationId xmlns:a16="http://schemas.microsoft.com/office/drawing/2014/main" id="{2106C8D4-3D63-4AD2-8F59-78530B5716E7}"/>
              </a:ext>
            </a:extLst>
          </p:cNvPr>
          <p:cNvPicPr>
            <a:picLocks/>
          </p:cNvPicPr>
          <p:nvPr/>
        </p:nvPicPr>
        <p:blipFill>
          <a:blip r:embed="rId24">
            <a:duotone>
              <a:srgbClr val="ADBECB">
                <a:shade val="45000"/>
                <a:satMod val="135000"/>
              </a:srgbClr>
              <a:prstClr val="white"/>
            </a:duotone>
            <a:alphaModFix amt="0"/>
          </a:blip>
          <a:stretch>
            <a:fillRect/>
          </a:stretch>
        </p:blipFill>
        <p:spPr>
          <a:xfrm>
            <a:off x="676603" y="4414264"/>
            <a:ext cx="961361" cy="1270935"/>
          </a:xfrm>
          <a:prstGeom prst="rect">
            <a:avLst/>
          </a:prstGeom>
        </p:spPr>
      </p:pic>
      <p:pic>
        <p:nvPicPr>
          <p:cNvPr id="91" name="Overlap LR">
            <a:extLst>
              <a:ext uri="{FF2B5EF4-FFF2-40B4-BE49-F238E27FC236}">
                <a16:creationId xmlns:a16="http://schemas.microsoft.com/office/drawing/2014/main" id="{1936F72F-AC98-445A-B430-E1DEF191D1E6}"/>
              </a:ext>
            </a:extLst>
          </p:cNvPr>
          <p:cNvPicPr>
            <a:picLocks/>
          </p:cNvPicPr>
          <p:nvPr/>
        </p:nvPicPr>
        <p:blipFill>
          <a:blip r:embed="rId25">
            <a:duotone>
              <a:srgbClr val="ADBECB">
                <a:shade val="45000"/>
                <a:satMod val="135000"/>
              </a:srgbClr>
              <a:prstClr val="white"/>
            </a:duotone>
            <a:alphaModFix amt="0"/>
          </a:blip>
          <a:stretch>
            <a:fillRect/>
          </a:stretch>
        </p:blipFill>
        <p:spPr>
          <a:xfrm>
            <a:off x="-2182356" y="4417398"/>
            <a:ext cx="6679309" cy="1266697"/>
          </a:xfrm>
          <a:prstGeom prst="rect">
            <a:avLst/>
          </a:prstGeom>
        </p:spPr>
      </p:pic>
      <p:pic>
        <p:nvPicPr>
          <p:cNvPr id="92" name="FLOW-S Realize and optimize">
            <a:extLst>
              <a:ext uri="{FF2B5EF4-FFF2-40B4-BE49-F238E27FC236}">
                <a16:creationId xmlns:a16="http://schemas.microsoft.com/office/drawing/2014/main" id="{1F2CDB00-6D34-41CD-B8C8-BDF6A3235169}"/>
              </a:ext>
            </a:extLst>
          </p:cNvPr>
          <p:cNvPicPr>
            <a:picLocks/>
          </p:cNvPicPr>
          <p:nvPr/>
        </p:nvPicPr>
        <p:blipFill rotWithShape="1">
          <a:blip r:embed="rId26">
            <a:duotone>
              <a:srgbClr val="ADBECB">
                <a:shade val="45000"/>
                <a:satMod val="135000"/>
              </a:srgbClr>
              <a:prstClr val="white"/>
            </a:duotone>
            <a:alphaModFix amt="0"/>
          </a:blip>
          <a:srcRect/>
          <a:stretch/>
        </p:blipFill>
        <p:spPr>
          <a:xfrm>
            <a:off x="-2183533" y="4096531"/>
            <a:ext cx="4961669" cy="1906404"/>
          </a:xfrm>
          <a:prstGeom prst="rect">
            <a:avLst/>
          </a:prstGeom>
        </p:spPr>
      </p:pic>
      <p:pic>
        <p:nvPicPr>
          <p:cNvPr id="93" name="SWIRL Virtual product">
            <a:extLst>
              <a:ext uri="{FF2B5EF4-FFF2-40B4-BE49-F238E27FC236}">
                <a16:creationId xmlns:a16="http://schemas.microsoft.com/office/drawing/2014/main" id="{6CD4C6AF-9710-44A3-8FAA-CDAA43A96A2E}"/>
              </a:ext>
            </a:extLst>
          </p:cNvPr>
          <p:cNvPicPr preferRelativeResize="0">
            <a:picLocks/>
          </p:cNvPicPr>
          <p:nvPr/>
        </p:nvPicPr>
        <p:blipFill>
          <a:blip r:embed="rId27">
            <a:alphaModFix amt="0"/>
          </a:blip>
          <a:stretch>
            <a:fillRect/>
          </a:stretch>
        </p:blipFill>
        <p:spPr>
          <a:xfrm>
            <a:off x="-4401164" y="4414264"/>
            <a:ext cx="2541868" cy="1270935"/>
          </a:xfrm>
          <a:prstGeom prst="rect">
            <a:avLst/>
          </a:prstGeom>
        </p:spPr>
      </p:pic>
      <p:pic>
        <p:nvPicPr>
          <p:cNvPr id="94" name="SWIRL Virtual production">
            <a:extLst>
              <a:ext uri="{FF2B5EF4-FFF2-40B4-BE49-F238E27FC236}">
                <a16:creationId xmlns:a16="http://schemas.microsoft.com/office/drawing/2014/main" id="{80D4FD9E-AB6D-40B0-B31B-10D728037669}"/>
              </a:ext>
            </a:extLst>
          </p:cNvPr>
          <p:cNvPicPr preferRelativeResize="0">
            <a:picLocks/>
          </p:cNvPicPr>
          <p:nvPr/>
        </p:nvPicPr>
        <p:blipFill>
          <a:blip r:embed="rId27">
            <a:alphaModFix amt="0"/>
          </a:blip>
          <a:stretch>
            <a:fillRect/>
          </a:stretch>
        </p:blipFill>
        <p:spPr>
          <a:xfrm>
            <a:off x="-1542962" y="4414264"/>
            <a:ext cx="2541868" cy="1270935"/>
          </a:xfrm>
          <a:prstGeom prst="rect">
            <a:avLst/>
          </a:prstGeom>
        </p:spPr>
      </p:pic>
      <p:pic>
        <p:nvPicPr>
          <p:cNvPr id="95" name="SWIRL Real production">
            <a:extLst>
              <a:ext uri="{FF2B5EF4-FFF2-40B4-BE49-F238E27FC236}">
                <a16:creationId xmlns:a16="http://schemas.microsoft.com/office/drawing/2014/main" id="{9A6D99DC-79E5-4C1A-80E8-654512DBE6AD}"/>
              </a:ext>
            </a:extLst>
          </p:cNvPr>
          <p:cNvPicPr preferRelativeResize="0">
            <a:picLocks/>
          </p:cNvPicPr>
          <p:nvPr/>
        </p:nvPicPr>
        <p:blipFill>
          <a:blip r:embed="rId27">
            <a:alphaModFix amt="0"/>
          </a:blip>
          <a:stretch>
            <a:fillRect/>
          </a:stretch>
        </p:blipFill>
        <p:spPr>
          <a:xfrm>
            <a:off x="1312071" y="4414264"/>
            <a:ext cx="2541868" cy="1270935"/>
          </a:xfrm>
          <a:prstGeom prst="rect">
            <a:avLst/>
          </a:prstGeom>
        </p:spPr>
      </p:pic>
      <p:pic>
        <p:nvPicPr>
          <p:cNvPr id="96" name="SWIRL Real product">
            <a:extLst>
              <a:ext uri="{FF2B5EF4-FFF2-40B4-BE49-F238E27FC236}">
                <a16:creationId xmlns:a16="http://schemas.microsoft.com/office/drawing/2014/main" id="{681F68AA-F1E9-4B70-BAB1-9085A3A480A6}"/>
              </a:ext>
            </a:extLst>
          </p:cNvPr>
          <p:cNvPicPr preferRelativeResize="0">
            <a:picLocks/>
          </p:cNvPicPr>
          <p:nvPr/>
        </p:nvPicPr>
        <p:blipFill>
          <a:blip r:embed="rId27">
            <a:alphaModFix amt="0"/>
          </a:blip>
          <a:stretch>
            <a:fillRect/>
          </a:stretch>
        </p:blipFill>
        <p:spPr>
          <a:xfrm>
            <a:off x="4163170" y="4414264"/>
            <a:ext cx="2541868" cy="1270935"/>
          </a:xfrm>
          <a:prstGeom prst="rect">
            <a:avLst/>
          </a:prstGeom>
        </p:spPr>
      </p:pic>
      <p:pic>
        <p:nvPicPr>
          <p:cNvPr id="97" name="TEXT">
            <a:extLst>
              <a:ext uri="{FF2B5EF4-FFF2-40B4-BE49-F238E27FC236}">
                <a16:creationId xmlns:a16="http://schemas.microsoft.com/office/drawing/2014/main" id="{43719490-6B09-47D6-ABA3-21CE788D08CA}"/>
              </a:ext>
            </a:extLst>
          </p:cNvPr>
          <p:cNvPicPr>
            <a:picLocks/>
          </p:cNvPicPr>
          <p:nvPr/>
        </p:nvPicPr>
        <p:blipFill>
          <a:blip r:embed="rId28">
            <a:alphaModFix amt="0"/>
          </a:blip>
          <a:srcRect/>
          <a:stretch/>
        </p:blipFill>
        <p:spPr>
          <a:xfrm>
            <a:off x="-3795040" y="4096489"/>
            <a:ext cx="9889731" cy="1890578"/>
          </a:xfrm>
          <a:prstGeom prst="rect">
            <a:avLst/>
          </a:prstGeom>
        </p:spPr>
      </p:pic>
      <p:pic>
        <p:nvPicPr>
          <p:cNvPr id="98" name="TEXT Collaboration platform">
            <a:extLst>
              <a:ext uri="{FF2B5EF4-FFF2-40B4-BE49-F238E27FC236}">
                <a16:creationId xmlns:a16="http://schemas.microsoft.com/office/drawing/2014/main" id="{8B29812B-A099-4096-8827-1F6118E30219}"/>
              </a:ext>
            </a:extLst>
          </p:cNvPr>
          <p:cNvPicPr>
            <a:picLocks noChangeAspect="1"/>
          </p:cNvPicPr>
          <p:nvPr/>
        </p:nvPicPr>
        <p:blipFill rotWithShape="1">
          <a:blip r:embed="rId29">
            <a:alphaModFix amt="0"/>
          </a:blip>
          <a:srcRect t="-18447" b="-5988"/>
          <a:stretch/>
        </p:blipFill>
        <p:spPr>
          <a:xfrm>
            <a:off x="47860" y="6055693"/>
            <a:ext cx="2204646" cy="283729"/>
          </a:xfrm>
          <a:prstGeom prst="rect">
            <a:avLst/>
          </a:prstGeom>
        </p:spPr>
      </p:pic>
      <p:pic>
        <p:nvPicPr>
          <p:cNvPr id="99" name="TEXT Industrial Security">
            <a:extLst>
              <a:ext uri="{FF2B5EF4-FFF2-40B4-BE49-F238E27FC236}">
                <a16:creationId xmlns:a16="http://schemas.microsoft.com/office/drawing/2014/main" id="{2010B3CC-35E5-43CF-90C1-18D8BD03E2D4}"/>
              </a:ext>
            </a:extLst>
          </p:cNvPr>
          <p:cNvPicPr preferRelativeResize="0">
            <a:picLocks/>
          </p:cNvPicPr>
          <p:nvPr/>
        </p:nvPicPr>
        <p:blipFill rotWithShape="1">
          <a:blip r:embed="rId30">
            <a:duotone>
              <a:srgbClr val="ADBECB">
                <a:shade val="45000"/>
                <a:satMod val="135000"/>
              </a:srgbClr>
              <a:prstClr val="white"/>
            </a:duotone>
            <a:alphaModFix amt="0"/>
          </a:blip>
          <a:srcRect t="3148" b="1"/>
          <a:stretch/>
        </p:blipFill>
        <p:spPr>
          <a:xfrm>
            <a:off x="316053" y="6348342"/>
            <a:ext cx="1839236" cy="208582"/>
          </a:xfrm>
          <a:prstGeom prst="rect">
            <a:avLst/>
          </a:prstGeom>
        </p:spPr>
      </p:pic>
      <p:sp>
        <p:nvSpPr>
          <p:cNvPr id="100" name="Freeform 13">
            <a:extLst>
              <a:ext uri="{FF2B5EF4-FFF2-40B4-BE49-F238E27FC236}">
                <a16:creationId xmlns:a16="http://schemas.microsoft.com/office/drawing/2014/main" id="{F2888E8F-ECF9-4723-8310-9F3B2FDA8AB2}"/>
              </a:ext>
            </a:extLst>
          </p:cNvPr>
          <p:cNvSpPr>
            <a:spLocks noEditPoints="1"/>
          </p:cNvSpPr>
          <p:nvPr/>
        </p:nvSpPr>
        <p:spPr bwMode="auto">
          <a:xfrm>
            <a:off x="3803689" y="3893034"/>
            <a:ext cx="228585" cy="143339"/>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704" tIns="32353" rIns="64704" bIns="32353" numCol="1" anchor="t" anchorCtr="0" compatLnSpc="1">
            <a:prstTxWarp prst="textNoShape">
              <a:avLst/>
            </a:prstTxWarp>
          </a:bodyPr>
          <a:lstStyle/>
          <a:p>
            <a:endParaRPr lang="en-US" sz="1798"/>
          </a:p>
        </p:txBody>
      </p:sp>
      <p:sp>
        <p:nvSpPr>
          <p:cNvPr id="101" name="Freeform 22">
            <a:extLst>
              <a:ext uri="{FF2B5EF4-FFF2-40B4-BE49-F238E27FC236}">
                <a16:creationId xmlns:a16="http://schemas.microsoft.com/office/drawing/2014/main" id="{975004F3-D314-45AD-A867-DB431740C95E}"/>
              </a:ext>
            </a:extLst>
          </p:cNvPr>
          <p:cNvSpPr>
            <a:spLocks noEditPoints="1"/>
          </p:cNvSpPr>
          <p:nvPr/>
        </p:nvSpPr>
        <p:spPr bwMode="auto">
          <a:xfrm>
            <a:off x="1072742" y="3509524"/>
            <a:ext cx="228585" cy="143339"/>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3 w 783"/>
              <a:gd name="T11" fmla="*/ 356 h 491"/>
              <a:gd name="T12" fmla="*/ 356 w 783"/>
              <a:gd name="T13" fmla="*/ 164 h 491"/>
              <a:gd name="T14" fmla="*/ 490 w 783"/>
              <a:gd name="T15" fmla="*/ 164 h 491"/>
              <a:gd name="T16" fmla="*/ 490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0 w 783"/>
              <a:gd name="T31" fmla="*/ 61 h 491"/>
              <a:gd name="T32" fmla="*/ 490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3 w 783"/>
              <a:gd name="T45" fmla="*/ 491 h 491"/>
              <a:gd name="T46" fmla="*/ 163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3" y="356"/>
                </a:moveTo>
                <a:lnTo>
                  <a:pt x="356" y="164"/>
                </a:lnTo>
                <a:lnTo>
                  <a:pt x="490" y="164"/>
                </a:lnTo>
                <a:lnTo>
                  <a:pt x="490" y="102"/>
                </a:lnTo>
                <a:lnTo>
                  <a:pt x="689" y="102"/>
                </a:lnTo>
                <a:lnTo>
                  <a:pt x="689" y="129"/>
                </a:lnTo>
                <a:lnTo>
                  <a:pt x="783" y="129"/>
                </a:lnTo>
                <a:lnTo>
                  <a:pt x="783" y="35"/>
                </a:lnTo>
                <a:lnTo>
                  <a:pt x="689" y="35"/>
                </a:lnTo>
                <a:lnTo>
                  <a:pt x="689" y="61"/>
                </a:lnTo>
                <a:lnTo>
                  <a:pt x="490" y="61"/>
                </a:lnTo>
                <a:lnTo>
                  <a:pt x="490" y="0"/>
                </a:lnTo>
                <a:lnTo>
                  <a:pt x="327" y="0"/>
                </a:lnTo>
                <a:lnTo>
                  <a:pt x="327" y="135"/>
                </a:lnTo>
                <a:lnTo>
                  <a:pt x="135" y="327"/>
                </a:lnTo>
                <a:lnTo>
                  <a:pt x="0" y="327"/>
                </a:lnTo>
                <a:lnTo>
                  <a:pt x="0" y="491"/>
                </a:lnTo>
                <a:lnTo>
                  <a:pt x="163" y="491"/>
                </a:lnTo>
                <a:lnTo>
                  <a:pt x="163"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704" tIns="32353" rIns="64704" bIns="32353" numCol="1" anchor="t" anchorCtr="0" compatLnSpc="1">
            <a:prstTxWarp prst="textNoShape">
              <a:avLst/>
            </a:prstTxWarp>
          </a:bodyPr>
          <a:lstStyle/>
          <a:p>
            <a:endParaRPr lang="en-US" sz="1798"/>
          </a:p>
        </p:txBody>
      </p:sp>
      <p:sp>
        <p:nvSpPr>
          <p:cNvPr id="102" name="Freeform 25">
            <a:extLst>
              <a:ext uri="{FF2B5EF4-FFF2-40B4-BE49-F238E27FC236}">
                <a16:creationId xmlns:a16="http://schemas.microsoft.com/office/drawing/2014/main" id="{DD0F9697-17A9-4E1B-88D1-7F58533B2330}"/>
              </a:ext>
            </a:extLst>
          </p:cNvPr>
          <p:cNvSpPr>
            <a:spLocks noEditPoints="1"/>
          </p:cNvSpPr>
          <p:nvPr/>
        </p:nvSpPr>
        <p:spPr bwMode="auto">
          <a:xfrm>
            <a:off x="1416249" y="3866569"/>
            <a:ext cx="228585" cy="143339"/>
          </a:xfrm>
          <a:custGeom>
            <a:avLst/>
            <a:gdLst>
              <a:gd name="T0" fmla="*/ 164 w 783"/>
              <a:gd name="T1" fmla="*/ 356 h 491"/>
              <a:gd name="T2" fmla="*/ 164 w 783"/>
              <a:gd name="T3" fmla="*/ 491 h 491"/>
              <a:gd name="T4" fmla="*/ 0 w 783"/>
              <a:gd name="T5" fmla="*/ 491 h 491"/>
              <a:gd name="T6" fmla="*/ 0 w 783"/>
              <a:gd name="T7" fmla="*/ 327 h 491"/>
              <a:gd name="T8" fmla="*/ 135 w 783"/>
              <a:gd name="T9" fmla="*/ 327 h 491"/>
              <a:gd name="T10" fmla="*/ 327 w 783"/>
              <a:gd name="T11" fmla="*/ 135 h 491"/>
              <a:gd name="T12" fmla="*/ 327 w 783"/>
              <a:gd name="T13" fmla="*/ 0 h 491"/>
              <a:gd name="T14" fmla="*/ 490 w 783"/>
              <a:gd name="T15" fmla="*/ 0 h 491"/>
              <a:gd name="T16" fmla="*/ 490 w 783"/>
              <a:gd name="T17" fmla="*/ 61 h 491"/>
              <a:gd name="T18" fmla="*/ 689 w 783"/>
              <a:gd name="T19" fmla="*/ 61 h 491"/>
              <a:gd name="T20" fmla="*/ 689 w 783"/>
              <a:gd name="T21" fmla="*/ 35 h 491"/>
              <a:gd name="T22" fmla="*/ 783 w 783"/>
              <a:gd name="T23" fmla="*/ 35 h 491"/>
              <a:gd name="T24" fmla="*/ 783 w 783"/>
              <a:gd name="T25" fmla="*/ 129 h 491"/>
              <a:gd name="T26" fmla="*/ 689 w 783"/>
              <a:gd name="T27" fmla="*/ 129 h 491"/>
              <a:gd name="T28" fmla="*/ 689 w 783"/>
              <a:gd name="T29" fmla="*/ 102 h 491"/>
              <a:gd name="T30" fmla="*/ 490 w 783"/>
              <a:gd name="T31" fmla="*/ 102 h 491"/>
              <a:gd name="T32" fmla="*/ 490 w 783"/>
              <a:gd name="T33" fmla="*/ 164 h 491"/>
              <a:gd name="T34" fmla="*/ 356 w 783"/>
              <a:gd name="T35" fmla="*/ 164 h 491"/>
              <a:gd name="T36" fmla="*/ 164 w 783"/>
              <a:gd name="T37" fmla="*/ 356 h 491"/>
              <a:gd name="T38" fmla="*/ 129 w 783"/>
              <a:gd name="T39" fmla="*/ 35 h 491"/>
              <a:gd name="T40" fmla="*/ 35 w 783"/>
              <a:gd name="T41" fmla="*/ 35 h 491"/>
              <a:gd name="T42" fmla="*/ 35 w 783"/>
              <a:gd name="T43" fmla="*/ 129 h 491"/>
              <a:gd name="T44" fmla="*/ 129 w 783"/>
              <a:gd name="T45" fmla="*/ 129 h 491"/>
              <a:gd name="T46" fmla="*/ 12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64" y="356"/>
                </a:moveTo>
                <a:lnTo>
                  <a:pt x="164" y="491"/>
                </a:lnTo>
                <a:lnTo>
                  <a:pt x="0" y="491"/>
                </a:lnTo>
                <a:lnTo>
                  <a:pt x="0" y="327"/>
                </a:lnTo>
                <a:lnTo>
                  <a:pt x="135" y="327"/>
                </a:lnTo>
                <a:lnTo>
                  <a:pt x="327" y="135"/>
                </a:lnTo>
                <a:lnTo>
                  <a:pt x="327" y="0"/>
                </a:lnTo>
                <a:lnTo>
                  <a:pt x="490" y="0"/>
                </a:lnTo>
                <a:lnTo>
                  <a:pt x="490" y="61"/>
                </a:lnTo>
                <a:lnTo>
                  <a:pt x="689" y="61"/>
                </a:lnTo>
                <a:lnTo>
                  <a:pt x="689" y="35"/>
                </a:lnTo>
                <a:lnTo>
                  <a:pt x="783" y="35"/>
                </a:lnTo>
                <a:lnTo>
                  <a:pt x="783" y="129"/>
                </a:lnTo>
                <a:lnTo>
                  <a:pt x="689" y="129"/>
                </a:lnTo>
                <a:lnTo>
                  <a:pt x="689" y="102"/>
                </a:lnTo>
                <a:lnTo>
                  <a:pt x="490" y="102"/>
                </a:lnTo>
                <a:lnTo>
                  <a:pt x="490" y="164"/>
                </a:lnTo>
                <a:lnTo>
                  <a:pt x="356" y="164"/>
                </a:lnTo>
                <a:lnTo>
                  <a:pt x="164" y="356"/>
                </a:lnTo>
                <a:close/>
                <a:moveTo>
                  <a:pt x="129" y="35"/>
                </a:moveTo>
                <a:lnTo>
                  <a:pt x="35" y="35"/>
                </a:lnTo>
                <a:lnTo>
                  <a:pt x="35" y="129"/>
                </a:lnTo>
                <a:lnTo>
                  <a:pt x="129" y="129"/>
                </a:lnTo>
                <a:lnTo>
                  <a:pt x="12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704" tIns="32353" rIns="64704" bIns="32353" numCol="1" anchor="t" anchorCtr="0" compatLnSpc="1">
            <a:prstTxWarp prst="textNoShape">
              <a:avLst/>
            </a:prstTxWarp>
          </a:bodyPr>
          <a:lstStyle/>
          <a:p>
            <a:endParaRPr lang="en-US" sz="1798"/>
          </a:p>
        </p:txBody>
      </p:sp>
      <p:sp>
        <p:nvSpPr>
          <p:cNvPr id="103" name="Freeform 31">
            <a:extLst>
              <a:ext uri="{FF2B5EF4-FFF2-40B4-BE49-F238E27FC236}">
                <a16:creationId xmlns:a16="http://schemas.microsoft.com/office/drawing/2014/main" id="{CD465247-9C50-4955-B0BB-4B43A13B87EF}"/>
              </a:ext>
            </a:extLst>
          </p:cNvPr>
          <p:cNvSpPr>
            <a:spLocks noEditPoints="1"/>
          </p:cNvSpPr>
          <p:nvPr/>
        </p:nvSpPr>
        <p:spPr bwMode="auto">
          <a:xfrm>
            <a:off x="2424430" y="4107924"/>
            <a:ext cx="228585" cy="143339"/>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4 w 783"/>
              <a:gd name="T11" fmla="*/ 356 h 491"/>
              <a:gd name="T12" fmla="*/ 356 w 783"/>
              <a:gd name="T13" fmla="*/ 164 h 491"/>
              <a:gd name="T14" fmla="*/ 491 w 783"/>
              <a:gd name="T15" fmla="*/ 164 h 491"/>
              <a:gd name="T16" fmla="*/ 491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1 w 783"/>
              <a:gd name="T31" fmla="*/ 61 h 491"/>
              <a:gd name="T32" fmla="*/ 491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4 w 783"/>
              <a:gd name="T45" fmla="*/ 491 h 491"/>
              <a:gd name="T46" fmla="*/ 164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4" y="356"/>
                </a:moveTo>
                <a:lnTo>
                  <a:pt x="356" y="164"/>
                </a:lnTo>
                <a:lnTo>
                  <a:pt x="491" y="164"/>
                </a:lnTo>
                <a:lnTo>
                  <a:pt x="491" y="102"/>
                </a:lnTo>
                <a:lnTo>
                  <a:pt x="689" y="102"/>
                </a:lnTo>
                <a:lnTo>
                  <a:pt x="689" y="129"/>
                </a:lnTo>
                <a:lnTo>
                  <a:pt x="783" y="129"/>
                </a:lnTo>
                <a:lnTo>
                  <a:pt x="783" y="35"/>
                </a:lnTo>
                <a:lnTo>
                  <a:pt x="689" y="35"/>
                </a:lnTo>
                <a:lnTo>
                  <a:pt x="689" y="61"/>
                </a:lnTo>
                <a:lnTo>
                  <a:pt x="491" y="61"/>
                </a:lnTo>
                <a:lnTo>
                  <a:pt x="491" y="0"/>
                </a:lnTo>
                <a:lnTo>
                  <a:pt x="327" y="0"/>
                </a:lnTo>
                <a:lnTo>
                  <a:pt x="327" y="135"/>
                </a:lnTo>
                <a:lnTo>
                  <a:pt x="135" y="327"/>
                </a:lnTo>
                <a:lnTo>
                  <a:pt x="0" y="327"/>
                </a:lnTo>
                <a:lnTo>
                  <a:pt x="0" y="491"/>
                </a:lnTo>
                <a:lnTo>
                  <a:pt x="164" y="491"/>
                </a:lnTo>
                <a:lnTo>
                  <a:pt x="164"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704" tIns="32353" rIns="64704" bIns="32353" numCol="1" anchor="t" anchorCtr="0" compatLnSpc="1">
            <a:prstTxWarp prst="textNoShape">
              <a:avLst/>
            </a:prstTxWarp>
          </a:bodyPr>
          <a:lstStyle/>
          <a:p>
            <a:endParaRPr lang="en-US" sz="1798"/>
          </a:p>
        </p:txBody>
      </p:sp>
      <p:sp>
        <p:nvSpPr>
          <p:cNvPr id="104" name="Freeform 12">
            <a:extLst>
              <a:ext uri="{FF2B5EF4-FFF2-40B4-BE49-F238E27FC236}">
                <a16:creationId xmlns:a16="http://schemas.microsoft.com/office/drawing/2014/main" id="{8F4FAEE8-B386-4439-8C25-E01DD5990127}"/>
              </a:ext>
            </a:extLst>
          </p:cNvPr>
          <p:cNvSpPr>
            <a:spLocks noEditPoints="1"/>
          </p:cNvSpPr>
          <p:nvPr/>
        </p:nvSpPr>
        <p:spPr bwMode="auto">
          <a:xfrm>
            <a:off x="3380306" y="4031119"/>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0 w 783"/>
              <a:gd name="T15" fmla="*/ 62 h 491"/>
              <a:gd name="T16" fmla="*/ 490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0 w 783"/>
              <a:gd name="T35" fmla="*/ 164 h 491"/>
              <a:gd name="T36" fmla="*/ 490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0" y="62"/>
                </a:lnTo>
                <a:lnTo>
                  <a:pt x="490" y="0"/>
                </a:lnTo>
                <a:lnTo>
                  <a:pt x="327" y="0"/>
                </a:lnTo>
                <a:lnTo>
                  <a:pt x="327" y="135"/>
                </a:lnTo>
                <a:lnTo>
                  <a:pt x="135" y="327"/>
                </a:lnTo>
                <a:lnTo>
                  <a:pt x="0" y="327"/>
                </a:lnTo>
                <a:lnTo>
                  <a:pt x="0" y="491"/>
                </a:lnTo>
                <a:lnTo>
                  <a:pt x="164" y="491"/>
                </a:lnTo>
                <a:lnTo>
                  <a:pt x="164" y="356"/>
                </a:lnTo>
                <a:lnTo>
                  <a:pt x="356" y="164"/>
                </a:lnTo>
                <a:lnTo>
                  <a:pt x="490" y="164"/>
                </a:lnTo>
                <a:lnTo>
                  <a:pt x="490" y="103"/>
                </a:lnTo>
                <a:lnTo>
                  <a:pt x="689" y="103"/>
                </a:lnTo>
                <a:lnTo>
                  <a:pt x="689" y="129"/>
                </a:lnTo>
                <a:lnTo>
                  <a:pt x="783" y="129"/>
                </a:lnTo>
                <a:lnTo>
                  <a:pt x="783" y="35"/>
                </a:lnTo>
                <a:lnTo>
                  <a:pt x="68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endParaRPr lang="en-US" sz="1798" dirty="0"/>
          </a:p>
        </p:txBody>
      </p:sp>
      <p:sp>
        <p:nvSpPr>
          <p:cNvPr id="105" name="Freeform 13">
            <a:extLst>
              <a:ext uri="{FF2B5EF4-FFF2-40B4-BE49-F238E27FC236}">
                <a16:creationId xmlns:a16="http://schemas.microsoft.com/office/drawing/2014/main" id="{5957A690-FA33-45A0-912E-33D363BF6A84}"/>
              </a:ext>
            </a:extLst>
          </p:cNvPr>
          <p:cNvSpPr>
            <a:spLocks noEditPoints="1"/>
          </p:cNvSpPr>
          <p:nvPr/>
        </p:nvSpPr>
        <p:spPr bwMode="auto">
          <a:xfrm>
            <a:off x="3814945" y="3872790"/>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endParaRPr lang="en-US" sz="1798" dirty="0"/>
          </a:p>
        </p:txBody>
      </p:sp>
      <p:sp>
        <p:nvSpPr>
          <p:cNvPr id="106" name="Freeform 22">
            <a:extLst>
              <a:ext uri="{FF2B5EF4-FFF2-40B4-BE49-F238E27FC236}">
                <a16:creationId xmlns:a16="http://schemas.microsoft.com/office/drawing/2014/main" id="{C40ADFE4-FB94-4607-9085-CBA9C3443EA9}"/>
              </a:ext>
            </a:extLst>
          </p:cNvPr>
          <p:cNvSpPr>
            <a:spLocks noEditPoints="1"/>
          </p:cNvSpPr>
          <p:nvPr/>
        </p:nvSpPr>
        <p:spPr bwMode="auto">
          <a:xfrm>
            <a:off x="1054006" y="3485067"/>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3 w 783"/>
              <a:gd name="T11" fmla="*/ 356 h 491"/>
              <a:gd name="T12" fmla="*/ 356 w 783"/>
              <a:gd name="T13" fmla="*/ 164 h 491"/>
              <a:gd name="T14" fmla="*/ 490 w 783"/>
              <a:gd name="T15" fmla="*/ 164 h 491"/>
              <a:gd name="T16" fmla="*/ 490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0 w 783"/>
              <a:gd name="T31" fmla="*/ 61 h 491"/>
              <a:gd name="T32" fmla="*/ 490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3 w 783"/>
              <a:gd name="T45" fmla="*/ 491 h 491"/>
              <a:gd name="T46" fmla="*/ 163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3" y="356"/>
                </a:moveTo>
                <a:lnTo>
                  <a:pt x="356" y="164"/>
                </a:lnTo>
                <a:lnTo>
                  <a:pt x="490" y="164"/>
                </a:lnTo>
                <a:lnTo>
                  <a:pt x="490" y="102"/>
                </a:lnTo>
                <a:lnTo>
                  <a:pt x="689" y="102"/>
                </a:lnTo>
                <a:lnTo>
                  <a:pt x="689" y="129"/>
                </a:lnTo>
                <a:lnTo>
                  <a:pt x="783" y="129"/>
                </a:lnTo>
                <a:lnTo>
                  <a:pt x="783" y="35"/>
                </a:lnTo>
                <a:lnTo>
                  <a:pt x="689" y="35"/>
                </a:lnTo>
                <a:lnTo>
                  <a:pt x="689" y="61"/>
                </a:lnTo>
                <a:lnTo>
                  <a:pt x="490" y="61"/>
                </a:lnTo>
                <a:lnTo>
                  <a:pt x="490" y="0"/>
                </a:lnTo>
                <a:lnTo>
                  <a:pt x="327" y="0"/>
                </a:lnTo>
                <a:lnTo>
                  <a:pt x="327" y="135"/>
                </a:lnTo>
                <a:lnTo>
                  <a:pt x="135" y="327"/>
                </a:lnTo>
                <a:lnTo>
                  <a:pt x="0" y="327"/>
                </a:lnTo>
                <a:lnTo>
                  <a:pt x="0" y="491"/>
                </a:lnTo>
                <a:lnTo>
                  <a:pt x="163" y="491"/>
                </a:lnTo>
                <a:lnTo>
                  <a:pt x="163"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endParaRPr lang="en-US" sz="1798" dirty="0"/>
          </a:p>
        </p:txBody>
      </p:sp>
      <p:sp>
        <p:nvSpPr>
          <p:cNvPr id="107" name="Freeform 25">
            <a:extLst>
              <a:ext uri="{FF2B5EF4-FFF2-40B4-BE49-F238E27FC236}">
                <a16:creationId xmlns:a16="http://schemas.microsoft.com/office/drawing/2014/main" id="{6FC7EC9A-5AAE-4126-B1DB-1F187610E9E1}"/>
              </a:ext>
            </a:extLst>
          </p:cNvPr>
          <p:cNvSpPr>
            <a:spLocks noEditPoints="1"/>
          </p:cNvSpPr>
          <p:nvPr/>
        </p:nvSpPr>
        <p:spPr bwMode="auto">
          <a:xfrm>
            <a:off x="1401286" y="3846033"/>
            <a:ext cx="231096" cy="144915"/>
          </a:xfrm>
          <a:custGeom>
            <a:avLst/>
            <a:gdLst>
              <a:gd name="T0" fmla="*/ 164 w 783"/>
              <a:gd name="T1" fmla="*/ 356 h 491"/>
              <a:gd name="T2" fmla="*/ 164 w 783"/>
              <a:gd name="T3" fmla="*/ 491 h 491"/>
              <a:gd name="T4" fmla="*/ 0 w 783"/>
              <a:gd name="T5" fmla="*/ 491 h 491"/>
              <a:gd name="T6" fmla="*/ 0 w 783"/>
              <a:gd name="T7" fmla="*/ 327 h 491"/>
              <a:gd name="T8" fmla="*/ 135 w 783"/>
              <a:gd name="T9" fmla="*/ 327 h 491"/>
              <a:gd name="T10" fmla="*/ 327 w 783"/>
              <a:gd name="T11" fmla="*/ 135 h 491"/>
              <a:gd name="T12" fmla="*/ 327 w 783"/>
              <a:gd name="T13" fmla="*/ 0 h 491"/>
              <a:gd name="T14" fmla="*/ 490 w 783"/>
              <a:gd name="T15" fmla="*/ 0 h 491"/>
              <a:gd name="T16" fmla="*/ 490 w 783"/>
              <a:gd name="T17" fmla="*/ 61 h 491"/>
              <a:gd name="T18" fmla="*/ 689 w 783"/>
              <a:gd name="T19" fmla="*/ 61 h 491"/>
              <a:gd name="T20" fmla="*/ 689 w 783"/>
              <a:gd name="T21" fmla="*/ 35 h 491"/>
              <a:gd name="T22" fmla="*/ 783 w 783"/>
              <a:gd name="T23" fmla="*/ 35 h 491"/>
              <a:gd name="T24" fmla="*/ 783 w 783"/>
              <a:gd name="T25" fmla="*/ 129 h 491"/>
              <a:gd name="T26" fmla="*/ 689 w 783"/>
              <a:gd name="T27" fmla="*/ 129 h 491"/>
              <a:gd name="T28" fmla="*/ 689 w 783"/>
              <a:gd name="T29" fmla="*/ 102 h 491"/>
              <a:gd name="T30" fmla="*/ 490 w 783"/>
              <a:gd name="T31" fmla="*/ 102 h 491"/>
              <a:gd name="T32" fmla="*/ 490 w 783"/>
              <a:gd name="T33" fmla="*/ 164 h 491"/>
              <a:gd name="T34" fmla="*/ 356 w 783"/>
              <a:gd name="T35" fmla="*/ 164 h 491"/>
              <a:gd name="T36" fmla="*/ 164 w 783"/>
              <a:gd name="T37" fmla="*/ 356 h 491"/>
              <a:gd name="T38" fmla="*/ 129 w 783"/>
              <a:gd name="T39" fmla="*/ 35 h 491"/>
              <a:gd name="T40" fmla="*/ 35 w 783"/>
              <a:gd name="T41" fmla="*/ 35 h 491"/>
              <a:gd name="T42" fmla="*/ 35 w 783"/>
              <a:gd name="T43" fmla="*/ 129 h 491"/>
              <a:gd name="T44" fmla="*/ 129 w 783"/>
              <a:gd name="T45" fmla="*/ 129 h 491"/>
              <a:gd name="T46" fmla="*/ 12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64" y="356"/>
                </a:moveTo>
                <a:lnTo>
                  <a:pt x="164" y="491"/>
                </a:lnTo>
                <a:lnTo>
                  <a:pt x="0" y="491"/>
                </a:lnTo>
                <a:lnTo>
                  <a:pt x="0" y="327"/>
                </a:lnTo>
                <a:lnTo>
                  <a:pt x="135" y="327"/>
                </a:lnTo>
                <a:lnTo>
                  <a:pt x="327" y="135"/>
                </a:lnTo>
                <a:lnTo>
                  <a:pt x="327" y="0"/>
                </a:lnTo>
                <a:lnTo>
                  <a:pt x="490" y="0"/>
                </a:lnTo>
                <a:lnTo>
                  <a:pt x="490" y="61"/>
                </a:lnTo>
                <a:lnTo>
                  <a:pt x="689" y="61"/>
                </a:lnTo>
                <a:lnTo>
                  <a:pt x="689" y="35"/>
                </a:lnTo>
                <a:lnTo>
                  <a:pt x="783" y="35"/>
                </a:lnTo>
                <a:lnTo>
                  <a:pt x="783" y="129"/>
                </a:lnTo>
                <a:lnTo>
                  <a:pt x="689" y="129"/>
                </a:lnTo>
                <a:lnTo>
                  <a:pt x="689" y="102"/>
                </a:lnTo>
                <a:lnTo>
                  <a:pt x="490" y="102"/>
                </a:lnTo>
                <a:lnTo>
                  <a:pt x="490" y="164"/>
                </a:lnTo>
                <a:lnTo>
                  <a:pt x="356" y="164"/>
                </a:lnTo>
                <a:lnTo>
                  <a:pt x="164" y="356"/>
                </a:lnTo>
                <a:close/>
                <a:moveTo>
                  <a:pt x="129" y="35"/>
                </a:moveTo>
                <a:lnTo>
                  <a:pt x="35" y="35"/>
                </a:lnTo>
                <a:lnTo>
                  <a:pt x="35" y="129"/>
                </a:lnTo>
                <a:lnTo>
                  <a:pt x="129" y="129"/>
                </a:lnTo>
                <a:lnTo>
                  <a:pt x="12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endParaRPr lang="en-US" sz="1798" dirty="0"/>
          </a:p>
        </p:txBody>
      </p:sp>
      <p:sp>
        <p:nvSpPr>
          <p:cNvPr id="108" name="Freeform 31">
            <a:extLst>
              <a:ext uri="{FF2B5EF4-FFF2-40B4-BE49-F238E27FC236}">
                <a16:creationId xmlns:a16="http://schemas.microsoft.com/office/drawing/2014/main" id="{3FEBF0E4-C378-44BB-AE9A-D26F4D41D231}"/>
              </a:ext>
            </a:extLst>
          </p:cNvPr>
          <p:cNvSpPr>
            <a:spLocks noEditPoints="1"/>
          </p:cNvSpPr>
          <p:nvPr/>
        </p:nvSpPr>
        <p:spPr bwMode="auto">
          <a:xfrm>
            <a:off x="2420538" y="4090037"/>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4 w 783"/>
              <a:gd name="T11" fmla="*/ 356 h 491"/>
              <a:gd name="T12" fmla="*/ 356 w 783"/>
              <a:gd name="T13" fmla="*/ 164 h 491"/>
              <a:gd name="T14" fmla="*/ 491 w 783"/>
              <a:gd name="T15" fmla="*/ 164 h 491"/>
              <a:gd name="T16" fmla="*/ 491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1 w 783"/>
              <a:gd name="T31" fmla="*/ 61 h 491"/>
              <a:gd name="T32" fmla="*/ 491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4 w 783"/>
              <a:gd name="T45" fmla="*/ 491 h 491"/>
              <a:gd name="T46" fmla="*/ 164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4" y="356"/>
                </a:moveTo>
                <a:lnTo>
                  <a:pt x="356" y="164"/>
                </a:lnTo>
                <a:lnTo>
                  <a:pt x="491" y="164"/>
                </a:lnTo>
                <a:lnTo>
                  <a:pt x="491" y="102"/>
                </a:lnTo>
                <a:lnTo>
                  <a:pt x="689" y="102"/>
                </a:lnTo>
                <a:lnTo>
                  <a:pt x="689" y="129"/>
                </a:lnTo>
                <a:lnTo>
                  <a:pt x="783" y="129"/>
                </a:lnTo>
                <a:lnTo>
                  <a:pt x="783" y="35"/>
                </a:lnTo>
                <a:lnTo>
                  <a:pt x="689" y="35"/>
                </a:lnTo>
                <a:lnTo>
                  <a:pt x="689" y="61"/>
                </a:lnTo>
                <a:lnTo>
                  <a:pt x="491" y="61"/>
                </a:lnTo>
                <a:lnTo>
                  <a:pt x="491" y="0"/>
                </a:lnTo>
                <a:lnTo>
                  <a:pt x="327" y="0"/>
                </a:lnTo>
                <a:lnTo>
                  <a:pt x="327" y="135"/>
                </a:lnTo>
                <a:lnTo>
                  <a:pt x="135" y="327"/>
                </a:lnTo>
                <a:lnTo>
                  <a:pt x="0" y="327"/>
                </a:lnTo>
                <a:lnTo>
                  <a:pt x="0" y="491"/>
                </a:lnTo>
                <a:lnTo>
                  <a:pt x="164" y="491"/>
                </a:lnTo>
                <a:lnTo>
                  <a:pt x="164"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endParaRPr lang="en-US" sz="1798" dirty="0"/>
          </a:p>
        </p:txBody>
      </p:sp>
      <p:pic>
        <p:nvPicPr>
          <p:cNvPr id="109" name="Grafik 178">
            <a:extLst>
              <a:ext uri="{FF2B5EF4-FFF2-40B4-BE49-F238E27FC236}">
                <a16:creationId xmlns:a16="http://schemas.microsoft.com/office/drawing/2014/main" id="{E6F4AB1F-5E70-4CFF-8C2A-4B30A7B4E54D}"/>
              </a:ext>
            </a:extLst>
          </p:cNvPr>
          <p:cNvPicPr>
            <a:picLocks noChangeAspect="1"/>
          </p:cNvPicPr>
          <p:nvPr/>
        </p:nvPicPr>
        <p:blipFill rotWithShape="1">
          <a:blip r:embed="rId31">
            <a:extLst>
              <a:ext uri="{BEBA8EAE-BF5A-486C-A8C5-ECC9F3942E4B}">
                <a14:imgProps xmlns:a14="http://schemas.microsoft.com/office/drawing/2010/main">
                  <a14:imgLayer r:embed="rId32">
                    <a14:imgEffect>
                      <a14:sharpenSoften amount="-50000"/>
                    </a14:imgEffect>
                  </a14:imgLayer>
                </a14:imgProps>
              </a:ext>
            </a:extLst>
          </a:blip>
          <a:srcRect l="46542" t="-12031" r="25565" b="37598"/>
          <a:stretch/>
        </p:blipFill>
        <p:spPr>
          <a:xfrm>
            <a:off x="641697" y="3412991"/>
            <a:ext cx="3857351" cy="1928979"/>
          </a:xfrm>
          <a:prstGeom prst="ellipse">
            <a:avLst/>
          </a:prstGeom>
        </p:spPr>
      </p:pic>
      <p:sp>
        <p:nvSpPr>
          <p:cNvPr id="110" name="LAYER Real Production">
            <a:extLst>
              <a:ext uri="{FF2B5EF4-FFF2-40B4-BE49-F238E27FC236}">
                <a16:creationId xmlns:a16="http://schemas.microsoft.com/office/drawing/2014/main" id="{934218D6-DFF1-41C4-BA43-991E8C54C4AC}"/>
              </a:ext>
            </a:extLst>
          </p:cNvPr>
          <p:cNvSpPr>
            <a:spLocks noChangeArrowheads="1"/>
          </p:cNvSpPr>
          <p:nvPr/>
        </p:nvSpPr>
        <p:spPr bwMode="auto">
          <a:xfrm>
            <a:off x="640970" y="4048893"/>
            <a:ext cx="3854626" cy="1927314"/>
          </a:xfrm>
          <a:prstGeom prst="ellipse">
            <a:avLst/>
          </a:prstGeom>
          <a:solidFill>
            <a:srgbClr val="2387AA">
              <a:alpha val="50000"/>
            </a:srgbClr>
          </a:solidFill>
          <a:ln w="0" cap="flat">
            <a:noFill/>
            <a:prstDash val="solid"/>
            <a:miter lim="800000"/>
            <a:headEnd/>
            <a:tailEnd/>
          </a:ln>
        </p:spPr>
        <p:txBody>
          <a:bodyPr vert="horz" wrap="square" lIns="91344" tIns="45672" rIns="91344" bIns="45672" numCol="1" anchor="t" anchorCtr="0" compatLnSpc="1">
            <a:prstTxWarp prst="textNoShape">
              <a:avLst/>
            </a:prstTxWarp>
          </a:bodyPr>
          <a:lstStyle/>
          <a:p>
            <a:pPr defTabSz="913486"/>
            <a:endParaRPr lang="en-US" sz="1798" kern="0" dirty="0">
              <a:solidFill>
                <a:srgbClr val="ADBECB"/>
              </a:solidFill>
            </a:endParaRPr>
          </a:p>
        </p:txBody>
      </p:sp>
      <p:sp>
        <p:nvSpPr>
          <p:cNvPr id="111" name="LAYER Field devices">
            <a:extLst>
              <a:ext uri="{FF2B5EF4-FFF2-40B4-BE49-F238E27FC236}">
                <a16:creationId xmlns:a16="http://schemas.microsoft.com/office/drawing/2014/main" id="{45DE96F4-3E46-492B-AA69-C6C166339CE4}"/>
              </a:ext>
            </a:extLst>
          </p:cNvPr>
          <p:cNvSpPr>
            <a:spLocks noChangeArrowheads="1"/>
          </p:cNvSpPr>
          <p:nvPr/>
        </p:nvSpPr>
        <p:spPr bwMode="auto">
          <a:xfrm>
            <a:off x="640970" y="3411603"/>
            <a:ext cx="3854626" cy="1927314"/>
          </a:xfrm>
          <a:prstGeom prst="ellipse">
            <a:avLst/>
          </a:prstGeom>
          <a:solidFill>
            <a:srgbClr val="2387AA">
              <a:alpha val="50000"/>
            </a:srgbClr>
          </a:solidFill>
          <a:ln w="0" cap="flat">
            <a:noFill/>
            <a:prstDash val="solid"/>
            <a:miter lim="800000"/>
            <a:headEnd/>
            <a:tailEnd/>
          </a:ln>
        </p:spPr>
        <p:txBody>
          <a:bodyPr vert="horz" wrap="square" lIns="61127" tIns="30564" rIns="61127" bIns="30564" numCol="1" anchor="t" anchorCtr="0" compatLnSpc="1">
            <a:prstTxWarp prst="textNoShape">
              <a:avLst/>
            </a:prstTxWarp>
          </a:bodyPr>
          <a:lstStyle/>
          <a:p>
            <a:pPr defTabSz="611285">
              <a:defRPr/>
            </a:pPr>
            <a:endParaRPr lang="en-US" sz="1203" kern="0" dirty="0">
              <a:solidFill>
                <a:srgbClr val="ADBECB"/>
              </a:solidFill>
            </a:endParaRPr>
          </a:p>
        </p:txBody>
      </p:sp>
      <p:sp>
        <p:nvSpPr>
          <p:cNvPr id="112" name="LAYER Controller and Edge">
            <a:extLst>
              <a:ext uri="{FF2B5EF4-FFF2-40B4-BE49-F238E27FC236}">
                <a16:creationId xmlns:a16="http://schemas.microsoft.com/office/drawing/2014/main" id="{D6B38BF9-1DD8-45F4-8476-1D133F4147C0}"/>
              </a:ext>
            </a:extLst>
          </p:cNvPr>
          <p:cNvSpPr>
            <a:spLocks noChangeArrowheads="1"/>
          </p:cNvSpPr>
          <p:nvPr/>
        </p:nvSpPr>
        <p:spPr bwMode="auto">
          <a:xfrm>
            <a:off x="640970" y="2774314"/>
            <a:ext cx="3854626" cy="1927314"/>
          </a:xfrm>
          <a:prstGeom prst="ellipse">
            <a:avLst/>
          </a:prstGeom>
          <a:solidFill>
            <a:srgbClr val="2387AA">
              <a:alpha val="75000"/>
            </a:srgbClr>
          </a:solidFill>
          <a:ln w="0" cap="flat">
            <a:noFill/>
            <a:prstDash val="solid"/>
            <a:miter lim="800000"/>
            <a:headEnd/>
            <a:tailEnd/>
          </a:ln>
        </p:spPr>
        <p:txBody>
          <a:bodyPr vert="horz" wrap="square" lIns="61127" tIns="30564" rIns="61127" bIns="30564" numCol="1" anchor="t" anchorCtr="0" compatLnSpc="1">
            <a:prstTxWarp prst="textNoShape">
              <a:avLst/>
            </a:prstTxWarp>
          </a:bodyPr>
          <a:lstStyle/>
          <a:p>
            <a:pPr defTabSz="611285">
              <a:defRPr/>
            </a:pPr>
            <a:endParaRPr lang="en-US" sz="1203" kern="0" dirty="0">
              <a:solidFill>
                <a:srgbClr val="ADBECB"/>
              </a:solidFill>
            </a:endParaRPr>
          </a:p>
        </p:txBody>
      </p:sp>
      <p:sp>
        <p:nvSpPr>
          <p:cNvPr id="113" name="LAYER Software">
            <a:extLst>
              <a:ext uri="{FF2B5EF4-FFF2-40B4-BE49-F238E27FC236}">
                <a16:creationId xmlns:a16="http://schemas.microsoft.com/office/drawing/2014/main" id="{55D765A1-BA37-4FAD-B5CC-57AF0D4BB2B1}"/>
              </a:ext>
            </a:extLst>
          </p:cNvPr>
          <p:cNvSpPr>
            <a:spLocks noChangeArrowheads="1"/>
          </p:cNvSpPr>
          <p:nvPr/>
        </p:nvSpPr>
        <p:spPr bwMode="auto">
          <a:xfrm>
            <a:off x="640969" y="2137025"/>
            <a:ext cx="3857963" cy="1927314"/>
          </a:xfrm>
          <a:prstGeom prst="ellipse">
            <a:avLst/>
          </a:prstGeom>
          <a:gradFill>
            <a:gsLst>
              <a:gs pos="20000">
                <a:srgbClr val="2387AA">
                  <a:alpha val="0"/>
                </a:srgbClr>
              </a:gs>
              <a:gs pos="100000">
                <a:srgbClr val="2387AA">
                  <a:alpha val="75000"/>
                </a:srgbClr>
              </a:gs>
            </a:gsLst>
            <a:lin ang="5400000" scaled="0"/>
          </a:gradFill>
          <a:ln w="0" cap="flat">
            <a:noFill/>
            <a:prstDash val="solid"/>
            <a:miter lim="800000"/>
            <a:headEnd/>
            <a:tailEnd/>
          </a:ln>
        </p:spPr>
        <p:txBody>
          <a:bodyPr vert="horz" wrap="square" lIns="0" tIns="0" rIns="0" bIns="0" numCol="1" anchor="ctr" anchorCtr="1" compatLnSpc="1">
            <a:prstTxWarp prst="textNoShape">
              <a:avLst/>
            </a:prstTxWarp>
          </a:bodyPr>
          <a:lstStyle/>
          <a:p>
            <a:pPr defTabSz="913486">
              <a:defRPr/>
            </a:pPr>
            <a:endParaRPr lang="en-US" sz="1798" kern="0" dirty="0">
              <a:solidFill>
                <a:srgbClr val="FFFFFF">
                  <a:alpha val="0"/>
                </a:srgbClr>
              </a:solidFill>
            </a:endParaRPr>
          </a:p>
        </p:txBody>
      </p:sp>
      <p:sp>
        <p:nvSpPr>
          <p:cNvPr id="114" name="Textfeld 208">
            <a:extLst>
              <a:ext uri="{FF2B5EF4-FFF2-40B4-BE49-F238E27FC236}">
                <a16:creationId xmlns:a16="http://schemas.microsoft.com/office/drawing/2014/main" id="{CF5F373C-1F6B-4B8E-A03A-852A5FE29EC5}"/>
              </a:ext>
            </a:extLst>
          </p:cNvPr>
          <p:cNvSpPr txBox="1"/>
          <p:nvPr/>
        </p:nvSpPr>
        <p:spPr>
          <a:xfrm>
            <a:off x="1347823" y="3370356"/>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15" name="Textfeld 209">
            <a:extLst>
              <a:ext uri="{FF2B5EF4-FFF2-40B4-BE49-F238E27FC236}">
                <a16:creationId xmlns:a16="http://schemas.microsoft.com/office/drawing/2014/main" id="{5CC5E30A-1968-4761-8A5A-AAE22E2D684B}"/>
              </a:ext>
            </a:extLst>
          </p:cNvPr>
          <p:cNvSpPr txBox="1"/>
          <p:nvPr/>
        </p:nvSpPr>
        <p:spPr>
          <a:xfrm>
            <a:off x="2416795" y="3565085"/>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16" name="Textfeld 210">
            <a:extLst>
              <a:ext uri="{FF2B5EF4-FFF2-40B4-BE49-F238E27FC236}">
                <a16:creationId xmlns:a16="http://schemas.microsoft.com/office/drawing/2014/main" id="{B9F7F406-D54C-4F50-9F87-E8A2D2B27BCB}"/>
              </a:ext>
            </a:extLst>
          </p:cNvPr>
          <p:cNvSpPr txBox="1"/>
          <p:nvPr/>
        </p:nvSpPr>
        <p:spPr>
          <a:xfrm>
            <a:off x="1882309" y="3501526"/>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17" name="Textfeld 211">
            <a:extLst>
              <a:ext uri="{FF2B5EF4-FFF2-40B4-BE49-F238E27FC236}">
                <a16:creationId xmlns:a16="http://schemas.microsoft.com/office/drawing/2014/main" id="{7DF69A71-5B08-4162-8912-72F0FD0C92B7}"/>
              </a:ext>
            </a:extLst>
          </p:cNvPr>
          <p:cNvSpPr txBox="1"/>
          <p:nvPr/>
        </p:nvSpPr>
        <p:spPr>
          <a:xfrm>
            <a:off x="2951281" y="3501526"/>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18" name="Textfeld 212">
            <a:extLst>
              <a:ext uri="{FF2B5EF4-FFF2-40B4-BE49-F238E27FC236}">
                <a16:creationId xmlns:a16="http://schemas.microsoft.com/office/drawing/2014/main" id="{7CE5BFEC-EDC5-4EDC-B6F0-760007E72734}"/>
              </a:ext>
            </a:extLst>
          </p:cNvPr>
          <p:cNvSpPr txBox="1"/>
          <p:nvPr/>
        </p:nvSpPr>
        <p:spPr>
          <a:xfrm>
            <a:off x="3485767" y="3356021"/>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19" name="Textfeld 213">
            <a:extLst>
              <a:ext uri="{FF2B5EF4-FFF2-40B4-BE49-F238E27FC236}">
                <a16:creationId xmlns:a16="http://schemas.microsoft.com/office/drawing/2014/main" id="{9A3BAED1-64C2-4F16-A544-C0A8A5D69233}"/>
              </a:ext>
            </a:extLst>
          </p:cNvPr>
          <p:cNvSpPr txBox="1"/>
          <p:nvPr/>
        </p:nvSpPr>
        <p:spPr>
          <a:xfrm>
            <a:off x="891166" y="2980792"/>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sp>
        <p:nvSpPr>
          <p:cNvPr id="120" name="Textfeld 214">
            <a:extLst>
              <a:ext uri="{FF2B5EF4-FFF2-40B4-BE49-F238E27FC236}">
                <a16:creationId xmlns:a16="http://schemas.microsoft.com/office/drawing/2014/main" id="{BC8132E8-A47F-4B08-9FA0-2AB344FF8ED0}"/>
              </a:ext>
            </a:extLst>
          </p:cNvPr>
          <p:cNvSpPr txBox="1"/>
          <p:nvPr/>
        </p:nvSpPr>
        <p:spPr>
          <a:xfrm>
            <a:off x="3942424" y="3029973"/>
            <a:ext cx="281982" cy="346069"/>
          </a:xfrm>
          <a:prstGeom prst="rect">
            <a:avLst/>
          </a:prstGeom>
          <a:noFill/>
        </p:spPr>
        <p:txBody>
          <a:bodyPr wrap="none" lIns="0" tIns="0" rIns="0" bIns="0" rtlCol="0">
            <a:spAutoFit/>
          </a:bodyPr>
          <a:lstStyle/>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a:t>
            </a:r>
            <a:r>
              <a:rPr lang="en-US" sz="500" dirty="0">
                <a:solidFill>
                  <a:srgbClr val="FFFFFF">
                    <a:alpha val="0"/>
                  </a:srgbClr>
                </a:solidFill>
                <a:latin typeface="Arial"/>
                <a:ea typeface="Arial Unicode MS" panose="020B0604020202020204" pitchFamily="34" charset="-128"/>
                <a:cs typeface="Arial Unicode MS" panose="020B0604020202020204" pitchFamily="34" charset="-128"/>
              </a:rPr>
              <a:t>0</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11010101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00101011</a:t>
            </a:r>
            <a:br>
              <a:rPr lang="en-US" sz="500" dirty="0">
                <a:solidFill>
                  <a:srgbClr val="FFFFFF"/>
                </a:solidFill>
                <a:latin typeface="Arial"/>
                <a:ea typeface="Arial Unicode MS" panose="020B0604020202020204" pitchFamily="34" charset="-128"/>
                <a:cs typeface="Arial Unicode MS" panose="020B0604020202020204" pitchFamily="34" charset="-128"/>
              </a:rPr>
            </a:br>
            <a:r>
              <a:rPr lang="en-US" sz="500" dirty="0">
                <a:solidFill>
                  <a:srgbClr val="FFFFFF"/>
                </a:solidFill>
                <a:latin typeface="Arial"/>
                <a:ea typeface="Arial Unicode MS" panose="020B0604020202020204" pitchFamily="34" charset="-128"/>
                <a:cs typeface="Arial Unicode MS" panose="020B0604020202020204" pitchFamily="34" charset="-128"/>
              </a:rPr>
              <a:t>11011100</a:t>
            </a:r>
          </a:p>
          <a:p>
            <a:pPr algn="ctr" defTabSz="913486">
              <a:lnSpc>
                <a:spcPct val="90000"/>
              </a:lnSpc>
              <a:defRPr/>
            </a:pPr>
            <a:r>
              <a:rPr lang="en-US" sz="500" dirty="0">
                <a:solidFill>
                  <a:srgbClr val="FFFFFF"/>
                </a:solidFill>
                <a:latin typeface="Arial"/>
                <a:ea typeface="Arial Unicode MS" panose="020B0604020202020204" pitchFamily="34" charset="-128"/>
                <a:cs typeface="Arial Unicode MS" panose="020B0604020202020204" pitchFamily="34" charset="-128"/>
              </a:rPr>
              <a:t>00101110</a:t>
            </a:r>
          </a:p>
        </p:txBody>
      </p:sp>
      <p:pic>
        <p:nvPicPr>
          <p:cNvPr id="121" name="TEXT Real production Blue">
            <a:extLst>
              <a:ext uri="{FF2B5EF4-FFF2-40B4-BE49-F238E27FC236}">
                <a16:creationId xmlns:a16="http://schemas.microsoft.com/office/drawing/2014/main" id="{D705E9DB-78E6-4E13-B30A-1D2736744EED}"/>
              </a:ext>
            </a:extLst>
          </p:cNvPr>
          <p:cNvPicPr>
            <a:picLocks/>
          </p:cNvPicPr>
          <p:nvPr/>
        </p:nvPicPr>
        <p:blipFill>
          <a:blip r:embed="rId33">
            <a:alphaModFix amt="20000"/>
          </a:blip>
          <a:stretch>
            <a:fillRect/>
          </a:stretch>
        </p:blipFill>
        <p:spPr>
          <a:xfrm>
            <a:off x="1683125" y="2098238"/>
            <a:ext cx="1776993" cy="556780"/>
          </a:xfrm>
          <a:prstGeom prst="rect">
            <a:avLst/>
          </a:prstGeom>
        </p:spPr>
      </p:pic>
      <p:grpSp>
        <p:nvGrpSpPr>
          <p:cNvPr id="122" name="Gruppieren 229">
            <a:extLst>
              <a:ext uri="{FF2B5EF4-FFF2-40B4-BE49-F238E27FC236}">
                <a16:creationId xmlns:a16="http://schemas.microsoft.com/office/drawing/2014/main" id="{E3356AB0-54D7-40BD-978C-93F7861BE52C}"/>
              </a:ext>
            </a:extLst>
          </p:cNvPr>
          <p:cNvGrpSpPr/>
          <p:nvPr/>
        </p:nvGrpSpPr>
        <p:grpSpPr>
          <a:xfrm>
            <a:off x="1053200" y="1686984"/>
            <a:ext cx="3055117" cy="3961999"/>
            <a:chOff x="6046120" y="1840695"/>
            <a:chExt cx="2567387" cy="3330943"/>
          </a:xfrm>
        </p:grpSpPr>
        <p:cxnSp>
          <p:nvCxnSpPr>
            <p:cNvPr id="123" name="connect">
              <a:extLst>
                <a:ext uri="{FF2B5EF4-FFF2-40B4-BE49-F238E27FC236}">
                  <a16:creationId xmlns:a16="http://schemas.microsoft.com/office/drawing/2014/main" id="{F53FE28B-FB09-4395-8421-E8785AF531BE}"/>
                </a:ext>
              </a:extLst>
            </p:cNvPr>
            <p:cNvCxnSpPr/>
            <p:nvPr/>
          </p:nvCxnSpPr>
          <p:spPr bwMode="auto">
            <a:xfrm>
              <a:off x="6055357" y="4364864"/>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4" name="connect">
              <a:extLst>
                <a:ext uri="{FF2B5EF4-FFF2-40B4-BE49-F238E27FC236}">
                  <a16:creationId xmlns:a16="http://schemas.microsoft.com/office/drawing/2014/main" id="{73EDF559-FB75-4B7F-9DDF-A0696BA58958}"/>
                </a:ext>
              </a:extLst>
            </p:cNvPr>
            <p:cNvCxnSpPr/>
            <p:nvPr/>
          </p:nvCxnSpPr>
          <p:spPr bwMode="auto">
            <a:xfrm>
              <a:off x="8110714" y="4631638"/>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5" name="connect">
              <a:extLst>
                <a:ext uri="{FF2B5EF4-FFF2-40B4-BE49-F238E27FC236}">
                  <a16:creationId xmlns:a16="http://schemas.microsoft.com/office/drawing/2014/main" id="{56217984-E0C0-43D8-A0E2-BCAC4F43D4F7}"/>
                </a:ext>
              </a:extLst>
            </p:cNvPr>
            <p:cNvCxnSpPr/>
            <p:nvPr/>
          </p:nvCxnSpPr>
          <p:spPr bwMode="auto">
            <a:xfrm>
              <a:off x="6055491" y="3818730"/>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6" name="connect">
              <a:extLst>
                <a:ext uri="{FF2B5EF4-FFF2-40B4-BE49-F238E27FC236}">
                  <a16:creationId xmlns:a16="http://schemas.microsoft.com/office/drawing/2014/main" id="{25484730-0F71-4775-842C-DEAFD3376572}"/>
                </a:ext>
              </a:extLst>
            </p:cNvPr>
            <p:cNvCxnSpPr/>
            <p:nvPr/>
          </p:nvCxnSpPr>
          <p:spPr bwMode="auto">
            <a:xfrm>
              <a:off x="8613507" y="4358946"/>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7" name="connect">
              <a:extLst>
                <a:ext uri="{FF2B5EF4-FFF2-40B4-BE49-F238E27FC236}">
                  <a16:creationId xmlns:a16="http://schemas.microsoft.com/office/drawing/2014/main" id="{37FCC988-FB65-4E3C-ACD2-BF091966D4F3}"/>
                </a:ext>
              </a:extLst>
            </p:cNvPr>
            <p:cNvCxnSpPr/>
            <p:nvPr/>
          </p:nvCxnSpPr>
          <p:spPr bwMode="auto">
            <a:xfrm>
              <a:off x="7078364" y="421395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8" name="connect">
              <a:extLst>
                <a:ext uri="{FF2B5EF4-FFF2-40B4-BE49-F238E27FC236}">
                  <a16:creationId xmlns:a16="http://schemas.microsoft.com/office/drawing/2014/main" id="{D1CA587D-CD94-4C8D-BB18-7B9315ECF3B7}"/>
                </a:ext>
              </a:extLst>
            </p:cNvPr>
            <p:cNvCxnSpPr/>
            <p:nvPr/>
          </p:nvCxnSpPr>
          <p:spPr bwMode="auto">
            <a:xfrm>
              <a:off x="6055491" y="327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29" name="connect">
              <a:extLst>
                <a:ext uri="{FF2B5EF4-FFF2-40B4-BE49-F238E27FC236}">
                  <a16:creationId xmlns:a16="http://schemas.microsoft.com/office/drawing/2014/main" id="{2C095EF1-1C1D-4B2E-AE7D-57639F5EF3A7}"/>
                </a:ext>
              </a:extLst>
            </p:cNvPr>
            <p:cNvCxnSpPr/>
            <p:nvPr/>
          </p:nvCxnSpPr>
          <p:spPr bwMode="auto">
            <a:xfrm>
              <a:off x="7077634" y="292288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0" name="connect">
              <a:extLst>
                <a:ext uri="{FF2B5EF4-FFF2-40B4-BE49-F238E27FC236}">
                  <a16:creationId xmlns:a16="http://schemas.microsoft.com/office/drawing/2014/main" id="{AEDDBAE8-65BA-459E-AF7F-029AD52AA8EB}"/>
                </a:ext>
              </a:extLst>
            </p:cNvPr>
            <p:cNvCxnSpPr/>
            <p:nvPr/>
          </p:nvCxnSpPr>
          <p:spPr bwMode="auto">
            <a:xfrm>
              <a:off x="8613507" y="381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1" name="connect">
              <a:extLst>
                <a:ext uri="{FF2B5EF4-FFF2-40B4-BE49-F238E27FC236}">
                  <a16:creationId xmlns:a16="http://schemas.microsoft.com/office/drawing/2014/main" id="{964B4C7E-199A-4E31-B487-90641582DA6B}"/>
                </a:ext>
              </a:extLst>
            </p:cNvPr>
            <p:cNvCxnSpPr/>
            <p:nvPr/>
          </p:nvCxnSpPr>
          <p:spPr bwMode="auto">
            <a:xfrm>
              <a:off x="6544349" y="4092436"/>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2" name="connect">
              <a:extLst>
                <a:ext uri="{FF2B5EF4-FFF2-40B4-BE49-F238E27FC236}">
                  <a16:creationId xmlns:a16="http://schemas.microsoft.com/office/drawing/2014/main" id="{A74D301A-00AC-48D6-B127-B30AA5812A0E}"/>
                </a:ext>
              </a:extLst>
            </p:cNvPr>
            <p:cNvCxnSpPr/>
            <p:nvPr/>
          </p:nvCxnSpPr>
          <p:spPr bwMode="auto">
            <a:xfrm>
              <a:off x="7590079" y="367122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3" name="connect">
              <a:extLst>
                <a:ext uri="{FF2B5EF4-FFF2-40B4-BE49-F238E27FC236}">
                  <a16:creationId xmlns:a16="http://schemas.microsoft.com/office/drawing/2014/main" id="{8625F41B-653C-41AE-B9AF-C35729C697CE}"/>
                </a:ext>
              </a:extLst>
            </p:cNvPr>
            <p:cNvCxnSpPr/>
            <p:nvPr/>
          </p:nvCxnSpPr>
          <p:spPr bwMode="auto">
            <a:xfrm>
              <a:off x="8110714" y="2479711"/>
              <a:ext cx="0" cy="108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4" name="connect">
              <a:extLst>
                <a:ext uri="{FF2B5EF4-FFF2-40B4-BE49-F238E27FC236}">
                  <a16:creationId xmlns:a16="http://schemas.microsoft.com/office/drawing/2014/main" id="{F3F16EC5-12EF-4923-BB95-C40B9D424841}"/>
                </a:ext>
              </a:extLst>
            </p:cNvPr>
            <p:cNvCxnSpPr/>
            <p:nvPr/>
          </p:nvCxnSpPr>
          <p:spPr bwMode="auto">
            <a:xfrm>
              <a:off x="6544349" y="247971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5" name="connect">
              <a:extLst>
                <a:ext uri="{FF2B5EF4-FFF2-40B4-BE49-F238E27FC236}">
                  <a16:creationId xmlns:a16="http://schemas.microsoft.com/office/drawing/2014/main" id="{5EC2E202-454D-4FB6-89C6-90292630A9D1}"/>
                </a:ext>
              </a:extLst>
            </p:cNvPr>
            <p:cNvCxnSpPr/>
            <p:nvPr/>
          </p:nvCxnSpPr>
          <p:spPr bwMode="auto">
            <a:xfrm>
              <a:off x="7590079" y="2385898"/>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6" name="connect">
              <a:extLst>
                <a:ext uri="{FF2B5EF4-FFF2-40B4-BE49-F238E27FC236}">
                  <a16:creationId xmlns:a16="http://schemas.microsoft.com/office/drawing/2014/main" id="{37D7F471-E374-475D-A775-2F7803FDE5C6}"/>
                </a:ext>
              </a:extLst>
            </p:cNvPr>
            <p:cNvCxnSpPr/>
            <p:nvPr/>
          </p:nvCxnSpPr>
          <p:spPr bwMode="auto">
            <a:xfrm>
              <a:off x="7077634" y="23806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7" name="connect">
              <a:extLst>
                <a:ext uri="{FF2B5EF4-FFF2-40B4-BE49-F238E27FC236}">
                  <a16:creationId xmlns:a16="http://schemas.microsoft.com/office/drawing/2014/main" id="{8020DF3E-D1E6-4A14-A4DB-7B46B27E1D77}"/>
                </a:ext>
              </a:extLst>
            </p:cNvPr>
            <p:cNvCxnSpPr/>
            <p:nvPr/>
          </p:nvCxnSpPr>
          <p:spPr bwMode="auto">
            <a:xfrm>
              <a:off x="6055491" y="273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8" name="connect">
              <a:extLst>
                <a:ext uri="{FF2B5EF4-FFF2-40B4-BE49-F238E27FC236}">
                  <a16:creationId xmlns:a16="http://schemas.microsoft.com/office/drawing/2014/main" id="{B89DBDE7-9E66-4192-88C3-DBF32912ABD6}"/>
                </a:ext>
              </a:extLst>
            </p:cNvPr>
            <p:cNvCxnSpPr/>
            <p:nvPr/>
          </p:nvCxnSpPr>
          <p:spPr bwMode="auto">
            <a:xfrm>
              <a:off x="8613507" y="327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39" name="connect">
              <a:extLst>
                <a:ext uri="{FF2B5EF4-FFF2-40B4-BE49-F238E27FC236}">
                  <a16:creationId xmlns:a16="http://schemas.microsoft.com/office/drawing/2014/main" id="{D7B3E867-91A0-417C-B9EF-97A41C501D58}"/>
                </a:ext>
              </a:extLst>
            </p:cNvPr>
            <p:cNvCxnSpPr/>
            <p:nvPr/>
          </p:nvCxnSpPr>
          <p:spPr bwMode="auto">
            <a:xfrm>
              <a:off x="6544349" y="3550572"/>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0" name="connect">
              <a:extLst>
                <a:ext uri="{FF2B5EF4-FFF2-40B4-BE49-F238E27FC236}">
                  <a16:creationId xmlns:a16="http://schemas.microsoft.com/office/drawing/2014/main" id="{865E15FD-02C8-4511-A8D3-44FF81BCFAD7}"/>
                </a:ext>
              </a:extLst>
            </p:cNvPr>
            <p:cNvCxnSpPr/>
            <p:nvPr/>
          </p:nvCxnSpPr>
          <p:spPr bwMode="auto">
            <a:xfrm>
              <a:off x="8101343" y="1939711"/>
              <a:ext cx="0" cy="108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1" name="connect">
              <a:extLst>
                <a:ext uri="{FF2B5EF4-FFF2-40B4-BE49-F238E27FC236}">
                  <a16:creationId xmlns:a16="http://schemas.microsoft.com/office/drawing/2014/main" id="{D398D33B-9E0E-4612-900D-E2FE6AA1F0DB}"/>
                </a:ext>
              </a:extLst>
            </p:cNvPr>
            <p:cNvCxnSpPr/>
            <p:nvPr/>
          </p:nvCxnSpPr>
          <p:spPr bwMode="auto">
            <a:xfrm>
              <a:off x="6534978" y="1939711"/>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2" name="connect">
              <a:extLst>
                <a:ext uri="{FF2B5EF4-FFF2-40B4-BE49-F238E27FC236}">
                  <a16:creationId xmlns:a16="http://schemas.microsoft.com/office/drawing/2014/main" id="{7E9551C4-09F5-4145-8E81-9F327D3FC373}"/>
                </a:ext>
              </a:extLst>
            </p:cNvPr>
            <p:cNvCxnSpPr/>
            <p:nvPr/>
          </p:nvCxnSpPr>
          <p:spPr bwMode="auto">
            <a:xfrm>
              <a:off x="7580708" y="184589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3" name="connect">
              <a:extLst>
                <a:ext uri="{FF2B5EF4-FFF2-40B4-BE49-F238E27FC236}">
                  <a16:creationId xmlns:a16="http://schemas.microsoft.com/office/drawing/2014/main" id="{F83E5FCF-894C-480A-A00A-95C8C8C58477}"/>
                </a:ext>
              </a:extLst>
            </p:cNvPr>
            <p:cNvCxnSpPr/>
            <p:nvPr/>
          </p:nvCxnSpPr>
          <p:spPr bwMode="auto">
            <a:xfrm>
              <a:off x="7068263" y="18406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4" name="connect">
              <a:extLst>
                <a:ext uri="{FF2B5EF4-FFF2-40B4-BE49-F238E27FC236}">
                  <a16:creationId xmlns:a16="http://schemas.microsoft.com/office/drawing/2014/main" id="{02EED764-1259-4D8C-870C-C0106DE24B38}"/>
                </a:ext>
              </a:extLst>
            </p:cNvPr>
            <p:cNvCxnSpPr/>
            <p:nvPr/>
          </p:nvCxnSpPr>
          <p:spPr bwMode="auto">
            <a:xfrm>
              <a:off x="6046120" y="2197007"/>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45" name="connect">
              <a:extLst>
                <a:ext uri="{FF2B5EF4-FFF2-40B4-BE49-F238E27FC236}">
                  <a16:creationId xmlns:a16="http://schemas.microsoft.com/office/drawing/2014/main" id="{70064415-82BB-4ED1-A7DC-C83AA69CFE2D}"/>
                </a:ext>
              </a:extLst>
            </p:cNvPr>
            <p:cNvCxnSpPr/>
            <p:nvPr/>
          </p:nvCxnSpPr>
          <p:spPr bwMode="auto">
            <a:xfrm>
              <a:off x="8604136" y="2738595"/>
              <a:ext cx="0" cy="540000"/>
            </a:xfrm>
            <a:prstGeom prst="line">
              <a:avLst/>
            </a:prstGeom>
            <a:solidFill>
              <a:srgbClr val="000000"/>
            </a:solidFill>
            <a:ln w="12700" cap="rnd" cmpd="sng" algn="ctr">
              <a:solidFill>
                <a:srgbClr val="2387AA"/>
              </a:solidFill>
              <a:prstDash val="solid"/>
              <a:round/>
              <a:headEnd type="oval" w="lg" len="med"/>
              <a:tailEnd type="oval" w="lg"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sp>
        <p:nvSpPr>
          <p:cNvPr id="146" name="MindSphere">
            <a:extLst>
              <a:ext uri="{FF2B5EF4-FFF2-40B4-BE49-F238E27FC236}">
                <a16:creationId xmlns:a16="http://schemas.microsoft.com/office/drawing/2014/main" id="{2C1A34DD-B226-4E89-9563-58ECEF226084}"/>
              </a:ext>
            </a:extLst>
          </p:cNvPr>
          <p:cNvSpPr>
            <a:spLocks noEditPoints="1"/>
          </p:cNvSpPr>
          <p:nvPr/>
        </p:nvSpPr>
        <p:spPr bwMode="auto">
          <a:xfrm>
            <a:off x="778413" y="1660822"/>
            <a:ext cx="3554056" cy="1596750"/>
          </a:xfrm>
          <a:custGeom>
            <a:avLst/>
            <a:gdLst>
              <a:gd name="T0" fmla="*/ 3940 w 7684"/>
              <a:gd name="T1" fmla="*/ 206 h 4288"/>
              <a:gd name="T2" fmla="*/ 3169 w 7684"/>
              <a:gd name="T3" fmla="*/ 324 h 4288"/>
              <a:gd name="T4" fmla="*/ 5152 w 7684"/>
              <a:gd name="T5" fmla="*/ 468 h 4288"/>
              <a:gd name="T6" fmla="*/ 4838 w 7684"/>
              <a:gd name="T7" fmla="*/ 704 h 4288"/>
              <a:gd name="T8" fmla="*/ 3498 w 7684"/>
              <a:gd name="T9" fmla="*/ 483 h 4288"/>
              <a:gd name="T10" fmla="*/ 3801 w 7684"/>
              <a:gd name="T11" fmla="*/ 673 h 4288"/>
              <a:gd name="T12" fmla="*/ 2645 w 7684"/>
              <a:gd name="T13" fmla="*/ 1383 h 4288"/>
              <a:gd name="T14" fmla="*/ 1674 w 7684"/>
              <a:gd name="T15" fmla="*/ 591 h 4288"/>
              <a:gd name="T16" fmla="*/ 3544 w 7684"/>
              <a:gd name="T17" fmla="*/ 756 h 4288"/>
              <a:gd name="T18" fmla="*/ 6374 w 7684"/>
              <a:gd name="T19" fmla="*/ 1496 h 4288"/>
              <a:gd name="T20" fmla="*/ 1674 w 7684"/>
              <a:gd name="T21" fmla="*/ 895 h 4288"/>
              <a:gd name="T22" fmla="*/ 4279 w 7684"/>
              <a:gd name="T23" fmla="*/ 931 h 4288"/>
              <a:gd name="T24" fmla="*/ 1418 w 7684"/>
              <a:gd name="T25" fmla="*/ 1167 h 4288"/>
              <a:gd name="T26" fmla="*/ 3657 w 7684"/>
              <a:gd name="T27" fmla="*/ 1368 h 4288"/>
              <a:gd name="T28" fmla="*/ 4011 w 7684"/>
              <a:gd name="T29" fmla="*/ 1393 h 4288"/>
              <a:gd name="T30" fmla="*/ 7124 w 7684"/>
              <a:gd name="T31" fmla="*/ 1080 h 4288"/>
              <a:gd name="T32" fmla="*/ 6914 w 7684"/>
              <a:gd name="T33" fmla="*/ 1254 h 4288"/>
              <a:gd name="T34" fmla="*/ 6117 w 7684"/>
              <a:gd name="T35" fmla="*/ 1645 h 4288"/>
              <a:gd name="T36" fmla="*/ 6158 w 7684"/>
              <a:gd name="T37" fmla="*/ 1949 h 4288"/>
              <a:gd name="T38" fmla="*/ 4582 w 7684"/>
              <a:gd name="T39" fmla="*/ 1337 h 4288"/>
              <a:gd name="T40" fmla="*/ 1443 w 7684"/>
              <a:gd name="T41" fmla="*/ 1378 h 4288"/>
              <a:gd name="T42" fmla="*/ 5316 w 7684"/>
              <a:gd name="T43" fmla="*/ 1532 h 4288"/>
              <a:gd name="T44" fmla="*/ 1700 w 7684"/>
              <a:gd name="T45" fmla="*/ 1578 h 4288"/>
              <a:gd name="T46" fmla="*/ 5177 w 7684"/>
              <a:gd name="T47" fmla="*/ 1681 h 4288"/>
              <a:gd name="T48" fmla="*/ 2481 w 7684"/>
              <a:gd name="T49" fmla="*/ 1661 h 4288"/>
              <a:gd name="T50" fmla="*/ 6914 w 7684"/>
              <a:gd name="T51" fmla="*/ 1784 h 4288"/>
              <a:gd name="T52" fmla="*/ 596 w 7684"/>
              <a:gd name="T53" fmla="*/ 1856 h 4288"/>
              <a:gd name="T54" fmla="*/ 3000 w 7684"/>
              <a:gd name="T55" fmla="*/ 2077 h 4288"/>
              <a:gd name="T56" fmla="*/ 4772 w 7684"/>
              <a:gd name="T57" fmla="*/ 2432 h 4288"/>
              <a:gd name="T58" fmla="*/ 3554 w 7684"/>
              <a:gd name="T59" fmla="*/ 2026 h 4288"/>
              <a:gd name="T60" fmla="*/ 935 w 7684"/>
              <a:gd name="T61" fmla="*/ 3249 h 4288"/>
              <a:gd name="T62" fmla="*/ 6400 w 7684"/>
              <a:gd name="T63" fmla="*/ 2175 h 4288"/>
              <a:gd name="T64" fmla="*/ 6960 w 7684"/>
              <a:gd name="T65" fmla="*/ 2129 h 4288"/>
              <a:gd name="T66" fmla="*/ 3256 w 7684"/>
              <a:gd name="T67" fmla="*/ 2129 h 4288"/>
              <a:gd name="T68" fmla="*/ 6143 w 7684"/>
              <a:gd name="T69" fmla="*/ 2237 h 4288"/>
              <a:gd name="T70" fmla="*/ 1921 w 7684"/>
              <a:gd name="T71" fmla="*/ 2303 h 4288"/>
              <a:gd name="T72" fmla="*/ 6087 w 7684"/>
              <a:gd name="T73" fmla="*/ 2591 h 4288"/>
              <a:gd name="T74" fmla="*/ 5445 w 7684"/>
              <a:gd name="T75" fmla="*/ 2432 h 4288"/>
              <a:gd name="T76" fmla="*/ 3775 w 7684"/>
              <a:gd name="T77" fmla="*/ 2427 h 4288"/>
              <a:gd name="T78" fmla="*/ 2486 w 7684"/>
              <a:gd name="T79" fmla="*/ 2560 h 4288"/>
              <a:gd name="T80" fmla="*/ 4166 w 7684"/>
              <a:gd name="T81" fmla="*/ 2751 h 4288"/>
              <a:gd name="T82" fmla="*/ 2743 w 7684"/>
              <a:gd name="T83" fmla="*/ 2797 h 4288"/>
              <a:gd name="T84" fmla="*/ 2799 w 7684"/>
              <a:gd name="T85" fmla="*/ 3008 h 4288"/>
              <a:gd name="T86" fmla="*/ 3005 w 7684"/>
              <a:gd name="T87" fmla="*/ 2977 h 4288"/>
              <a:gd name="T88" fmla="*/ 1736 w 7684"/>
              <a:gd name="T89" fmla="*/ 3023 h 4288"/>
              <a:gd name="T90" fmla="*/ 6682 w 7684"/>
              <a:gd name="T91" fmla="*/ 2864 h 4288"/>
              <a:gd name="T92" fmla="*/ 6349 w 7684"/>
              <a:gd name="T93" fmla="*/ 3039 h 4288"/>
              <a:gd name="T94" fmla="*/ 3780 w 7684"/>
              <a:gd name="T95" fmla="*/ 3095 h 4288"/>
              <a:gd name="T96" fmla="*/ 4633 w 7684"/>
              <a:gd name="T97" fmla="*/ 3203 h 4288"/>
              <a:gd name="T98" fmla="*/ 3005 w 7684"/>
              <a:gd name="T99" fmla="*/ 3177 h 4288"/>
              <a:gd name="T100" fmla="*/ 3010 w 7684"/>
              <a:gd name="T101" fmla="*/ 3460 h 4288"/>
              <a:gd name="T102" fmla="*/ 3606 w 7684"/>
              <a:gd name="T103" fmla="*/ 3476 h 4288"/>
              <a:gd name="T104" fmla="*/ 2275 w 7684"/>
              <a:gd name="T105" fmla="*/ 3352 h 4288"/>
              <a:gd name="T106" fmla="*/ 878 w 7684"/>
              <a:gd name="T107" fmla="*/ 3496 h 4288"/>
              <a:gd name="T108" fmla="*/ 1716 w 7684"/>
              <a:gd name="T109" fmla="*/ 3630 h 4288"/>
              <a:gd name="T110" fmla="*/ 2969 w 7684"/>
              <a:gd name="T111" fmla="*/ 3805 h 4288"/>
              <a:gd name="T112" fmla="*/ 1716 w 7684"/>
              <a:gd name="T113" fmla="*/ 3980 h 4288"/>
              <a:gd name="T114" fmla="*/ 2281 w 7684"/>
              <a:gd name="T115" fmla="*/ 4252 h 4288"/>
              <a:gd name="T116" fmla="*/ 3005 w 7684"/>
              <a:gd name="T117" fmla="*/ 2946 h 4288"/>
              <a:gd name="T118" fmla="*/ 1962 w 7684"/>
              <a:gd name="T119" fmla="*/ 2046 h 4288"/>
              <a:gd name="T120" fmla="*/ 3472 w 7684"/>
              <a:gd name="T121" fmla="*/ 1383 h 4288"/>
              <a:gd name="T122" fmla="*/ 3503 w 7684"/>
              <a:gd name="T123" fmla="*/ 134 h 4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84" h="4288">
                <a:moveTo>
                  <a:pt x="4833" y="5"/>
                </a:moveTo>
                <a:lnTo>
                  <a:pt x="4792" y="31"/>
                </a:lnTo>
                <a:lnTo>
                  <a:pt x="4833" y="56"/>
                </a:lnTo>
                <a:lnTo>
                  <a:pt x="4874" y="31"/>
                </a:lnTo>
                <a:lnTo>
                  <a:pt x="4833" y="5"/>
                </a:lnTo>
                <a:close/>
                <a:moveTo>
                  <a:pt x="4196" y="77"/>
                </a:moveTo>
                <a:lnTo>
                  <a:pt x="4150" y="103"/>
                </a:lnTo>
                <a:lnTo>
                  <a:pt x="4196" y="128"/>
                </a:lnTo>
                <a:lnTo>
                  <a:pt x="4237" y="103"/>
                </a:lnTo>
                <a:lnTo>
                  <a:pt x="4196" y="77"/>
                </a:lnTo>
                <a:close/>
                <a:moveTo>
                  <a:pt x="3503" y="98"/>
                </a:moveTo>
                <a:lnTo>
                  <a:pt x="3375" y="175"/>
                </a:lnTo>
                <a:lnTo>
                  <a:pt x="3503" y="252"/>
                </a:lnTo>
                <a:lnTo>
                  <a:pt x="3631" y="175"/>
                </a:lnTo>
                <a:lnTo>
                  <a:pt x="3503" y="98"/>
                </a:lnTo>
                <a:close/>
                <a:moveTo>
                  <a:pt x="2984" y="134"/>
                </a:moveTo>
                <a:lnTo>
                  <a:pt x="2912" y="175"/>
                </a:lnTo>
                <a:lnTo>
                  <a:pt x="2984" y="221"/>
                </a:lnTo>
                <a:lnTo>
                  <a:pt x="3061" y="175"/>
                </a:lnTo>
                <a:lnTo>
                  <a:pt x="2984" y="134"/>
                </a:lnTo>
                <a:close/>
                <a:moveTo>
                  <a:pt x="3940" y="206"/>
                </a:moveTo>
                <a:lnTo>
                  <a:pt x="3863" y="252"/>
                </a:lnTo>
                <a:lnTo>
                  <a:pt x="3940" y="293"/>
                </a:lnTo>
                <a:lnTo>
                  <a:pt x="4011" y="252"/>
                </a:lnTo>
                <a:lnTo>
                  <a:pt x="3940" y="206"/>
                </a:lnTo>
                <a:close/>
                <a:moveTo>
                  <a:pt x="4453" y="226"/>
                </a:moveTo>
                <a:lnTo>
                  <a:pt x="4412" y="252"/>
                </a:lnTo>
                <a:lnTo>
                  <a:pt x="4453" y="278"/>
                </a:lnTo>
                <a:lnTo>
                  <a:pt x="4499" y="252"/>
                </a:lnTo>
                <a:lnTo>
                  <a:pt x="4453" y="226"/>
                </a:lnTo>
                <a:close/>
                <a:moveTo>
                  <a:pt x="2229" y="242"/>
                </a:moveTo>
                <a:lnTo>
                  <a:pt x="2101" y="314"/>
                </a:lnTo>
                <a:lnTo>
                  <a:pt x="2229" y="391"/>
                </a:lnTo>
                <a:lnTo>
                  <a:pt x="2358" y="314"/>
                </a:lnTo>
                <a:lnTo>
                  <a:pt x="2229" y="242"/>
                </a:lnTo>
                <a:close/>
                <a:moveTo>
                  <a:pt x="1695" y="262"/>
                </a:moveTo>
                <a:lnTo>
                  <a:pt x="1618" y="303"/>
                </a:lnTo>
                <a:lnTo>
                  <a:pt x="1695" y="350"/>
                </a:lnTo>
                <a:lnTo>
                  <a:pt x="1772" y="303"/>
                </a:lnTo>
                <a:lnTo>
                  <a:pt x="1695" y="262"/>
                </a:lnTo>
                <a:close/>
                <a:moveTo>
                  <a:pt x="3246" y="283"/>
                </a:moveTo>
                <a:lnTo>
                  <a:pt x="3169" y="324"/>
                </a:lnTo>
                <a:lnTo>
                  <a:pt x="3246" y="370"/>
                </a:lnTo>
                <a:lnTo>
                  <a:pt x="3323" y="324"/>
                </a:lnTo>
                <a:lnTo>
                  <a:pt x="3246" y="283"/>
                </a:lnTo>
                <a:close/>
                <a:moveTo>
                  <a:pt x="5352" y="303"/>
                </a:moveTo>
                <a:lnTo>
                  <a:pt x="5311" y="329"/>
                </a:lnTo>
                <a:lnTo>
                  <a:pt x="5352" y="355"/>
                </a:lnTo>
                <a:lnTo>
                  <a:pt x="5398" y="329"/>
                </a:lnTo>
                <a:lnTo>
                  <a:pt x="5352" y="303"/>
                </a:lnTo>
                <a:close/>
                <a:moveTo>
                  <a:pt x="2491" y="422"/>
                </a:moveTo>
                <a:lnTo>
                  <a:pt x="2414" y="463"/>
                </a:lnTo>
                <a:lnTo>
                  <a:pt x="2491" y="509"/>
                </a:lnTo>
                <a:lnTo>
                  <a:pt x="2563" y="463"/>
                </a:lnTo>
                <a:lnTo>
                  <a:pt x="2491" y="422"/>
                </a:lnTo>
                <a:close/>
                <a:moveTo>
                  <a:pt x="2989" y="432"/>
                </a:moveTo>
                <a:lnTo>
                  <a:pt x="2912" y="473"/>
                </a:lnTo>
                <a:lnTo>
                  <a:pt x="2989" y="519"/>
                </a:lnTo>
                <a:lnTo>
                  <a:pt x="3061" y="473"/>
                </a:lnTo>
                <a:lnTo>
                  <a:pt x="2989" y="432"/>
                </a:lnTo>
                <a:close/>
                <a:moveTo>
                  <a:pt x="5614" y="437"/>
                </a:moveTo>
                <a:lnTo>
                  <a:pt x="5558" y="468"/>
                </a:lnTo>
                <a:lnTo>
                  <a:pt x="5152" y="468"/>
                </a:lnTo>
                <a:lnTo>
                  <a:pt x="5095" y="437"/>
                </a:lnTo>
                <a:lnTo>
                  <a:pt x="5018" y="478"/>
                </a:lnTo>
                <a:lnTo>
                  <a:pt x="5044" y="494"/>
                </a:lnTo>
                <a:lnTo>
                  <a:pt x="4890" y="586"/>
                </a:lnTo>
                <a:lnTo>
                  <a:pt x="4838" y="555"/>
                </a:lnTo>
                <a:lnTo>
                  <a:pt x="4725" y="622"/>
                </a:lnTo>
                <a:lnTo>
                  <a:pt x="4376" y="622"/>
                </a:lnTo>
                <a:lnTo>
                  <a:pt x="4320" y="586"/>
                </a:lnTo>
                <a:lnTo>
                  <a:pt x="4243" y="632"/>
                </a:lnTo>
                <a:lnTo>
                  <a:pt x="4268" y="643"/>
                </a:lnTo>
                <a:lnTo>
                  <a:pt x="4114" y="735"/>
                </a:lnTo>
                <a:lnTo>
                  <a:pt x="4063" y="704"/>
                </a:lnTo>
                <a:lnTo>
                  <a:pt x="3934" y="781"/>
                </a:lnTo>
                <a:lnTo>
                  <a:pt x="4063" y="853"/>
                </a:lnTo>
                <a:lnTo>
                  <a:pt x="4191" y="781"/>
                </a:lnTo>
                <a:lnTo>
                  <a:pt x="4140" y="751"/>
                </a:lnTo>
                <a:lnTo>
                  <a:pt x="4294" y="658"/>
                </a:lnTo>
                <a:lnTo>
                  <a:pt x="4320" y="673"/>
                </a:lnTo>
                <a:lnTo>
                  <a:pt x="4376" y="643"/>
                </a:lnTo>
                <a:lnTo>
                  <a:pt x="4725" y="643"/>
                </a:lnTo>
                <a:lnTo>
                  <a:pt x="4838" y="704"/>
                </a:lnTo>
                <a:lnTo>
                  <a:pt x="4967" y="632"/>
                </a:lnTo>
                <a:lnTo>
                  <a:pt x="4915" y="601"/>
                </a:lnTo>
                <a:lnTo>
                  <a:pt x="5070" y="509"/>
                </a:lnTo>
                <a:lnTo>
                  <a:pt x="5095" y="524"/>
                </a:lnTo>
                <a:lnTo>
                  <a:pt x="5152" y="494"/>
                </a:lnTo>
                <a:lnTo>
                  <a:pt x="5558" y="494"/>
                </a:lnTo>
                <a:lnTo>
                  <a:pt x="5614" y="524"/>
                </a:lnTo>
                <a:lnTo>
                  <a:pt x="5686" y="478"/>
                </a:lnTo>
                <a:lnTo>
                  <a:pt x="5614" y="437"/>
                </a:lnTo>
                <a:close/>
                <a:moveTo>
                  <a:pt x="6128" y="458"/>
                </a:moveTo>
                <a:lnTo>
                  <a:pt x="6087" y="478"/>
                </a:lnTo>
                <a:lnTo>
                  <a:pt x="6128" y="504"/>
                </a:lnTo>
                <a:lnTo>
                  <a:pt x="6174" y="478"/>
                </a:lnTo>
                <a:lnTo>
                  <a:pt x="6128" y="458"/>
                </a:lnTo>
                <a:close/>
                <a:moveTo>
                  <a:pt x="4058" y="458"/>
                </a:moveTo>
                <a:lnTo>
                  <a:pt x="4017" y="483"/>
                </a:lnTo>
                <a:lnTo>
                  <a:pt x="4063" y="504"/>
                </a:lnTo>
                <a:lnTo>
                  <a:pt x="4104" y="483"/>
                </a:lnTo>
                <a:lnTo>
                  <a:pt x="4058" y="458"/>
                </a:lnTo>
                <a:close/>
                <a:moveTo>
                  <a:pt x="3544" y="458"/>
                </a:moveTo>
                <a:lnTo>
                  <a:pt x="3498" y="483"/>
                </a:lnTo>
                <a:lnTo>
                  <a:pt x="3544" y="504"/>
                </a:lnTo>
                <a:lnTo>
                  <a:pt x="3585" y="483"/>
                </a:lnTo>
                <a:lnTo>
                  <a:pt x="3544" y="458"/>
                </a:lnTo>
                <a:close/>
                <a:moveTo>
                  <a:pt x="2229" y="571"/>
                </a:moveTo>
                <a:lnTo>
                  <a:pt x="2157" y="617"/>
                </a:lnTo>
                <a:lnTo>
                  <a:pt x="2229" y="658"/>
                </a:lnTo>
                <a:lnTo>
                  <a:pt x="2306" y="617"/>
                </a:lnTo>
                <a:lnTo>
                  <a:pt x="2229" y="571"/>
                </a:lnTo>
                <a:close/>
                <a:moveTo>
                  <a:pt x="1135" y="586"/>
                </a:moveTo>
                <a:lnTo>
                  <a:pt x="1058" y="627"/>
                </a:lnTo>
                <a:lnTo>
                  <a:pt x="1135" y="673"/>
                </a:lnTo>
                <a:lnTo>
                  <a:pt x="1212" y="627"/>
                </a:lnTo>
                <a:lnTo>
                  <a:pt x="1135" y="586"/>
                </a:lnTo>
                <a:close/>
                <a:moveTo>
                  <a:pt x="5871" y="586"/>
                </a:moveTo>
                <a:lnTo>
                  <a:pt x="5799" y="632"/>
                </a:lnTo>
                <a:lnTo>
                  <a:pt x="5871" y="673"/>
                </a:lnTo>
                <a:lnTo>
                  <a:pt x="5948" y="632"/>
                </a:lnTo>
                <a:lnTo>
                  <a:pt x="5871" y="586"/>
                </a:lnTo>
                <a:close/>
                <a:moveTo>
                  <a:pt x="3801" y="586"/>
                </a:moveTo>
                <a:lnTo>
                  <a:pt x="3729" y="632"/>
                </a:lnTo>
                <a:lnTo>
                  <a:pt x="3801" y="673"/>
                </a:lnTo>
                <a:lnTo>
                  <a:pt x="3878" y="632"/>
                </a:lnTo>
                <a:lnTo>
                  <a:pt x="3801" y="586"/>
                </a:lnTo>
                <a:close/>
                <a:moveTo>
                  <a:pt x="3287" y="586"/>
                </a:moveTo>
                <a:lnTo>
                  <a:pt x="3210" y="632"/>
                </a:lnTo>
                <a:lnTo>
                  <a:pt x="3267" y="663"/>
                </a:lnTo>
                <a:lnTo>
                  <a:pt x="3267" y="869"/>
                </a:lnTo>
                <a:lnTo>
                  <a:pt x="3159" y="931"/>
                </a:lnTo>
                <a:lnTo>
                  <a:pt x="3210" y="961"/>
                </a:lnTo>
                <a:lnTo>
                  <a:pt x="3082" y="1039"/>
                </a:lnTo>
                <a:lnTo>
                  <a:pt x="3030" y="1008"/>
                </a:lnTo>
                <a:lnTo>
                  <a:pt x="2902" y="1080"/>
                </a:lnTo>
                <a:lnTo>
                  <a:pt x="2953" y="1111"/>
                </a:lnTo>
                <a:lnTo>
                  <a:pt x="2794" y="1203"/>
                </a:lnTo>
                <a:lnTo>
                  <a:pt x="2774" y="1188"/>
                </a:lnTo>
                <a:lnTo>
                  <a:pt x="2697" y="1234"/>
                </a:lnTo>
                <a:lnTo>
                  <a:pt x="2722" y="1244"/>
                </a:lnTo>
                <a:lnTo>
                  <a:pt x="2563" y="1337"/>
                </a:lnTo>
                <a:lnTo>
                  <a:pt x="2512" y="1306"/>
                </a:lnTo>
                <a:lnTo>
                  <a:pt x="2383" y="1383"/>
                </a:lnTo>
                <a:lnTo>
                  <a:pt x="2517" y="1455"/>
                </a:lnTo>
                <a:lnTo>
                  <a:pt x="2645" y="1383"/>
                </a:lnTo>
                <a:lnTo>
                  <a:pt x="2594" y="1352"/>
                </a:lnTo>
                <a:lnTo>
                  <a:pt x="2748" y="1260"/>
                </a:lnTo>
                <a:lnTo>
                  <a:pt x="2774" y="1275"/>
                </a:lnTo>
                <a:lnTo>
                  <a:pt x="2846" y="1234"/>
                </a:lnTo>
                <a:lnTo>
                  <a:pt x="2825" y="1218"/>
                </a:lnTo>
                <a:lnTo>
                  <a:pt x="2979" y="1126"/>
                </a:lnTo>
                <a:lnTo>
                  <a:pt x="3030" y="1157"/>
                </a:lnTo>
                <a:lnTo>
                  <a:pt x="3159" y="1080"/>
                </a:lnTo>
                <a:lnTo>
                  <a:pt x="3107" y="1054"/>
                </a:lnTo>
                <a:lnTo>
                  <a:pt x="3236" y="977"/>
                </a:lnTo>
                <a:lnTo>
                  <a:pt x="3287" y="1008"/>
                </a:lnTo>
                <a:lnTo>
                  <a:pt x="3416" y="931"/>
                </a:lnTo>
                <a:lnTo>
                  <a:pt x="3308" y="869"/>
                </a:lnTo>
                <a:lnTo>
                  <a:pt x="3303" y="663"/>
                </a:lnTo>
                <a:lnTo>
                  <a:pt x="3359" y="632"/>
                </a:lnTo>
                <a:lnTo>
                  <a:pt x="3287" y="586"/>
                </a:lnTo>
                <a:close/>
                <a:moveTo>
                  <a:pt x="1674" y="591"/>
                </a:moveTo>
                <a:lnTo>
                  <a:pt x="1603" y="637"/>
                </a:lnTo>
                <a:lnTo>
                  <a:pt x="1674" y="679"/>
                </a:lnTo>
                <a:lnTo>
                  <a:pt x="1751" y="637"/>
                </a:lnTo>
                <a:lnTo>
                  <a:pt x="1674" y="591"/>
                </a:lnTo>
                <a:close/>
                <a:moveTo>
                  <a:pt x="5095" y="735"/>
                </a:moveTo>
                <a:lnTo>
                  <a:pt x="5023" y="781"/>
                </a:lnTo>
                <a:lnTo>
                  <a:pt x="5095" y="823"/>
                </a:lnTo>
                <a:lnTo>
                  <a:pt x="5172" y="781"/>
                </a:lnTo>
                <a:lnTo>
                  <a:pt x="5095" y="735"/>
                </a:lnTo>
                <a:close/>
                <a:moveTo>
                  <a:pt x="4582" y="735"/>
                </a:moveTo>
                <a:lnTo>
                  <a:pt x="4505" y="781"/>
                </a:lnTo>
                <a:lnTo>
                  <a:pt x="4582" y="823"/>
                </a:lnTo>
                <a:lnTo>
                  <a:pt x="4654" y="781"/>
                </a:lnTo>
                <a:lnTo>
                  <a:pt x="4582" y="735"/>
                </a:lnTo>
                <a:close/>
                <a:moveTo>
                  <a:pt x="3025" y="735"/>
                </a:moveTo>
                <a:lnTo>
                  <a:pt x="2953" y="781"/>
                </a:lnTo>
                <a:lnTo>
                  <a:pt x="3025" y="823"/>
                </a:lnTo>
                <a:lnTo>
                  <a:pt x="3102" y="781"/>
                </a:lnTo>
                <a:lnTo>
                  <a:pt x="3025" y="735"/>
                </a:lnTo>
                <a:close/>
                <a:moveTo>
                  <a:pt x="5614" y="756"/>
                </a:moveTo>
                <a:lnTo>
                  <a:pt x="5573" y="781"/>
                </a:lnTo>
                <a:lnTo>
                  <a:pt x="5614" y="807"/>
                </a:lnTo>
                <a:lnTo>
                  <a:pt x="5660" y="781"/>
                </a:lnTo>
                <a:lnTo>
                  <a:pt x="5614" y="756"/>
                </a:lnTo>
                <a:close/>
                <a:moveTo>
                  <a:pt x="3544" y="756"/>
                </a:moveTo>
                <a:lnTo>
                  <a:pt x="3503" y="781"/>
                </a:lnTo>
                <a:lnTo>
                  <a:pt x="3544" y="807"/>
                </a:lnTo>
                <a:lnTo>
                  <a:pt x="3590" y="781"/>
                </a:lnTo>
                <a:lnTo>
                  <a:pt x="3544" y="756"/>
                </a:lnTo>
                <a:close/>
                <a:moveTo>
                  <a:pt x="1936" y="761"/>
                </a:moveTo>
                <a:lnTo>
                  <a:pt x="1895" y="787"/>
                </a:lnTo>
                <a:lnTo>
                  <a:pt x="1936" y="812"/>
                </a:lnTo>
                <a:lnTo>
                  <a:pt x="1977" y="787"/>
                </a:lnTo>
                <a:lnTo>
                  <a:pt x="1936" y="761"/>
                </a:lnTo>
                <a:close/>
                <a:moveTo>
                  <a:pt x="6390" y="884"/>
                </a:moveTo>
                <a:lnTo>
                  <a:pt x="6318" y="931"/>
                </a:lnTo>
                <a:lnTo>
                  <a:pt x="6338" y="946"/>
                </a:lnTo>
                <a:lnTo>
                  <a:pt x="6158" y="1049"/>
                </a:lnTo>
                <a:lnTo>
                  <a:pt x="6133" y="1039"/>
                </a:lnTo>
                <a:lnTo>
                  <a:pt x="6061" y="1080"/>
                </a:lnTo>
                <a:lnTo>
                  <a:pt x="6133" y="1126"/>
                </a:lnTo>
                <a:lnTo>
                  <a:pt x="6158" y="1111"/>
                </a:lnTo>
                <a:lnTo>
                  <a:pt x="6318" y="1198"/>
                </a:lnTo>
                <a:lnTo>
                  <a:pt x="6266" y="1229"/>
                </a:lnTo>
                <a:lnTo>
                  <a:pt x="6374" y="1296"/>
                </a:lnTo>
                <a:lnTo>
                  <a:pt x="6374" y="1496"/>
                </a:lnTo>
                <a:lnTo>
                  <a:pt x="6323" y="1532"/>
                </a:lnTo>
                <a:lnTo>
                  <a:pt x="6395" y="1573"/>
                </a:lnTo>
                <a:lnTo>
                  <a:pt x="6472" y="1532"/>
                </a:lnTo>
                <a:lnTo>
                  <a:pt x="6415" y="1496"/>
                </a:lnTo>
                <a:lnTo>
                  <a:pt x="6415" y="1296"/>
                </a:lnTo>
                <a:lnTo>
                  <a:pt x="6523" y="1229"/>
                </a:lnTo>
                <a:lnTo>
                  <a:pt x="6395" y="1157"/>
                </a:lnTo>
                <a:lnTo>
                  <a:pt x="6343" y="1182"/>
                </a:lnTo>
                <a:lnTo>
                  <a:pt x="6184" y="1095"/>
                </a:lnTo>
                <a:lnTo>
                  <a:pt x="6210" y="1080"/>
                </a:lnTo>
                <a:lnTo>
                  <a:pt x="6184" y="1064"/>
                </a:lnTo>
                <a:lnTo>
                  <a:pt x="6369" y="961"/>
                </a:lnTo>
                <a:lnTo>
                  <a:pt x="6390" y="972"/>
                </a:lnTo>
                <a:lnTo>
                  <a:pt x="6467" y="931"/>
                </a:lnTo>
                <a:lnTo>
                  <a:pt x="6390" y="884"/>
                </a:lnTo>
                <a:close/>
                <a:moveTo>
                  <a:pt x="2768" y="889"/>
                </a:moveTo>
                <a:lnTo>
                  <a:pt x="2697" y="931"/>
                </a:lnTo>
                <a:lnTo>
                  <a:pt x="2768" y="977"/>
                </a:lnTo>
                <a:lnTo>
                  <a:pt x="2846" y="931"/>
                </a:lnTo>
                <a:lnTo>
                  <a:pt x="2768" y="889"/>
                </a:lnTo>
                <a:close/>
                <a:moveTo>
                  <a:pt x="1674" y="895"/>
                </a:moveTo>
                <a:lnTo>
                  <a:pt x="1597" y="941"/>
                </a:lnTo>
                <a:lnTo>
                  <a:pt x="1674" y="982"/>
                </a:lnTo>
                <a:lnTo>
                  <a:pt x="1746" y="941"/>
                </a:lnTo>
                <a:lnTo>
                  <a:pt x="1674" y="895"/>
                </a:lnTo>
                <a:close/>
                <a:moveTo>
                  <a:pt x="1156" y="895"/>
                </a:moveTo>
                <a:lnTo>
                  <a:pt x="1079" y="941"/>
                </a:lnTo>
                <a:lnTo>
                  <a:pt x="1156" y="982"/>
                </a:lnTo>
                <a:lnTo>
                  <a:pt x="1233" y="941"/>
                </a:lnTo>
                <a:lnTo>
                  <a:pt x="1156" y="895"/>
                </a:lnTo>
                <a:close/>
                <a:moveTo>
                  <a:pt x="5876" y="905"/>
                </a:moveTo>
                <a:lnTo>
                  <a:pt x="5830" y="931"/>
                </a:lnTo>
                <a:lnTo>
                  <a:pt x="5876" y="956"/>
                </a:lnTo>
                <a:lnTo>
                  <a:pt x="5917" y="931"/>
                </a:lnTo>
                <a:lnTo>
                  <a:pt x="5876" y="905"/>
                </a:lnTo>
                <a:close/>
                <a:moveTo>
                  <a:pt x="4838" y="905"/>
                </a:moveTo>
                <a:lnTo>
                  <a:pt x="4797" y="931"/>
                </a:lnTo>
                <a:lnTo>
                  <a:pt x="4838" y="956"/>
                </a:lnTo>
                <a:lnTo>
                  <a:pt x="4885" y="931"/>
                </a:lnTo>
                <a:lnTo>
                  <a:pt x="4838" y="905"/>
                </a:lnTo>
                <a:close/>
                <a:moveTo>
                  <a:pt x="4320" y="905"/>
                </a:moveTo>
                <a:lnTo>
                  <a:pt x="4279" y="931"/>
                </a:lnTo>
                <a:lnTo>
                  <a:pt x="4325" y="956"/>
                </a:lnTo>
                <a:lnTo>
                  <a:pt x="4366" y="931"/>
                </a:lnTo>
                <a:lnTo>
                  <a:pt x="4320" y="905"/>
                </a:lnTo>
                <a:close/>
                <a:moveTo>
                  <a:pt x="3806" y="905"/>
                </a:moveTo>
                <a:lnTo>
                  <a:pt x="3760" y="931"/>
                </a:lnTo>
                <a:lnTo>
                  <a:pt x="3806" y="956"/>
                </a:lnTo>
                <a:lnTo>
                  <a:pt x="3847" y="931"/>
                </a:lnTo>
                <a:lnTo>
                  <a:pt x="3806" y="905"/>
                </a:lnTo>
                <a:close/>
                <a:moveTo>
                  <a:pt x="2250" y="905"/>
                </a:moveTo>
                <a:lnTo>
                  <a:pt x="2209" y="931"/>
                </a:lnTo>
                <a:lnTo>
                  <a:pt x="2255" y="956"/>
                </a:lnTo>
                <a:lnTo>
                  <a:pt x="2296" y="931"/>
                </a:lnTo>
                <a:lnTo>
                  <a:pt x="2250" y="905"/>
                </a:lnTo>
                <a:close/>
                <a:moveTo>
                  <a:pt x="380" y="1013"/>
                </a:moveTo>
                <a:lnTo>
                  <a:pt x="252" y="1090"/>
                </a:lnTo>
                <a:lnTo>
                  <a:pt x="380" y="1167"/>
                </a:lnTo>
                <a:lnTo>
                  <a:pt x="508" y="1090"/>
                </a:lnTo>
                <a:lnTo>
                  <a:pt x="380" y="1013"/>
                </a:lnTo>
                <a:close/>
                <a:moveTo>
                  <a:pt x="1412" y="1013"/>
                </a:moveTo>
                <a:lnTo>
                  <a:pt x="1284" y="1090"/>
                </a:lnTo>
                <a:lnTo>
                  <a:pt x="1418" y="1167"/>
                </a:lnTo>
                <a:lnTo>
                  <a:pt x="1546" y="1090"/>
                </a:lnTo>
                <a:lnTo>
                  <a:pt x="1412" y="1013"/>
                </a:lnTo>
                <a:close/>
                <a:moveTo>
                  <a:pt x="5614" y="1039"/>
                </a:moveTo>
                <a:lnTo>
                  <a:pt x="5542" y="1080"/>
                </a:lnTo>
                <a:lnTo>
                  <a:pt x="5619" y="1126"/>
                </a:lnTo>
                <a:lnTo>
                  <a:pt x="5691" y="1080"/>
                </a:lnTo>
                <a:lnTo>
                  <a:pt x="5614" y="1039"/>
                </a:lnTo>
                <a:close/>
                <a:moveTo>
                  <a:pt x="5100" y="1039"/>
                </a:moveTo>
                <a:lnTo>
                  <a:pt x="5023" y="1080"/>
                </a:lnTo>
                <a:lnTo>
                  <a:pt x="5049" y="1095"/>
                </a:lnTo>
                <a:lnTo>
                  <a:pt x="4864" y="1203"/>
                </a:lnTo>
                <a:lnTo>
                  <a:pt x="4844" y="1188"/>
                </a:lnTo>
                <a:lnTo>
                  <a:pt x="4787" y="1218"/>
                </a:lnTo>
                <a:lnTo>
                  <a:pt x="4433" y="1218"/>
                </a:lnTo>
                <a:lnTo>
                  <a:pt x="4325" y="1157"/>
                </a:lnTo>
                <a:lnTo>
                  <a:pt x="4196" y="1229"/>
                </a:lnTo>
                <a:lnTo>
                  <a:pt x="4248" y="1260"/>
                </a:lnTo>
                <a:lnTo>
                  <a:pt x="4089" y="1352"/>
                </a:lnTo>
                <a:lnTo>
                  <a:pt x="4068" y="1337"/>
                </a:lnTo>
                <a:lnTo>
                  <a:pt x="4011" y="1368"/>
                </a:lnTo>
                <a:lnTo>
                  <a:pt x="3657" y="1368"/>
                </a:lnTo>
                <a:lnTo>
                  <a:pt x="3549" y="1306"/>
                </a:lnTo>
                <a:lnTo>
                  <a:pt x="3421" y="1383"/>
                </a:lnTo>
                <a:lnTo>
                  <a:pt x="3472" y="1409"/>
                </a:lnTo>
                <a:lnTo>
                  <a:pt x="3318" y="1501"/>
                </a:lnTo>
                <a:lnTo>
                  <a:pt x="3292" y="1486"/>
                </a:lnTo>
                <a:lnTo>
                  <a:pt x="3215" y="1532"/>
                </a:lnTo>
                <a:lnTo>
                  <a:pt x="3241" y="1548"/>
                </a:lnTo>
                <a:lnTo>
                  <a:pt x="3056" y="1650"/>
                </a:lnTo>
                <a:lnTo>
                  <a:pt x="3036" y="1640"/>
                </a:lnTo>
                <a:lnTo>
                  <a:pt x="2959" y="1681"/>
                </a:lnTo>
                <a:lnTo>
                  <a:pt x="3036" y="1728"/>
                </a:lnTo>
                <a:lnTo>
                  <a:pt x="3107" y="1681"/>
                </a:lnTo>
                <a:lnTo>
                  <a:pt x="3087" y="1666"/>
                </a:lnTo>
                <a:lnTo>
                  <a:pt x="3267" y="1563"/>
                </a:lnTo>
                <a:lnTo>
                  <a:pt x="3292" y="1573"/>
                </a:lnTo>
                <a:lnTo>
                  <a:pt x="3364" y="1532"/>
                </a:lnTo>
                <a:lnTo>
                  <a:pt x="3344" y="1517"/>
                </a:lnTo>
                <a:lnTo>
                  <a:pt x="3498" y="1424"/>
                </a:lnTo>
                <a:lnTo>
                  <a:pt x="3549" y="1455"/>
                </a:lnTo>
                <a:lnTo>
                  <a:pt x="3657" y="1393"/>
                </a:lnTo>
                <a:lnTo>
                  <a:pt x="4011" y="1393"/>
                </a:lnTo>
                <a:lnTo>
                  <a:pt x="4068" y="1424"/>
                </a:lnTo>
                <a:lnTo>
                  <a:pt x="4140" y="1383"/>
                </a:lnTo>
                <a:lnTo>
                  <a:pt x="4119" y="1368"/>
                </a:lnTo>
                <a:lnTo>
                  <a:pt x="4273" y="1275"/>
                </a:lnTo>
                <a:lnTo>
                  <a:pt x="4325" y="1306"/>
                </a:lnTo>
                <a:lnTo>
                  <a:pt x="4433" y="1244"/>
                </a:lnTo>
                <a:lnTo>
                  <a:pt x="4787" y="1239"/>
                </a:lnTo>
                <a:lnTo>
                  <a:pt x="4844" y="1275"/>
                </a:lnTo>
                <a:lnTo>
                  <a:pt x="4915" y="1229"/>
                </a:lnTo>
                <a:lnTo>
                  <a:pt x="4895" y="1218"/>
                </a:lnTo>
                <a:lnTo>
                  <a:pt x="5075" y="1111"/>
                </a:lnTo>
                <a:lnTo>
                  <a:pt x="5100" y="1126"/>
                </a:lnTo>
                <a:lnTo>
                  <a:pt x="5172" y="1080"/>
                </a:lnTo>
                <a:lnTo>
                  <a:pt x="5100" y="1039"/>
                </a:lnTo>
                <a:close/>
                <a:moveTo>
                  <a:pt x="3549" y="1039"/>
                </a:moveTo>
                <a:lnTo>
                  <a:pt x="3472" y="1080"/>
                </a:lnTo>
                <a:lnTo>
                  <a:pt x="3549" y="1126"/>
                </a:lnTo>
                <a:lnTo>
                  <a:pt x="3621" y="1080"/>
                </a:lnTo>
                <a:lnTo>
                  <a:pt x="3549" y="1039"/>
                </a:lnTo>
                <a:close/>
                <a:moveTo>
                  <a:pt x="7170" y="1054"/>
                </a:moveTo>
                <a:lnTo>
                  <a:pt x="7124" y="1080"/>
                </a:lnTo>
                <a:lnTo>
                  <a:pt x="7170" y="1105"/>
                </a:lnTo>
                <a:lnTo>
                  <a:pt x="7211" y="1080"/>
                </a:lnTo>
                <a:lnTo>
                  <a:pt x="7170" y="1054"/>
                </a:lnTo>
                <a:close/>
                <a:moveTo>
                  <a:pt x="2512" y="1054"/>
                </a:moveTo>
                <a:lnTo>
                  <a:pt x="2471" y="1080"/>
                </a:lnTo>
                <a:lnTo>
                  <a:pt x="2512" y="1105"/>
                </a:lnTo>
                <a:lnTo>
                  <a:pt x="2553" y="1080"/>
                </a:lnTo>
                <a:lnTo>
                  <a:pt x="2512" y="1054"/>
                </a:lnTo>
                <a:close/>
                <a:moveTo>
                  <a:pt x="899" y="1064"/>
                </a:moveTo>
                <a:lnTo>
                  <a:pt x="853" y="1090"/>
                </a:lnTo>
                <a:lnTo>
                  <a:pt x="899" y="1116"/>
                </a:lnTo>
                <a:lnTo>
                  <a:pt x="940" y="1090"/>
                </a:lnTo>
                <a:lnTo>
                  <a:pt x="899" y="1064"/>
                </a:lnTo>
                <a:close/>
                <a:moveTo>
                  <a:pt x="3806" y="1188"/>
                </a:moveTo>
                <a:lnTo>
                  <a:pt x="3729" y="1229"/>
                </a:lnTo>
                <a:lnTo>
                  <a:pt x="3806" y="1275"/>
                </a:lnTo>
                <a:lnTo>
                  <a:pt x="3883" y="1229"/>
                </a:lnTo>
                <a:lnTo>
                  <a:pt x="3806" y="1188"/>
                </a:lnTo>
                <a:close/>
                <a:moveTo>
                  <a:pt x="6914" y="1203"/>
                </a:moveTo>
                <a:lnTo>
                  <a:pt x="6867" y="1229"/>
                </a:lnTo>
                <a:lnTo>
                  <a:pt x="6914" y="1254"/>
                </a:lnTo>
                <a:lnTo>
                  <a:pt x="6955" y="1229"/>
                </a:lnTo>
                <a:lnTo>
                  <a:pt x="6914" y="1203"/>
                </a:lnTo>
                <a:close/>
                <a:moveTo>
                  <a:pt x="5876" y="1203"/>
                </a:moveTo>
                <a:lnTo>
                  <a:pt x="5835" y="1229"/>
                </a:lnTo>
                <a:lnTo>
                  <a:pt x="5876" y="1254"/>
                </a:lnTo>
                <a:lnTo>
                  <a:pt x="5917" y="1229"/>
                </a:lnTo>
                <a:lnTo>
                  <a:pt x="5876" y="1203"/>
                </a:lnTo>
                <a:close/>
                <a:moveTo>
                  <a:pt x="3287" y="1208"/>
                </a:moveTo>
                <a:lnTo>
                  <a:pt x="3246" y="1229"/>
                </a:lnTo>
                <a:lnTo>
                  <a:pt x="3287" y="1254"/>
                </a:lnTo>
                <a:lnTo>
                  <a:pt x="3333" y="1229"/>
                </a:lnTo>
                <a:lnTo>
                  <a:pt x="3287" y="1208"/>
                </a:lnTo>
                <a:close/>
                <a:moveTo>
                  <a:pt x="642" y="1213"/>
                </a:moveTo>
                <a:lnTo>
                  <a:pt x="596" y="1239"/>
                </a:lnTo>
                <a:lnTo>
                  <a:pt x="642" y="1265"/>
                </a:lnTo>
                <a:lnTo>
                  <a:pt x="683" y="1239"/>
                </a:lnTo>
                <a:lnTo>
                  <a:pt x="642" y="1213"/>
                </a:lnTo>
                <a:close/>
                <a:moveTo>
                  <a:pt x="6138" y="1337"/>
                </a:moveTo>
                <a:lnTo>
                  <a:pt x="6061" y="1378"/>
                </a:lnTo>
                <a:lnTo>
                  <a:pt x="6117" y="1414"/>
                </a:lnTo>
                <a:lnTo>
                  <a:pt x="6117" y="1645"/>
                </a:lnTo>
                <a:lnTo>
                  <a:pt x="6061" y="1681"/>
                </a:lnTo>
                <a:lnTo>
                  <a:pt x="6117" y="1712"/>
                </a:lnTo>
                <a:lnTo>
                  <a:pt x="6123" y="1949"/>
                </a:lnTo>
                <a:lnTo>
                  <a:pt x="6066" y="1979"/>
                </a:lnTo>
                <a:lnTo>
                  <a:pt x="6092" y="1995"/>
                </a:lnTo>
                <a:lnTo>
                  <a:pt x="5907" y="2103"/>
                </a:lnTo>
                <a:lnTo>
                  <a:pt x="5881" y="2087"/>
                </a:lnTo>
                <a:lnTo>
                  <a:pt x="5809" y="2129"/>
                </a:lnTo>
                <a:lnTo>
                  <a:pt x="5866" y="2165"/>
                </a:lnTo>
                <a:lnTo>
                  <a:pt x="5866" y="2396"/>
                </a:lnTo>
                <a:lnTo>
                  <a:pt x="5809" y="2432"/>
                </a:lnTo>
                <a:lnTo>
                  <a:pt x="5886" y="2473"/>
                </a:lnTo>
                <a:lnTo>
                  <a:pt x="5958" y="2432"/>
                </a:lnTo>
                <a:lnTo>
                  <a:pt x="5902" y="2396"/>
                </a:lnTo>
                <a:lnTo>
                  <a:pt x="5902" y="2165"/>
                </a:lnTo>
                <a:lnTo>
                  <a:pt x="5958" y="2129"/>
                </a:lnTo>
                <a:lnTo>
                  <a:pt x="5932" y="2118"/>
                </a:lnTo>
                <a:lnTo>
                  <a:pt x="6117" y="2010"/>
                </a:lnTo>
                <a:lnTo>
                  <a:pt x="6138" y="2026"/>
                </a:lnTo>
                <a:lnTo>
                  <a:pt x="6215" y="1979"/>
                </a:lnTo>
                <a:lnTo>
                  <a:pt x="6158" y="1949"/>
                </a:lnTo>
                <a:lnTo>
                  <a:pt x="6158" y="1712"/>
                </a:lnTo>
                <a:lnTo>
                  <a:pt x="6215" y="1681"/>
                </a:lnTo>
                <a:lnTo>
                  <a:pt x="6158" y="1645"/>
                </a:lnTo>
                <a:lnTo>
                  <a:pt x="6153" y="1414"/>
                </a:lnTo>
                <a:lnTo>
                  <a:pt x="6210" y="1378"/>
                </a:lnTo>
                <a:lnTo>
                  <a:pt x="6138" y="1337"/>
                </a:lnTo>
                <a:close/>
                <a:moveTo>
                  <a:pt x="5619" y="1337"/>
                </a:moveTo>
                <a:lnTo>
                  <a:pt x="5542" y="1378"/>
                </a:lnTo>
                <a:lnTo>
                  <a:pt x="5619" y="1424"/>
                </a:lnTo>
                <a:lnTo>
                  <a:pt x="5696" y="1378"/>
                </a:lnTo>
                <a:lnTo>
                  <a:pt x="5619" y="1337"/>
                </a:lnTo>
                <a:close/>
                <a:moveTo>
                  <a:pt x="5100" y="1337"/>
                </a:moveTo>
                <a:lnTo>
                  <a:pt x="5023" y="1383"/>
                </a:lnTo>
                <a:lnTo>
                  <a:pt x="5100" y="1424"/>
                </a:lnTo>
                <a:lnTo>
                  <a:pt x="5177" y="1383"/>
                </a:lnTo>
                <a:lnTo>
                  <a:pt x="5100" y="1337"/>
                </a:lnTo>
                <a:close/>
                <a:moveTo>
                  <a:pt x="4582" y="1337"/>
                </a:moveTo>
                <a:lnTo>
                  <a:pt x="4510" y="1383"/>
                </a:lnTo>
                <a:lnTo>
                  <a:pt x="4582" y="1424"/>
                </a:lnTo>
                <a:lnTo>
                  <a:pt x="4659" y="1383"/>
                </a:lnTo>
                <a:lnTo>
                  <a:pt x="4582" y="1337"/>
                </a:lnTo>
                <a:close/>
                <a:moveTo>
                  <a:pt x="3030" y="1337"/>
                </a:moveTo>
                <a:lnTo>
                  <a:pt x="2959" y="1383"/>
                </a:lnTo>
                <a:lnTo>
                  <a:pt x="3030" y="1424"/>
                </a:lnTo>
                <a:lnTo>
                  <a:pt x="3107" y="1383"/>
                </a:lnTo>
                <a:lnTo>
                  <a:pt x="3030" y="1337"/>
                </a:lnTo>
                <a:close/>
                <a:moveTo>
                  <a:pt x="899" y="1347"/>
                </a:moveTo>
                <a:lnTo>
                  <a:pt x="827" y="1388"/>
                </a:lnTo>
                <a:lnTo>
                  <a:pt x="899" y="1434"/>
                </a:lnTo>
                <a:lnTo>
                  <a:pt x="976" y="1388"/>
                </a:lnTo>
                <a:lnTo>
                  <a:pt x="899" y="1347"/>
                </a:lnTo>
                <a:close/>
                <a:moveTo>
                  <a:pt x="380" y="1368"/>
                </a:moveTo>
                <a:lnTo>
                  <a:pt x="339" y="1388"/>
                </a:lnTo>
                <a:lnTo>
                  <a:pt x="385" y="1414"/>
                </a:lnTo>
                <a:lnTo>
                  <a:pt x="426" y="1388"/>
                </a:lnTo>
                <a:lnTo>
                  <a:pt x="380" y="1368"/>
                </a:lnTo>
                <a:close/>
                <a:moveTo>
                  <a:pt x="1957" y="1378"/>
                </a:moveTo>
                <a:lnTo>
                  <a:pt x="1916" y="1404"/>
                </a:lnTo>
                <a:lnTo>
                  <a:pt x="1957" y="1429"/>
                </a:lnTo>
                <a:lnTo>
                  <a:pt x="2003" y="1404"/>
                </a:lnTo>
                <a:lnTo>
                  <a:pt x="1957" y="1378"/>
                </a:lnTo>
                <a:close/>
                <a:moveTo>
                  <a:pt x="1443" y="1378"/>
                </a:moveTo>
                <a:lnTo>
                  <a:pt x="1397" y="1404"/>
                </a:lnTo>
                <a:lnTo>
                  <a:pt x="1443" y="1429"/>
                </a:lnTo>
                <a:lnTo>
                  <a:pt x="1484" y="1404"/>
                </a:lnTo>
                <a:lnTo>
                  <a:pt x="1443" y="1378"/>
                </a:lnTo>
                <a:close/>
                <a:moveTo>
                  <a:pt x="4844" y="1486"/>
                </a:moveTo>
                <a:lnTo>
                  <a:pt x="4767" y="1532"/>
                </a:lnTo>
                <a:lnTo>
                  <a:pt x="4844" y="1573"/>
                </a:lnTo>
                <a:lnTo>
                  <a:pt x="4921" y="1532"/>
                </a:lnTo>
                <a:lnTo>
                  <a:pt x="4844" y="1486"/>
                </a:lnTo>
                <a:close/>
                <a:moveTo>
                  <a:pt x="7432" y="1506"/>
                </a:moveTo>
                <a:lnTo>
                  <a:pt x="7386" y="1532"/>
                </a:lnTo>
                <a:lnTo>
                  <a:pt x="7432" y="1553"/>
                </a:lnTo>
                <a:lnTo>
                  <a:pt x="7473" y="1532"/>
                </a:lnTo>
                <a:lnTo>
                  <a:pt x="7432" y="1506"/>
                </a:lnTo>
                <a:close/>
                <a:moveTo>
                  <a:pt x="6914" y="1506"/>
                </a:moveTo>
                <a:lnTo>
                  <a:pt x="6872" y="1532"/>
                </a:lnTo>
                <a:lnTo>
                  <a:pt x="6914" y="1553"/>
                </a:lnTo>
                <a:lnTo>
                  <a:pt x="6955" y="1532"/>
                </a:lnTo>
                <a:lnTo>
                  <a:pt x="6914" y="1506"/>
                </a:lnTo>
                <a:close/>
                <a:moveTo>
                  <a:pt x="5362" y="1506"/>
                </a:moveTo>
                <a:lnTo>
                  <a:pt x="5316" y="1532"/>
                </a:lnTo>
                <a:lnTo>
                  <a:pt x="5362" y="1558"/>
                </a:lnTo>
                <a:lnTo>
                  <a:pt x="5403" y="1532"/>
                </a:lnTo>
                <a:lnTo>
                  <a:pt x="5362" y="1506"/>
                </a:lnTo>
                <a:close/>
                <a:moveTo>
                  <a:pt x="2774" y="1506"/>
                </a:moveTo>
                <a:lnTo>
                  <a:pt x="2733" y="1532"/>
                </a:lnTo>
                <a:lnTo>
                  <a:pt x="2774" y="1558"/>
                </a:lnTo>
                <a:lnTo>
                  <a:pt x="2815" y="1532"/>
                </a:lnTo>
                <a:lnTo>
                  <a:pt x="2774" y="1506"/>
                </a:lnTo>
                <a:close/>
                <a:moveTo>
                  <a:pt x="2219" y="1512"/>
                </a:moveTo>
                <a:lnTo>
                  <a:pt x="2142" y="1553"/>
                </a:lnTo>
                <a:lnTo>
                  <a:pt x="2219" y="1599"/>
                </a:lnTo>
                <a:lnTo>
                  <a:pt x="2296" y="1553"/>
                </a:lnTo>
                <a:lnTo>
                  <a:pt x="2219" y="1512"/>
                </a:lnTo>
                <a:close/>
                <a:moveTo>
                  <a:pt x="1181" y="1512"/>
                </a:moveTo>
                <a:lnTo>
                  <a:pt x="1109" y="1553"/>
                </a:lnTo>
                <a:lnTo>
                  <a:pt x="1186" y="1599"/>
                </a:lnTo>
                <a:lnTo>
                  <a:pt x="1258" y="1553"/>
                </a:lnTo>
                <a:lnTo>
                  <a:pt x="1181" y="1512"/>
                </a:lnTo>
                <a:close/>
                <a:moveTo>
                  <a:pt x="1700" y="1527"/>
                </a:moveTo>
                <a:lnTo>
                  <a:pt x="1659" y="1553"/>
                </a:lnTo>
                <a:lnTo>
                  <a:pt x="1700" y="1578"/>
                </a:lnTo>
                <a:lnTo>
                  <a:pt x="1746" y="1553"/>
                </a:lnTo>
                <a:lnTo>
                  <a:pt x="1700" y="1527"/>
                </a:lnTo>
                <a:close/>
                <a:moveTo>
                  <a:pt x="3549" y="1604"/>
                </a:moveTo>
                <a:lnTo>
                  <a:pt x="3421" y="1681"/>
                </a:lnTo>
                <a:lnTo>
                  <a:pt x="3549" y="1758"/>
                </a:lnTo>
                <a:lnTo>
                  <a:pt x="3683" y="1681"/>
                </a:lnTo>
                <a:lnTo>
                  <a:pt x="3549" y="1604"/>
                </a:lnTo>
                <a:close/>
                <a:moveTo>
                  <a:pt x="1443" y="1630"/>
                </a:moveTo>
                <a:lnTo>
                  <a:pt x="1315" y="1702"/>
                </a:lnTo>
                <a:lnTo>
                  <a:pt x="1443" y="1779"/>
                </a:lnTo>
                <a:lnTo>
                  <a:pt x="1572" y="1702"/>
                </a:lnTo>
                <a:lnTo>
                  <a:pt x="1443" y="1630"/>
                </a:lnTo>
                <a:close/>
                <a:moveTo>
                  <a:pt x="5619" y="1635"/>
                </a:moveTo>
                <a:lnTo>
                  <a:pt x="5547" y="1681"/>
                </a:lnTo>
                <a:lnTo>
                  <a:pt x="5619" y="1722"/>
                </a:lnTo>
                <a:lnTo>
                  <a:pt x="5696" y="1681"/>
                </a:lnTo>
                <a:lnTo>
                  <a:pt x="5619" y="1635"/>
                </a:lnTo>
                <a:close/>
                <a:moveTo>
                  <a:pt x="5106" y="1635"/>
                </a:moveTo>
                <a:lnTo>
                  <a:pt x="5028" y="1681"/>
                </a:lnTo>
                <a:lnTo>
                  <a:pt x="5106" y="1722"/>
                </a:lnTo>
                <a:lnTo>
                  <a:pt x="5177" y="1681"/>
                </a:lnTo>
                <a:lnTo>
                  <a:pt x="5106" y="1635"/>
                </a:lnTo>
                <a:close/>
                <a:moveTo>
                  <a:pt x="4587" y="1635"/>
                </a:moveTo>
                <a:lnTo>
                  <a:pt x="4510" y="1681"/>
                </a:lnTo>
                <a:lnTo>
                  <a:pt x="4587" y="1722"/>
                </a:lnTo>
                <a:lnTo>
                  <a:pt x="4664" y="1681"/>
                </a:lnTo>
                <a:lnTo>
                  <a:pt x="4587" y="1635"/>
                </a:lnTo>
                <a:close/>
                <a:moveTo>
                  <a:pt x="4068" y="1635"/>
                </a:moveTo>
                <a:lnTo>
                  <a:pt x="3991" y="1681"/>
                </a:lnTo>
                <a:lnTo>
                  <a:pt x="4068" y="1722"/>
                </a:lnTo>
                <a:lnTo>
                  <a:pt x="4145" y="1681"/>
                </a:lnTo>
                <a:lnTo>
                  <a:pt x="4068" y="1635"/>
                </a:lnTo>
                <a:close/>
                <a:moveTo>
                  <a:pt x="6657" y="1635"/>
                </a:moveTo>
                <a:lnTo>
                  <a:pt x="6580" y="1681"/>
                </a:lnTo>
                <a:lnTo>
                  <a:pt x="6657" y="1722"/>
                </a:lnTo>
                <a:lnTo>
                  <a:pt x="6734" y="1681"/>
                </a:lnTo>
                <a:lnTo>
                  <a:pt x="6657" y="1635"/>
                </a:lnTo>
                <a:close/>
                <a:moveTo>
                  <a:pt x="2481" y="1661"/>
                </a:moveTo>
                <a:lnTo>
                  <a:pt x="2404" y="1702"/>
                </a:lnTo>
                <a:lnTo>
                  <a:pt x="2481" y="1748"/>
                </a:lnTo>
                <a:lnTo>
                  <a:pt x="2553" y="1702"/>
                </a:lnTo>
                <a:lnTo>
                  <a:pt x="2481" y="1661"/>
                </a:lnTo>
                <a:close/>
                <a:moveTo>
                  <a:pt x="385" y="1666"/>
                </a:moveTo>
                <a:lnTo>
                  <a:pt x="339" y="1692"/>
                </a:lnTo>
                <a:lnTo>
                  <a:pt x="385" y="1717"/>
                </a:lnTo>
                <a:lnTo>
                  <a:pt x="426" y="1692"/>
                </a:lnTo>
                <a:lnTo>
                  <a:pt x="385" y="1666"/>
                </a:lnTo>
                <a:close/>
                <a:moveTo>
                  <a:pt x="6395" y="1753"/>
                </a:moveTo>
                <a:lnTo>
                  <a:pt x="6266" y="1830"/>
                </a:lnTo>
                <a:lnTo>
                  <a:pt x="6400" y="1907"/>
                </a:lnTo>
                <a:lnTo>
                  <a:pt x="6528" y="1830"/>
                </a:lnTo>
                <a:lnTo>
                  <a:pt x="6395" y="1753"/>
                </a:lnTo>
                <a:close/>
                <a:moveTo>
                  <a:pt x="4844" y="1753"/>
                </a:moveTo>
                <a:lnTo>
                  <a:pt x="4715" y="1830"/>
                </a:lnTo>
                <a:lnTo>
                  <a:pt x="4844" y="1907"/>
                </a:lnTo>
                <a:lnTo>
                  <a:pt x="4977" y="1830"/>
                </a:lnTo>
                <a:lnTo>
                  <a:pt x="4844" y="1753"/>
                </a:lnTo>
                <a:close/>
                <a:moveTo>
                  <a:pt x="128" y="1763"/>
                </a:moveTo>
                <a:lnTo>
                  <a:pt x="0" y="1841"/>
                </a:lnTo>
                <a:lnTo>
                  <a:pt x="128" y="1918"/>
                </a:lnTo>
                <a:lnTo>
                  <a:pt x="257" y="1841"/>
                </a:lnTo>
                <a:lnTo>
                  <a:pt x="128" y="1763"/>
                </a:lnTo>
                <a:close/>
                <a:moveTo>
                  <a:pt x="6914" y="1784"/>
                </a:moveTo>
                <a:lnTo>
                  <a:pt x="6842" y="1830"/>
                </a:lnTo>
                <a:lnTo>
                  <a:pt x="6914" y="1871"/>
                </a:lnTo>
                <a:lnTo>
                  <a:pt x="6991" y="1830"/>
                </a:lnTo>
                <a:lnTo>
                  <a:pt x="6914" y="1784"/>
                </a:lnTo>
                <a:close/>
                <a:moveTo>
                  <a:pt x="5881" y="1784"/>
                </a:moveTo>
                <a:lnTo>
                  <a:pt x="5804" y="1830"/>
                </a:lnTo>
                <a:lnTo>
                  <a:pt x="5881" y="1871"/>
                </a:lnTo>
                <a:lnTo>
                  <a:pt x="5958" y="1830"/>
                </a:lnTo>
                <a:lnTo>
                  <a:pt x="5881" y="1784"/>
                </a:lnTo>
                <a:close/>
                <a:moveTo>
                  <a:pt x="4330" y="1805"/>
                </a:moveTo>
                <a:lnTo>
                  <a:pt x="4284" y="1830"/>
                </a:lnTo>
                <a:lnTo>
                  <a:pt x="4330" y="1856"/>
                </a:lnTo>
                <a:lnTo>
                  <a:pt x="4371" y="1830"/>
                </a:lnTo>
                <a:lnTo>
                  <a:pt x="4330" y="1805"/>
                </a:lnTo>
                <a:close/>
                <a:moveTo>
                  <a:pt x="2219" y="1810"/>
                </a:moveTo>
                <a:lnTo>
                  <a:pt x="2147" y="1856"/>
                </a:lnTo>
                <a:lnTo>
                  <a:pt x="2219" y="1897"/>
                </a:lnTo>
                <a:lnTo>
                  <a:pt x="2296" y="1851"/>
                </a:lnTo>
                <a:lnTo>
                  <a:pt x="2219" y="1810"/>
                </a:lnTo>
                <a:close/>
                <a:moveTo>
                  <a:pt x="673" y="1810"/>
                </a:moveTo>
                <a:lnTo>
                  <a:pt x="596" y="1856"/>
                </a:lnTo>
                <a:lnTo>
                  <a:pt x="673" y="1897"/>
                </a:lnTo>
                <a:lnTo>
                  <a:pt x="745" y="1856"/>
                </a:lnTo>
                <a:lnTo>
                  <a:pt x="673" y="1810"/>
                </a:lnTo>
                <a:close/>
                <a:moveTo>
                  <a:pt x="2738" y="1830"/>
                </a:moveTo>
                <a:lnTo>
                  <a:pt x="2697" y="1851"/>
                </a:lnTo>
                <a:lnTo>
                  <a:pt x="2738" y="1877"/>
                </a:lnTo>
                <a:lnTo>
                  <a:pt x="2784" y="1851"/>
                </a:lnTo>
                <a:lnTo>
                  <a:pt x="2738" y="1830"/>
                </a:lnTo>
                <a:close/>
                <a:moveTo>
                  <a:pt x="1705" y="1830"/>
                </a:moveTo>
                <a:lnTo>
                  <a:pt x="1659" y="1856"/>
                </a:lnTo>
                <a:lnTo>
                  <a:pt x="1705" y="1877"/>
                </a:lnTo>
                <a:lnTo>
                  <a:pt x="1746" y="1856"/>
                </a:lnTo>
                <a:lnTo>
                  <a:pt x="1705" y="1830"/>
                </a:lnTo>
                <a:close/>
                <a:moveTo>
                  <a:pt x="4068" y="1907"/>
                </a:moveTo>
                <a:lnTo>
                  <a:pt x="3940" y="1979"/>
                </a:lnTo>
                <a:lnTo>
                  <a:pt x="4073" y="2057"/>
                </a:lnTo>
                <a:lnTo>
                  <a:pt x="4202" y="1979"/>
                </a:lnTo>
                <a:lnTo>
                  <a:pt x="4068" y="1907"/>
                </a:lnTo>
                <a:close/>
                <a:moveTo>
                  <a:pt x="3000" y="1928"/>
                </a:moveTo>
                <a:lnTo>
                  <a:pt x="2871" y="2005"/>
                </a:lnTo>
                <a:lnTo>
                  <a:pt x="3000" y="2077"/>
                </a:lnTo>
                <a:lnTo>
                  <a:pt x="3128" y="2005"/>
                </a:lnTo>
                <a:lnTo>
                  <a:pt x="3000" y="1928"/>
                </a:lnTo>
                <a:close/>
                <a:moveTo>
                  <a:pt x="1962" y="1928"/>
                </a:moveTo>
                <a:lnTo>
                  <a:pt x="1834" y="2005"/>
                </a:lnTo>
                <a:lnTo>
                  <a:pt x="1962" y="2077"/>
                </a:lnTo>
                <a:lnTo>
                  <a:pt x="2090" y="2005"/>
                </a:lnTo>
                <a:lnTo>
                  <a:pt x="1962" y="1928"/>
                </a:lnTo>
                <a:close/>
                <a:moveTo>
                  <a:pt x="7175" y="1938"/>
                </a:moveTo>
                <a:lnTo>
                  <a:pt x="7098" y="1979"/>
                </a:lnTo>
                <a:lnTo>
                  <a:pt x="7175" y="2026"/>
                </a:lnTo>
                <a:lnTo>
                  <a:pt x="7253" y="1979"/>
                </a:lnTo>
                <a:lnTo>
                  <a:pt x="7175" y="1938"/>
                </a:lnTo>
                <a:close/>
                <a:moveTo>
                  <a:pt x="5106" y="1938"/>
                </a:moveTo>
                <a:lnTo>
                  <a:pt x="5028" y="1979"/>
                </a:lnTo>
                <a:lnTo>
                  <a:pt x="5054" y="1995"/>
                </a:lnTo>
                <a:lnTo>
                  <a:pt x="4900" y="2087"/>
                </a:lnTo>
                <a:lnTo>
                  <a:pt x="4849" y="2057"/>
                </a:lnTo>
                <a:lnTo>
                  <a:pt x="4720" y="2129"/>
                </a:lnTo>
                <a:lnTo>
                  <a:pt x="4828" y="2195"/>
                </a:lnTo>
                <a:lnTo>
                  <a:pt x="4828" y="2396"/>
                </a:lnTo>
                <a:lnTo>
                  <a:pt x="4772" y="2432"/>
                </a:lnTo>
                <a:lnTo>
                  <a:pt x="4797" y="2447"/>
                </a:lnTo>
                <a:lnTo>
                  <a:pt x="4643" y="2535"/>
                </a:lnTo>
                <a:lnTo>
                  <a:pt x="4592" y="2504"/>
                </a:lnTo>
                <a:lnTo>
                  <a:pt x="4463" y="2581"/>
                </a:lnTo>
                <a:lnTo>
                  <a:pt x="4592" y="2658"/>
                </a:lnTo>
                <a:lnTo>
                  <a:pt x="4720" y="2581"/>
                </a:lnTo>
                <a:lnTo>
                  <a:pt x="4669" y="2550"/>
                </a:lnTo>
                <a:lnTo>
                  <a:pt x="4823" y="2463"/>
                </a:lnTo>
                <a:lnTo>
                  <a:pt x="4849" y="2473"/>
                </a:lnTo>
                <a:lnTo>
                  <a:pt x="4926" y="2432"/>
                </a:lnTo>
                <a:lnTo>
                  <a:pt x="4869" y="2396"/>
                </a:lnTo>
                <a:lnTo>
                  <a:pt x="4869" y="2195"/>
                </a:lnTo>
                <a:lnTo>
                  <a:pt x="4977" y="2129"/>
                </a:lnTo>
                <a:lnTo>
                  <a:pt x="4926" y="2103"/>
                </a:lnTo>
                <a:lnTo>
                  <a:pt x="5080" y="2010"/>
                </a:lnTo>
                <a:lnTo>
                  <a:pt x="5106" y="2026"/>
                </a:lnTo>
                <a:lnTo>
                  <a:pt x="5183" y="1979"/>
                </a:lnTo>
                <a:lnTo>
                  <a:pt x="5106" y="1938"/>
                </a:lnTo>
                <a:close/>
                <a:moveTo>
                  <a:pt x="3554" y="1938"/>
                </a:moveTo>
                <a:lnTo>
                  <a:pt x="3477" y="1979"/>
                </a:lnTo>
                <a:lnTo>
                  <a:pt x="3554" y="2026"/>
                </a:lnTo>
                <a:lnTo>
                  <a:pt x="3626" y="1979"/>
                </a:lnTo>
                <a:lnTo>
                  <a:pt x="3554" y="1938"/>
                </a:lnTo>
                <a:close/>
                <a:moveTo>
                  <a:pt x="5624" y="1954"/>
                </a:moveTo>
                <a:lnTo>
                  <a:pt x="5578" y="1979"/>
                </a:lnTo>
                <a:lnTo>
                  <a:pt x="5624" y="2005"/>
                </a:lnTo>
                <a:lnTo>
                  <a:pt x="5665" y="1979"/>
                </a:lnTo>
                <a:lnTo>
                  <a:pt x="5624" y="1954"/>
                </a:lnTo>
                <a:close/>
                <a:moveTo>
                  <a:pt x="1443" y="1959"/>
                </a:moveTo>
                <a:lnTo>
                  <a:pt x="1371" y="2005"/>
                </a:lnTo>
                <a:lnTo>
                  <a:pt x="1397" y="2015"/>
                </a:lnTo>
                <a:lnTo>
                  <a:pt x="1238" y="2108"/>
                </a:lnTo>
                <a:lnTo>
                  <a:pt x="1186" y="2077"/>
                </a:lnTo>
                <a:lnTo>
                  <a:pt x="1058" y="2154"/>
                </a:lnTo>
                <a:lnTo>
                  <a:pt x="1171" y="2216"/>
                </a:lnTo>
                <a:lnTo>
                  <a:pt x="1176" y="3023"/>
                </a:lnTo>
                <a:lnTo>
                  <a:pt x="1120" y="3054"/>
                </a:lnTo>
                <a:lnTo>
                  <a:pt x="1145" y="3069"/>
                </a:lnTo>
                <a:lnTo>
                  <a:pt x="960" y="3172"/>
                </a:lnTo>
                <a:lnTo>
                  <a:pt x="935" y="3162"/>
                </a:lnTo>
                <a:lnTo>
                  <a:pt x="863" y="3203"/>
                </a:lnTo>
                <a:lnTo>
                  <a:pt x="935" y="3249"/>
                </a:lnTo>
                <a:lnTo>
                  <a:pt x="1012" y="3203"/>
                </a:lnTo>
                <a:lnTo>
                  <a:pt x="986" y="3188"/>
                </a:lnTo>
                <a:lnTo>
                  <a:pt x="1171" y="3085"/>
                </a:lnTo>
                <a:lnTo>
                  <a:pt x="1197" y="3095"/>
                </a:lnTo>
                <a:lnTo>
                  <a:pt x="1269" y="3054"/>
                </a:lnTo>
                <a:lnTo>
                  <a:pt x="1212" y="3023"/>
                </a:lnTo>
                <a:lnTo>
                  <a:pt x="1207" y="2216"/>
                </a:lnTo>
                <a:lnTo>
                  <a:pt x="1320" y="2154"/>
                </a:lnTo>
                <a:lnTo>
                  <a:pt x="1264" y="2123"/>
                </a:lnTo>
                <a:lnTo>
                  <a:pt x="1423" y="2031"/>
                </a:lnTo>
                <a:lnTo>
                  <a:pt x="1448" y="2046"/>
                </a:lnTo>
                <a:lnTo>
                  <a:pt x="1520" y="2005"/>
                </a:lnTo>
                <a:lnTo>
                  <a:pt x="1443" y="1959"/>
                </a:lnTo>
                <a:close/>
                <a:moveTo>
                  <a:pt x="930" y="1964"/>
                </a:moveTo>
                <a:lnTo>
                  <a:pt x="858" y="2005"/>
                </a:lnTo>
                <a:lnTo>
                  <a:pt x="930" y="2051"/>
                </a:lnTo>
                <a:lnTo>
                  <a:pt x="1007" y="2005"/>
                </a:lnTo>
                <a:lnTo>
                  <a:pt x="930" y="1964"/>
                </a:lnTo>
                <a:close/>
                <a:moveTo>
                  <a:pt x="6400" y="2087"/>
                </a:moveTo>
                <a:lnTo>
                  <a:pt x="6323" y="2129"/>
                </a:lnTo>
                <a:lnTo>
                  <a:pt x="6400" y="2175"/>
                </a:lnTo>
                <a:lnTo>
                  <a:pt x="6477" y="2129"/>
                </a:lnTo>
                <a:lnTo>
                  <a:pt x="6400" y="2087"/>
                </a:lnTo>
                <a:close/>
                <a:moveTo>
                  <a:pt x="5362" y="2087"/>
                </a:moveTo>
                <a:lnTo>
                  <a:pt x="5290" y="2129"/>
                </a:lnTo>
                <a:lnTo>
                  <a:pt x="5367" y="2175"/>
                </a:lnTo>
                <a:lnTo>
                  <a:pt x="5439" y="2129"/>
                </a:lnTo>
                <a:lnTo>
                  <a:pt x="5362" y="2087"/>
                </a:lnTo>
                <a:close/>
                <a:moveTo>
                  <a:pt x="4330" y="2087"/>
                </a:moveTo>
                <a:lnTo>
                  <a:pt x="4253" y="2129"/>
                </a:lnTo>
                <a:lnTo>
                  <a:pt x="4330" y="2175"/>
                </a:lnTo>
                <a:lnTo>
                  <a:pt x="4407" y="2129"/>
                </a:lnTo>
                <a:lnTo>
                  <a:pt x="4330" y="2087"/>
                </a:lnTo>
                <a:close/>
                <a:moveTo>
                  <a:pt x="3811" y="2087"/>
                </a:moveTo>
                <a:lnTo>
                  <a:pt x="3739" y="2129"/>
                </a:lnTo>
                <a:lnTo>
                  <a:pt x="3811" y="2175"/>
                </a:lnTo>
                <a:lnTo>
                  <a:pt x="3888" y="2129"/>
                </a:lnTo>
                <a:lnTo>
                  <a:pt x="3811" y="2087"/>
                </a:lnTo>
                <a:close/>
                <a:moveTo>
                  <a:pt x="6919" y="2103"/>
                </a:moveTo>
                <a:lnTo>
                  <a:pt x="6872" y="2129"/>
                </a:lnTo>
                <a:lnTo>
                  <a:pt x="6919" y="2154"/>
                </a:lnTo>
                <a:lnTo>
                  <a:pt x="6960" y="2129"/>
                </a:lnTo>
                <a:lnTo>
                  <a:pt x="6919" y="2103"/>
                </a:lnTo>
                <a:close/>
                <a:moveTo>
                  <a:pt x="2738" y="2108"/>
                </a:moveTo>
                <a:lnTo>
                  <a:pt x="2666" y="2154"/>
                </a:lnTo>
                <a:lnTo>
                  <a:pt x="2743" y="2195"/>
                </a:lnTo>
                <a:lnTo>
                  <a:pt x="2815" y="2154"/>
                </a:lnTo>
                <a:lnTo>
                  <a:pt x="2738" y="2108"/>
                </a:lnTo>
                <a:close/>
                <a:moveTo>
                  <a:pt x="673" y="2113"/>
                </a:moveTo>
                <a:lnTo>
                  <a:pt x="596" y="2154"/>
                </a:lnTo>
                <a:lnTo>
                  <a:pt x="673" y="2201"/>
                </a:lnTo>
                <a:lnTo>
                  <a:pt x="750" y="2154"/>
                </a:lnTo>
                <a:lnTo>
                  <a:pt x="673" y="2113"/>
                </a:lnTo>
                <a:close/>
                <a:moveTo>
                  <a:pt x="154" y="2113"/>
                </a:moveTo>
                <a:lnTo>
                  <a:pt x="82" y="2154"/>
                </a:lnTo>
                <a:lnTo>
                  <a:pt x="154" y="2201"/>
                </a:lnTo>
                <a:lnTo>
                  <a:pt x="231" y="2154"/>
                </a:lnTo>
                <a:lnTo>
                  <a:pt x="154" y="2113"/>
                </a:lnTo>
                <a:close/>
                <a:moveTo>
                  <a:pt x="3256" y="2129"/>
                </a:moveTo>
                <a:lnTo>
                  <a:pt x="3215" y="2154"/>
                </a:lnTo>
                <a:lnTo>
                  <a:pt x="3256" y="2180"/>
                </a:lnTo>
                <a:lnTo>
                  <a:pt x="3303" y="2154"/>
                </a:lnTo>
                <a:lnTo>
                  <a:pt x="3256" y="2129"/>
                </a:lnTo>
                <a:close/>
                <a:moveTo>
                  <a:pt x="2224" y="2129"/>
                </a:moveTo>
                <a:lnTo>
                  <a:pt x="2178" y="2154"/>
                </a:lnTo>
                <a:lnTo>
                  <a:pt x="2224" y="2180"/>
                </a:lnTo>
                <a:lnTo>
                  <a:pt x="2265" y="2154"/>
                </a:lnTo>
                <a:lnTo>
                  <a:pt x="2224" y="2129"/>
                </a:lnTo>
                <a:close/>
                <a:moveTo>
                  <a:pt x="1705" y="2129"/>
                </a:moveTo>
                <a:lnTo>
                  <a:pt x="1664" y="2154"/>
                </a:lnTo>
                <a:lnTo>
                  <a:pt x="1705" y="2180"/>
                </a:lnTo>
                <a:lnTo>
                  <a:pt x="1746" y="2154"/>
                </a:lnTo>
                <a:lnTo>
                  <a:pt x="1705" y="2129"/>
                </a:lnTo>
                <a:close/>
                <a:moveTo>
                  <a:pt x="7607" y="2185"/>
                </a:moveTo>
                <a:lnTo>
                  <a:pt x="7535" y="2231"/>
                </a:lnTo>
                <a:lnTo>
                  <a:pt x="7612" y="2273"/>
                </a:lnTo>
                <a:lnTo>
                  <a:pt x="7684" y="2231"/>
                </a:lnTo>
                <a:lnTo>
                  <a:pt x="7607" y="2185"/>
                </a:lnTo>
                <a:close/>
                <a:moveTo>
                  <a:pt x="5624" y="2206"/>
                </a:moveTo>
                <a:lnTo>
                  <a:pt x="5496" y="2283"/>
                </a:lnTo>
                <a:lnTo>
                  <a:pt x="5624" y="2355"/>
                </a:lnTo>
                <a:lnTo>
                  <a:pt x="5753" y="2283"/>
                </a:lnTo>
                <a:lnTo>
                  <a:pt x="5624" y="2206"/>
                </a:lnTo>
                <a:close/>
                <a:moveTo>
                  <a:pt x="6143" y="2237"/>
                </a:moveTo>
                <a:lnTo>
                  <a:pt x="6066" y="2278"/>
                </a:lnTo>
                <a:lnTo>
                  <a:pt x="6143" y="2324"/>
                </a:lnTo>
                <a:lnTo>
                  <a:pt x="6220" y="2278"/>
                </a:lnTo>
                <a:lnTo>
                  <a:pt x="6143" y="2237"/>
                </a:lnTo>
                <a:close/>
                <a:moveTo>
                  <a:pt x="4073" y="2237"/>
                </a:moveTo>
                <a:lnTo>
                  <a:pt x="3996" y="2283"/>
                </a:lnTo>
                <a:lnTo>
                  <a:pt x="4073" y="2324"/>
                </a:lnTo>
                <a:lnTo>
                  <a:pt x="4150" y="2283"/>
                </a:lnTo>
                <a:lnTo>
                  <a:pt x="4073" y="2237"/>
                </a:lnTo>
                <a:close/>
                <a:moveTo>
                  <a:pt x="3518" y="2257"/>
                </a:moveTo>
                <a:lnTo>
                  <a:pt x="3441" y="2303"/>
                </a:lnTo>
                <a:lnTo>
                  <a:pt x="3518" y="2344"/>
                </a:lnTo>
                <a:lnTo>
                  <a:pt x="3595" y="2303"/>
                </a:lnTo>
                <a:lnTo>
                  <a:pt x="3518" y="2257"/>
                </a:lnTo>
                <a:close/>
                <a:moveTo>
                  <a:pt x="1448" y="2262"/>
                </a:moveTo>
                <a:lnTo>
                  <a:pt x="1371" y="2303"/>
                </a:lnTo>
                <a:lnTo>
                  <a:pt x="1448" y="2350"/>
                </a:lnTo>
                <a:lnTo>
                  <a:pt x="1525" y="2303"/>
                </a:lnTo>
                <a:lnTo>
                  <a:pt x="1448" y="2262"/>
                </a:lnTo>
                <a:close/>
                <a:moveTo>
                  <a:pt x="1967" y="2278"/>
                </a:moveTo>
                <a:lnTo>
                  <a:pt x="1921" y="2303"/>
                </a:lnTo>
                <a:lnTo>
                  <a:pt x="1967" y="2329"/>
                </a:lnTo>
                <a:lnTo>
                  <a:pt x="2008" y="2303"/>
                </a:lnTo>
                <a:lnTo>
                  <a:pt x="1967" y="2278"/>
                </a:lnTo>
                <a:close/>
                <a:moveTo>
                  <a:pt x="6400" y="2355"/>
                </a:moveTo>
                <a:lnTo>
                  <a:pt x="6271" y="2432"/>
                </a:lnTo>
                <a:lnTo>
                  <a:pt x="6323" y="2458"/>
                </a:lnTo>
                <a:lnTo>
                  <a:pt x="6169" y="2550"/>
                </a:lnTo>
                <a:lnTo>
                  <a:pt x="6143" y="2535"/>
                </a:lnTo>
                <a:lnTo>
                  <a:pt x="6087" y="2571"/>
                </a:lnTo>
                <a:lnTo>
                  <a:pt x="5737" y="2571"/>
                </a:lnTo>
                <a:lnTo>
                  <a:pt x="5629" y="2504"/>
                </a:lnTo>
                <a:lnTo>
                  <a:pt x="5496" y="2581"/>
                </a:lnTo>
                <a:lnTo>
                  <a:pt x="5609" y="2643"/>
                </a:lnTo>
                <a:lnTo>
                  <a:pt x="5609" y="2818"/>
                </a:lnTo>
                <a:lnTo>
                  <a:pt x="5501" y="2879"/>
                </a:lnTo>
                <a:lnTo>
                  <a:pt x="5629" y="2956"/>
                </a:lnTo>
                <a:lnTo>
                  <a:pt x="5758" y="2879"/>
                </a:lnTo>
                <a:lnTo>
                  <a:pt x="5645" y="2818"/>
                </a:lnTo>
                <a:lnTo>
                  <a:pt x="5645" y="2643"/>
                </a:lnTo>
                <a:lnTo>
                  <a:pt x="5737" y="2591"/>
                </a:lnTo>
                <a:lnTo>
                  <a:pt x="6087" y="2591"/>
                </a:lnTo>
                <a:lnTo>
                  <a:pt x="6143" y="2622"/>
                </a:lnTo>
                <a:lnTo>
                  <a:pt x="6220" y="2581"/>
                </a:lnTo>
                <a:lnTo>
                  <a:pt x="6194" y="2566"/>
                </a:lnTo>
                <a:lnTo>
                  <a:pt x="6349" y="2473"/>
                </a:lnTo>
                <a:lnTo>
                  <a:pt x="6400" y="2504"/>
                </a:lnTo>
                <a:lnTo>
                  <a:pt x="6533" y="2432"/>
                </a:lnTo>
                <a:lnTo>
                  <a:pt x="6400" y="2355"/>
                </a:lnTo>
                <a:close/>
                <a:moveTo>
                  <a:pt x="2224" y="2380"/>
                </a:moveTo>
                <a:lnTo>
                  <a:pt x="2096" y="2452"/>
                </a:lnTo>
                <a:lnTo>
                  <a:pt x="2224" y="2530"/>
                </a:lnTo>
                <a:lnTo>
                  <a:pt x="2352" y="2452"/>
                </a:lnTo>
                <a:lnTo>
                  <a:pt x="2224" y="2380"/>
                </a:lnTo>
                <a:close/>
                <a:moveTo>
                  <a:pt x="159" y="2380"/>
                </a:moveTo>
                <a:lnTo>
                  <a:pt x="31" y="2458"/>
                </a:lnTo>
                <a:lnTo>
                  <a:pt x="159" y="2530"/>
                </a:lnTo>
                <a:lnTo>
                  <a:pt x="288" y="2458"/>
                </a:lnTo>
                <a:lnTo>
                  <a:pt x="159" y="2380"/>
                </a:lnTo>
                <a:close/>
                <a:moveTo>
                  <a:pt x="5367" y="2386"/>
                </a:moveTo>
                <a:lnTo>
                  <a:pt x="5290" y="2432"/>
                </a:lnTo>
                <a:lnTo>
                  <a:pt x="5367" y="2473"/>
                </a:lnTo>
                <a:lnTo>
                  <a:pt x="5445" y="2432"/>
                </a:lnTo>
                <a:lnTo>
                  <a:pt x="5367" y="2386"/>
                </a:lnTo>
                <a:close/>
                <a:moveTo>
                  <a:pt x="4330" y="2386"/>
                </a:moveTo>
                <a:lnTo>
                  <a:pt x="4258" y="2432"/>
                </a:lnTo>
                <a:lnTo>
                  <a:pt x="4335" y="2473"/>
                </a:lnTo>
                <a:lnTo>
                  <a:pt x="4407" y="2432"/>
                </a:lnTo>
                <a:lnTo>
                  <a:pt x="4330" y="2386"/>
                </a:lnTo>
                <a:close/>
                <a:moveTo>
                  <a:pt x="2743" y="2411"/>
                </a:moveTo>
                <a:lnTo>
                  <a:pt x="2666" y="2452"/>
                </a:lnTo>
                <a:lnTo>
                  <a:pt x="2743" y="2499"/>
                </a:lnTo>
                <a:lnTo>
                  <a:pt x="2820" y="2452"/>
                </a:lnTo>
                <a:lnTo>
                  <a:pt x="2743" y="2411"/>
                </a:lnTo>
                <a:close/>
                <a:moveTo>
                  <a:pt x="673" y="2411"/>
                </a:moveTo>
                <a:lnTo>
                  <a:pt x="596" y="2452"/>
                </a:lnTo>
                <a:lnTo>
                  <a:pt x="673" y="2499"/>
                </a:lnTo>
                <a:lnTo>
                  <a:pt x="750" y="2452"/>
                </a:lnTo>
                <a:lnTo>
                  <a:pt x="673" y="2411"/>
                </a:lnTo>
                <a:close/>
                <a:moveTo>
                  <a:pt x="3775" y="2427"/>
                </a:moveTo>
                <a:lnTo>
                  <a:pt x="3734" y="2452"/>
                </a:lnTo>
                <a:lnTo>
                  <a:pt x="3775" y="2478"/>
                </a:lnTo>
                <a:lnTo>
                  <a:pt x="3821" y="2452"/>
                </a:lnTo>
                <a:lnTo>
                  <a:pt x="3775" y="2427"/>
                </a:lnTo>
                <a:close/>
                <a:moveTo>
                  <a:pt x="7196" y="2514"/>
                </a:moveTo>
                <a:lnTo>
                  <a:pt x="7068" y="2591"/>
                </a:lnTo>
                <a:lnTo>
                  <a:pt x="7196" y="2663"/>
                </a:lnTo>
                <a:lnTo>
                  <a:pt x="7324" y="2591"/>
                </a:lnTo>
                <a:lnTo>
                  <a:pt x="7196" y="2514"/>
                </a:lnTo>
                <a:close/>
                <a:moveTo>
                  <a:pt x="3518" y="2530"/>
                </a:moveTo>
                <a:lnTo>
                  <a:pt x="3390" y="2602"/>
                </a:lnTo>
                <a:lnTo>
                  <a:pt x="3518" y="2679"/>
                </a:lnTo>
                <a:lnTo>
                  <a:pt x="3647" y="2602"/>
                </a:lnTo>
                <a:lnTo>
                  <a:pt x="3518" y="2530"/>
                </a:lnTo>
                <a:close/>
                <a:moveTo>
                  <a:pt x="5111" y="2535"/>
                </a:moveTo>
                <a:lnTo>
                  <a:pt x="5034" y="2581"/>
                </a:lnTo>
                <a:lnTo>
                  <a:pt x="5111" y="2622"/>
                </a:lnTo>
                <a:lnTo>
                  <a:pt x="5183" y="2581"/>
                </a:lnTo>
                <a:lnTo>
                  <a:pt x="5111" y="2535"/>
                </a:lnTo>
                <a:close/>
                <a:moveTo>
                  <a:pt x="3000" y="2560"/>
                </a:moveTo>
                <a:lnTo>
                  <a:pt x="2928" y="2602"/>
                </a:lnTo>
                <a:lnTo>
                  <a:pt x="3005" y="2648"/>
                </a:lnTo>
                <a:lnTo>
                  <a:pt x="3077" y="2602"/>
                </a:lnTo>
                <a:lnTo>
                  <a:pt x="3000" y="2560"/>
                </a:lnTo>
                <a:close/>
                <a:moveTo>
                  <a:pt x="2486" y="2560"/>
                </a:moveTo>
                <a:lnTo>
                  <a:pt x="2409" y="2602"/>
                </a:lnTo>
                <a:lnTo>
                  <a:pt x="2486" y="2648"/>
                </a:lnTo>
                <a:lnTo>
                  <a:pt x="2558" y="2602"/>
                </a:lnTo>
                <a:lnTo>
                  <a:pt x="2486" y="2560"/>
                </a:lnTo>
                <a:close/>
                <a:moveTo>
                  <a:pt x="1967" y="2560"/>
                </a:moveTo>
                <a:lnTo>
                  <a:pt x="1890" y="2602"/>
                </a:lnTo>
                <a:lnTo>
                  <a:pt x="1967" y="2648"/>
                </a:lnTo>
                <a:lnTo>
                  <a:pt x="2044" y="2602"/>
                </a:lnTo>
                <a:lnTo>
                  <a:pt x="1967" y="2560"/>
                </a:lnTo>
                <a:close/>
                <a:moveTo>
                  <a:pt x="1448" y="2560"/>
                </a:moveTo>
                <a:lnTo>
                  <a:pt x="1377" y="2602"/>
                </a:lnTo>
                <a:lnTo>
                  <a:pt x="1448" y="2648"/>
                </a:lnTo>
                <a:lnTo>
                  <a:pt x="1525" y="2602"/>
                </a:lnTo>
                <a:lnTo>
                  <a:pt x="1448" y="2560"/>
                </a:lnTo>
                <a:close/>
                <a:moveTo>
                  <a:pt x="4849" y="2658"/>
                </a:moveTo>
                <a:lnTo>
                  <a:pt x="4720" y="2730"/>
                </a:lnTo>
                <a:lnTo>
                  <a:pt x="4854" y="2807"/>
                </a:lnTo>
                <a:lnTo>
                  <a:pt x="4982" y="2730"/>
                </a:lnTo>
                <a:lnTo>
                  <a:pt x="4849" y="2658"/>
                </a:lnTo>
                <a:close/>
                <a:moveTo>
                  <a:pt x="4294" y="2679"/>
                </a:moveTo>
                <a:lnTo>
                  <a:pt x="4166" y="2751"/>
                </a:lnTo>
                <a:lnTo>
                  <a:pt x="4299" y="2828"/>
                </a:lnTo>
                <a:lnTo>
                  <a:pt x="4428" y="2751"/>
                </a:lnTo>
                <a:lnTo>
                  <a:pt x="4294" y="2679"/>
                </a:lnTo>
                <a:close/>
                <a:moveTo>
                  <a:pt x="5886" y="2704"/>
                </a:moveTo>
                <a:lnTo>
                  <a:pt x="5845" y="2730"/>
                </a:lnTo>
                <a:lnTo>
                  <a:pt x="5886" y="2756"/>
                </a:lnTo>
                <a:lnTo>
                  <a:pt x="5927" y="2730"/>
                </a:lnTo>
                <a:lnTo>
                  <a:pt x="5886" y="2704"/>
                </a:lnTo>
                <a:close/>
                <a:moveTo>
                  <a:pt x="3780" y="2710"/>
                </a:moveTo>
                <a:lnTo>
                  <a:pt x="3703" y="2751"/>
                </a:lnTo>
                <a:lnTo>
                  <a:pt x="3780" y="2797"/>
                </a:lnTo>
                <a:lnTo>
                  <a:pt x="3852" y="2751"/>
                </a:lnTo>
                <a:lnTo>
                  <a:pt x="3780" y="2710"/>
                </a:lnTo>
                <a:close/>
                <a:moveTo>
                  <a:pt x="3262" y="2710"/>
                </a:moveTo>
                <a:lnTo>
                  <a:pt x="3185" y="2751"/>
                </a:lnTo>
                <a:lnTo>
                  <a:pt x="3262" y="2797"/>
                </a:lnTo>
                <a:lnTo>
                  <a:pt x="3339" y="2751"/>
                </a:lnTo>
                <a:lnTo>
                  <a:pt x="3262" y="2710"/>
                </a:lnTo>
                <a:close/>
                <a:moveTo>
                  <a:pt x="2743" y="2710"/>
                </a:moveTo>
                <a:lnTo>
                  <a:pt x="2671" y="2756"/>
                </a:lnTo>
                <a:lnTo>
                  <a:pt x="2743" y="2797"/>
                </a:lnTo>
                <a:lnTo>
                  <a:pt x="2820" y="2756"/>
                </a:lnTo>
                <a:lnTo>
                  <a:pt x="2743" y="2710"/>
                </a:lnTo>
                <a:close/>
                <a:moveTo>
                  <a:pt x="2229" y="2710"/>
                </a:moveTo>
                <a:lnTo>
                  <a:pt x="2152" y="2756"/>
                </a:lnTo>
                <a:lnTo>
                  <a:pt x="2229" y="2797"/>
                </a:lnTo>
                <a:lnTo>
                  <a:pt x="2301" y="2756"/>
                </a:lnTo>
                <a:lnTo>
                  <a:pt x="2229" y="2710"/>
                </a:lnTo>
                <a:close/>
                <a:moveTo>
                  <a:pt x="1710" y="2710"/>
                </a:moveTo>
                <a:lnTo>
                  <a:pt x="1633" y="2756"/>
                </a:lnTo>
                <a:lnTo>
                  <a:pt x="1710" y="2797"/>
                </a:lnTo>
                <a:lnTo>
                  <a:pt x="1787" y="2756"/>
                </a:lnTo>
                <a:lnTo>
                  <a:pt x="1710" y="2710"/>
                </a:lnTo>
                <a:close/>
                <a:moveTo>
                  <a:pt x="673" y="2710"/>
                </a:moveTo>
                <a:lnTo>
                  <a:pt x="601" y="2756"/>
                </a:lnTo>
                <a:lnTo>
                  <a:pt x="673" y="2797"/>
                </a:lnTo>
                <a:lnTo>
                  <a:pt x="750" y="2756"/>
                </a:lnTo>
                <a:lnTo>
                  <a:pt x="673" y="2710"/>
                </a:lnTo>
                <a:close/>
                <a:moveTo>
                  <a:pt x="3005" y="2828"/>
                </a:moveTo>
                <a:lnTo>
                  <a:pt x="2876" y="2905"/>
                </a:lnTo>
                <a:lnTo>
                  <a:pt x="2928" y="2931"/>
                </a:lnTo>
                <a:lnTo>
                  <a:pt x="2799" y="3008"/>
                </a:lnTo>
                <a:lnTo>
                  <a:pt x="2748" y="2977"/>
                </a:lnTo>
                <a:lnTo>
                  <a:pt x="2635" y="3044"/>
                </a:lnTo>
                <a:lnTo>
                  <a:pt x="2337" y="3044"/>
                </a:lnTo>
                <a:lnTo>
                  <a:pt x="2229" y="2977"/>
                </a:lnTo>
                <a:lnTo>
                  <a:pt x="2101" y="3054"/>
                </a:lnTo>
                <a:lnTo>
                  <a:pt x="2152" y="3085"/>
                </a:lnTo>
                <a:lnTo>
                  <a:pt x="1998" y="3172"/>
                </a:lnTo>
                <a:lnTo>
                  <a:pt x="1972" y="3162"/>
                </a:lnTo>
                <a:lnTo>
                  <a:pt x="1895" y="3203"/>
                </a:lnTo>
                <a:lnTo>
                  <a:pt x="1972" y="3249"/>
                </a:lnTo>
                <a:lnTo>
                  <a:pt x="2049" y="3203"/>
                </a:lnTo>
                <a:lnTo>
                  <a:pt x="2024" y="3188"/>
                </a:lnTo>
                <a:lnTo>
                  <a:pt x="2178" y="3100"/>
                </a:lnTo>
                <a:lnTo>
                  <a:pt x="2229" y="3126"/>
                </a:lnTo>
                <a:lnTo>
                  <a:pt x="2342" y="3064"/>
                </a:lnTo>
                <a:lnTo>
                  <a:pt x="2635" y="3064"/>
                </a:lnTo>
                <a:lnTo>
                  <a:pt x="2748" y="3126"/>
                </a:lnTo>
                <a:lnTo>
                  <a:pt x="2876" y="3054"/>
                </a:lnTo>
                <a:lnTo>
                  <a:pt x="2825" y="3023"/>
                </a:lnTo>
                <a:lnTo>
                  <a:pt x="2953" y="2946"/>
                </a:lnTo>
                <a:lnTo>
                  <a:pt x="3005" y="2977"/>
                </a:lnTo>
                <a:lnTo>
                  <a:pt x="3133" y="2905"/>
                </a:lnTo>
                <a:lnTo>
                  <a:pt x="3005" y="2828"/>
                </a:lnTo>
                <a:close/>
                <a:moveTo>
                  <a:pt x="5111" y="2838"/>
                </a:moveTo>
                <a:lnTo>
                  <a:pt x="5034" y="2879"/>
                </a:lnTo>
                <a:lnTo>
                  <a:pt x="5111" y="2925"/>
                </a:lnTo>
                <a:lnTo>
                  <a:pt x="5188" y="2879"/>
                </a:lnTo>
                <a:lnTo>
                  <a:pt x="5111" y="2838"/>
                </a:lnTo>
                <a:close/>
                <a:moveTo>
                  <a:pt x="4556" y="2859"/>
                </a:moveTo>
                <a:lnTo>
                  <a:pt x="4479" y="2905"/>
                </a:lnTo>
                <a:lnTo>
                  <a:pt x="4556" y="2946"/>
                </a:lnTo>
                <a:lnTo>
                  <a:pt x="4633" y="2905"/>
                </a:lnTo>
                <a:lnTo>
                  <a:pt x="4556" y="2859"/>
                </a:lnTo>
                <a:close/>
                <a:moveTo>
                  <a:pt x="4037" y="2859"/>
                </a:moveTo>
                <a:lnTo>
                  <a:pt x="3965" y="2905"/>
                </a:lnTo>
                <a:lnTo>
                  <a:pt x="4037" y="2946"/>
                </a:lnTo>
                <a:lnTo>
                  <a:pt x="4114" y="2905"/>
                </a:lnTo>
                <a:lnTo>
                  <a:pt x="4037" y="2859"/>
                </a:lnTo>
                <a:close/>
                <a:moveTo>
                  <a:pt x="1967" y="2859"/>
                </a:moveTo>
                <a:lnTo>
                  <a:pt x="1895" y="2905"/>
                </a:lnTo>
                <a:lnTo>
                  <a:pt x="1916" y="2920"/>
                </a:lnTo>
                <a:lnTo>
                  <a:pt x="1736" y="3023"/>
                </a:lnTo>
                <a:lnTo>
                  <a:pt x="1710" y="3008"/>
                </a:lnTo>
                <a:lnTo>
                  <a:pt x="1638" y="3054"/>
                </a:lnTo>
                <a:lnTo>
                  <a:pt x="1695" y="3085"/>
                </a:lnTo>
                <a:lnTo>
                  <a:pt x="1695" y="3291"/>
                </a:lnTo>
                <a:lnTo>
                  <a:pt x="1582" y="3352"/>
                </a:lnTo>
                <a:lnTo>
                  <a:pt x="1716" y="3429"/>
                </a:lnTo>
                <a:lnTo>
                  <a:pt x="1844" y="3352"/>
                </a:lnTo>
                <a:lnTo>
                  <a:pt x="1731" y="3291"/>
                </a:lnTo>
                <a:lnTo>
                  <a:pt x="1731" y="3085"/>
                </a:lnTo>
                <a:lnTo>
                  <a:pt x="1787" y="3054"/>
                </a:lnTo>
                <a:lnTo>
                  <a:pt x="1762" y="3039"/>
                </a:lnTo>
                <a:lnTo>
                  <a:pt x="1947" y="2936"/>
                </a:lnTo>
                <a:lnTo>
                  <a:pt x="1967" y="2946"/>
                </a:lnTo>
                <a:lnTo>
                  <a:pt x="2044" y="2905"/>
                </a:lnTo>
                <a:lnTo>
                  <a:pt x="1967" y="2859"/>
                </a:lnTo>
                <a:close/>
                <a:moveTo>
                  <a:pt x="416" y="2859"/>
                </a:moveTo>
                <a:lnTo>
                  <a:pt x="344" y="2905"/>
                </a:lnTo>
                <a:lnTo>
                  <a:pt x="416" y="2946"/>
                </a:lnTo>
                <a:lnTo>
                  <a:pt x="493" y="2905"/>
                </a:lnTo>
                <a:lnTo>
                  <a:pt x="416" y="2859"/>
                </a:lnTo>
                <a:close/>
                <a:moveTo>
                  <a:pt x="6682" y="2864"/>
                </a:moveTo>
                <a:lnTo>
                  <a:pt x="6636" y="2890"/>
                </a:lnTo>
                <a:lnTo>
                  <a:pt x="6682" y="2915"/>
                </a:lnTo>
                <a:lnTo>
                  <a:pt x="6723" y="2890"/>
                </a:lnTo>
                <a:lnTo>
                  <a:pt x="6682" y="2864"/>
                </a:lnTo>
                <a:close/>
                <a:moveTo>
                  <a:pt x="1454" y="2879"/>
                </a:moveTo>
                <a:lnTo>
                  <a:pt x="1407" y="2905"/>
                </a:lnTo>
                <a:lnTo>
                  <a:pt x="1454" y="2931"/>
                </a:lnTo>
                <a:lnTo>
                  <a:pt x="1495" y="2905"/>
                </a:lnTo>
                <a:lnTo>
                  <a:pt x="1454" y="2879"/>
                </a:lnTo>
                <a:close/>
                <a:moveTo>
                  <a:pt x="935" y="2879"/>
                </a:moveTo>
                <a:lnTo>
                  <a:pt x="894" y="2905"/>
                </a:lnTo>
                <a:lnTo>
                  <a:pt x="935" y="2931"/>
                </a:lnTo>
                <a:lnTo>
                  <a:pt x="976" y="2905"/>
                </a:lnTo>
                <a:lnTo>
                  <a:pt x="935" y="2879"/>
                </a:lnTo>
                <a:close/>
                <a:moveTo>
                  <a:pt x="5373" y="2987"/>
                </a:moveTo>
                <a:lnTo>
                  <a:pt x="5296" y="3028"/>
                </a:lnTo>
                <a:lnTo>
                  <a:pt x="5373" y="3075"/>
                </a:lnTo>
                <a:lnTo>
                  <a:pt x="5445" y="3028"/>
                </a:lnTo>
                <a:lnTo>
                  <a:pt x="5373" y="2987"/>
                </a:lnTo>
                <a:close/>
                <a:moveTo>
                  <a:pt x="6426" y="2997"/>
                </a:moveTo>
                <a:lnTo>
                  <a:pt x="6349" y="3039"/>
                </a:lnTo>
                <a:lnTo>
                  <a:pt x="6426" y="3085"/>
                </a:lnTo>
                <a:lnTo>
                  <a:pt x="6497" y="3039"/>
                </a:lnTo>
                <a:lnTo>
                  <a:pt x="6426" y="2997"/>
                </a:lnTo>
                <a:close/>
                <a:moveTo>
                  <a:pt x="5886" y="3008"/>
                </a:moveTo>
                <a:lnTo>
                  <a:pt x="5845" y="3028"/>
                </a:lnTo>
                <a:lnTo>
                  <a:pt x="5886" y="3054"/>
                </a:lnTo>
                <a:lnTo>
                  <a:pt x="5932" y="3028"/>
                </a:lnTo>
                <a:lnTo>
                  <a:pt x="5886" y="3008"/>
                </a:lnTo>
                <a:close/>
                <a:moveTo>
                  <a:pt x="4818" y="3008"/>
                </a:moveTo>
                <a:lnTo>
                  <a:pt x="4741" y="3054"/>
                </a:lnTo>
                <a:lnTo>
                  <a:pt x="4818" y="3095"/>
                </a:lnTo>
                <a:lnTo>
                  <a:pt x="4890" y="3054"/>
                </a:lnTo>
                <a:lnTo>
                  <a:pt x="4818" y="3008"/>
                </a:lnTo>
                <a:close/>
                <a:moveTo>
                  <a:pt x="4299" y="3008"/>
                </a:moveTo>
                <a:lnTo>
                  <a:pt x="4222" y="3054"/>
                </a:lnTo>
                <a:lnTo>
                  <a:pt x="4299" y="3095"/>
                </a:lnTo>
                <a:lnTo>
                  <a:pt x="4376" y="3054"/>
                </a:lnTo>
                <a:lnTo>
                  <a:pt x="4299" y="3008"/>
                </a:lnTo>
                <a:close/>
                <a:moveTo>
                  <a:pt x="3780" y="3008"/>
                </a:moveTo>
                <a:lnTo>
                  <a:pt x="3708" y="3054"/>
                </a:lnTo>
                <a:lnTo>
                  <a:pt x="3780" y="3095"/>
                </a:lnTo>
                <a:lnTo>
                  <a:pt x="3857" y="3054"/>
                </a:lnTo>
                <a:lnTo>
                  <a:pt x="3780" y="3008"/>
                </a:lnTo>
                <a:close/>
                <a:moveTo>
                  <a:pt x="3262" y="3008"/>
                </a:moveTo>
                <a:lnTo>
                  <a:pt x="3190" y="3054"/>
                </a:lnTo>
                <a:lnTo>
                  <a:pt x="3267" y="3095"/>
                </a:lnTo>
                <a:lnTo>
                  <a:pt x="3339" y="3054"/>
                </a:lnTo>
                <a:lnTo>
                  <a:pt x="3262" y="3008"/>
                </a:lnTo>
                <a:close/>
                <a:moveTo>
                  <a:pt x="5629" y="3136"/>
                </a:moveTo>
                <a:lnTo>
                  <a:pt x="5558" y="3183"/>
                </a:lnTo>
                <a:lnTo>
                  <a:pt x="5629" y="3224"/>
                </a:lnTo>
                <a:lnTo>
                  <a:pt x="5706" y="3183"/>
                </a:lnTo>
                <a:lnTo>
                  <a:pt x="5629" y="3136"/>
                </a:lnTo>
                <a:close/>
                <a:moveTo>
                  <a:pt x="5075" y="3157"/>
                </a:moveTo>
                <a:lnTo>
                  <a:pt x="5003" y="3203"/>
                </a:lnTo>
                <a:lnTo>
                  <a:pt x="5075" y="3244"/>
                </a:lnTo>
                <a:lnTo>
                  <a:pt x="5152" y="3203"/>
                </a:lnTo>
                <a:lnTo>
                  <a:pt x="5075" y="3157"/>
                </a:lnTo>
                <a:close/>
                <a:moveTo>
                  <a:pt x="4556" y="3157"/>
                </a:moveTo>
                <a:lnTo>
                  <a:pt x="4484" y="3203"/>
                </a:lnTo>
                <a:lnTo>
                  <a:pt x="4561" y="3244"/>
                </a:lnTo>
                <a:lnTo>
                  <a:pt x="4633" y="3203"/>
                </a:lnTo>
                <a:lnTo>
                  <a:pt x="4556" y="3157"/>
                </a:lnTo>
                <a:close/>
                <a:moveTo>
                  <a:pt x="4042" y="3157"/>
                </a:moveTo>
                <a:lnTo>
                  <a:pt x="3965" y="3203"/>
                </a:lnTo>
                <a:lnTo>
                  <a:pt x="4042" y="3244"/>
                </a:lnTo>
                <a:lnTo>
                  <a:pt x="4114" y="3203"/>
                </a:lnTo>
                <a:lnTo>
                  <a:pt x="4042" y="3157"/>
                </a:lnTo>
                <a:close/>
                <a:moveTo>
                  <a:pt x="2486" y="3162"/>
                </a:moveTo>
                <a:lnTo>
                  <a:pt x="2414" y="3203"/>
                </a:lnTo>
                <a:lnTo>
                  <a:pt x="2491" y="3249"/>
                </a:lnTo>
                <a:lnTo>
                  <a:pt x="2563" y="3203"/>
                </a:lnTo>
                <a:lnTo>
                  <a:pt x="2486" y="3162"/>
                </a:lnTo>
                <a:close/>
                <a:moveTo>
                  <a:pt x="3524" y="3177"/>
                </a:moveTo>
                <a:lnTo>
                  <a:pt x="3482" y="3203"/>
                </a:lnTo>
                <a:lnTo>
                  <a:pt x="3524" y="3229"/>
                </a:lnTo>
                <a:lnTo>
                  <a:pt x="3565" y="3203"/>
                </a:lnTo>
                <a:lnTo>
                  <a:pt x="3524" y="3177"/>
                </a:lnTo>
                <a:close/>
                <a:moveTo>
                  <a:pt x="3005" y="3177"/>
                </a:moveTo>
                <a:lnTo>
                  <a:pt x="2964" y="3203"/>
                </a:lnTo>
                <a:lnTo>
                  <a:pt x="3005" y="3229"/>
                </a:lnTo>
                <a:lnTo>
                  <a:pt x="3051" y="3203"/>
                </a:lnTo>
                <a:lnTo>
                  <a:pt x="3005" y="3177"/>
                </a:lnTo>
                <a:close/>
                <a:moveTo>
                  <a:pt x="421" y="3177"/>
                </a:moveTo>
                <a:lnTo>
                  <a:pt x="375" y="3203"/>
                </a:lnTo>
                <a:lnTo>
                  <a:pt x="421" y="3229"/>
                </a:lnTo>
                <a:lnTo>
                  <a:pt x="462" y="3203"/>
                </a:lnTo>
                <a:lnTo>
                  <a:pt x="421" y="3177"/>
                </a:lnTo>
                <a:close/>
                <a:moveTo>
                  <a:pt x="4818" y="3275"/>
                </a:moveTo>
                <a:lnTo>
                  <a:pt x="4689" y="3352"/>
                </a:lnTo>
                <a:lnTo>
                  <a:pt x="4818" y="3429"/>
                </a:lnTo>
                <a:lnTo>
                  <a:pt x="4946" y="3352"/>
                </a:lnTo>
                <a:lnTo>
                  <a:pt x="4818" y="3275"/>
                </a:lnTo>
                <a:close/>
                <a:moveTo>
                  <a:pt x="4299" y="3280"/>
                </a:moveTo>
                <a:lnTo>
                  <a:pt x="4191" y="3342"/>
                </a:lnTo>
                <a:lnTo>
                  <a:pt x="3893" y="3342"/>
                </a:lnTo>
                <a:lnTo>
                  <a:pt x="3780" y="3280"/>
                </a:lnTo>
                <a:lnTo>
                  <a:pt x="3652" y="3352"/>
                </a:lnTo>
                <a:lnTo>
                  <a:pt x="3703" y="3383"/>
                </a:lnTo>
                <a:lnTo>
                  <a:pt x="3575" y="3460"/>
                </a:lnTo>
                <a:lnTo>
                  <a:pt x="3524" y="3429"/>
                </a:lnTo>
                <a:lnTo>
                  <a:pt x="3416" y="3491"/>
                </a:lnTo>
                <a:lnTo>
                  <a:pt x="3066" y="3491"/>
                </a:lnTo>
                <a:lnTo>
                  <a:pt x="3010" y="3460"/>
                </a:lnTo>
                <a:lnTo>
                  <a:pt x="2953" y="3491"/>
                </a:lnTo>
                <a:lnTo>
                  <a:pt x="2548" y="3491"/>
                </a:lnTo>
                <a:lnTo>
                  <a:pt x="2491" y="3460"/>
                </a:lnTo>
                <a:lnTo>
                  <a:pt x="2414" y="3501"/>
                </a:lnTo>
                <a:lnTo>
                  <a:pt x="2440" y="3517"/>
                </a:lnTo>
                <a:lnTo>
                  <a:pt x="1998" y="3774"/>
                </a:lnTo>
                <a:lnTo>
                  <a:pt x="1977" y="3758"/>
                </a:lnTo>
                <a:lnTo>
                  <a:pt x="1900" y="3805"/>
                </a:lnTo>
                <a:lnTo>
                  <a:pt x="1977" y="3846"/>
                </a:lnTo>
                <a:lnTo>
                  <a:pt x="2049" y="3805"/>
                </a:lnTo>
                <a:lnTo>
                  <a:pt x="2029" y="3789"/>
                </a:lnTo>
                <a:lnTo>
                  <a:pt x="2465" y="3532"/>
                </a:lnTo>
                <a:lnTo>
                  <a:pt x="2491" y="3548"/>
                </a:lnTo>
                <a:lnTo>
                  <a:pt x="2548" y="3517"/>
                </a:lnTo>
                <a:lnTo>
                  <a:pt x="2953" y="3512"/>
                </a:lnTo>
                <a:lnTo>
                  <a:pt x="3010" y="3548"/>
                </a:lnTo>
                <a:lnTo>
                  <a:pt x="3066" y="3512"/>
                </a:lnTo>
                <a:lnTo>
                  <a:pt x="3416" y="3512"/>
                </a:lnTo>
                <a:lnTo>
                  <a:pt x="3529" y="3578"/>
                </a:lnTo>
                <a:lnTo>
                  <a:pt x="3657" y="3501"/>
                </a:lnTo>
                <a:lnTo>
                  <a:pt x="3606" y="3476"/>
                </a:lnTo>
                <a:lnTo>
                  <a:pt x="3734" y="3399"/>
                </a:lnTo>
                <a:lnTo>
                  <a:pt x="3785" y="3429"/>
                </a:lnTo>
                <a:lnTo>
                  <a:pt x="3893" y="3363"/>
                </a:lnTo>
                <a:lnTo>
                  <a:pt x="4191" y="3363"/>
                </a:lnTo>
                <a:lnTo>
                  <a:pt x="4299" y="3429"/>
                </a:lnTo>
                <a:lnTo>
                  <a:pt x="4428" y="3352"/>
                </a:lnTo>
                <a:lnTo>
                  <a:pt x="4299" y="3280"/>
                </a:lnTo>
                <a:close/>
                <a:moveTo>
                  <a:pt x="6944" y="3296"/>
                </a:moveTo>
                <a:lnTo>
                  <a:pt x="6867" y="3342"/>
                </a:lnTo>
                <a:lnTo>
                  <a:pt x="6944" y="3383"/>
                </a:lnTo>
                <a:lnTo>
                  <a:pt x="7021" y="3342"/>
                </a:lnTo>
                <a:lnTo>
                  <a:pt x="6944" y="3296"/>
                </a:lnTo>
                <a:close/>
                <a:moveTo>
                  <a:pt x="3267" y="3311"/>
                </a:moveTo>
                <a:lnTo>
                  <a:pt x="3190" y="3352"/>
                </a:lnTo>
                <a:lnTo>
                  <a:pt x="3267" y="3399"/>
                </a:lnTo>
                <a:lnTo>
                  <a:pt x="3344" y="3352"/>
                </a:lnTo>
                <a:lnTo>
                  <a:pt x="3267" y="3311"/>
                </a:lnTo>
                <a:close/>
                <a:moveTo>
                  <a:pt x="2229" y="3327"/>
                </a:moveTo>
                <a:lnTo>
                  <a:pt x="2188" y="3352"/>
                </a:lnTo>
                <a:lnTo>
                  <a:pt x="2229" y="3378"/>
                </a:lnTo>
                <a:lnTo>
                  <a:pt x="2275" y="3352"/>
                </a:lnTo>
                <a:lnTo>
                  <a:pt x="2229" y="3327"/>
                </a:lnTo>
                <a:close/>
                <a:moveTo>
                  <a:pt x="6169" y="3445"/>
                </a:moveTo>
                <a:lnTo>
                  <a:pt x="6092" y="3491"/>
                </a:lnTo>
                <a:lnTo>
                  <a:pt x="6169" y="3532"/>
                </a:lnTo>
                <a:lnTo>
                  <a:pt x="6246" y="3491"/>
                </a:lnTo>
                <a:lnTo>
                  <a:pt x="6169" y="3445"/>
                </a:lnTo>
                <a:close/>
                <a:moveTo>
                  <a:pt x="4561" y="3460"/>
                </a:moveTo>
                <a:lnTo>
                  <a:pt x="4484" y="3501"/>
                </a:lnTo>
                <a:lnTo>
                  <a:pt x="4561" y="3548"/>
                </a:lnTo>
                <a:lnTo>
                  <a:pt x="4638" y="3501"/>
                </a:lnTo>
                <a:lnTo>
                  <a:pt x="4561" y="3460"/>
                </a:lnTo>
                <a:close/>
                <a:moveTo>
                  <a:pt x="5614" y="3471"/>
                </a:moveTo>
                <a:lnTo>
                  <a:pt x="5537" y="3512"/>
                </a:lnTo>
                <a:lnTo>
                  <a:pt x="5614" y="3558"/>
                </a:lnTo>
                <a:lnTo>
                  <a:pt x="5691" y="3512"/>
                </a:lnTo>
                <a:lnTo>
                  <a:pt x="5614" y="3471"/>
                </a:lnTo>
                <a:close/>
                <a:moveTo>
                  <a:pt x="878" y="3496"/>
                </a:moveTo>
                <a:lnTo>
                  <a:pt x="806" y="3537"/>
                </a:lnTo>
                <a:lnTo>
                  <a:pt x="878" y="3584"/>
                </a:lnTo>
                <a:lnTo>
                  <a:pt x="955" y="3537"/>
                </a:lnTo>
                <a:lnTo>
                  <a:pt x="878" y="3496"/>
                </a:lnTo>
                <a:close/>
                <a:moveTo>
                  <a:pt x="3785" y="3609"/>
                </a:moveTo>
                <a:lnTo>
                  <a:pt x="3708" y="3650"/>
                </a:lnTo>
                <a:lnTo>
                  <a:pt x="3785" y="3697"/>
                </a:lnTo>
                <a:lnTo>
                  <a:pt x="3863" y="3650"/>
                </a:lnTo>
                <a:lnTo>
                  <a:pt x="3785" y="3609"/>
                </a:lnTo>
                <a:close/>
                <a:moveTo>
                  <a:pt x="3267" y="3609"/>
                </a:moveTo>
                <a:lnTo>
                  <a:pt x="3195" y="3656"/>
                </a:lnTo>
                <a:lnTo>
                  <a:pt x="3267" y="3697"/>
                </a:lnTo>
                <a:lnTo>
                  <a:pt x="3344" y="3656"/>
                </a:lnTo>
                <a:lnTo>
                  <a:pt x="3267" y="3609"/>
                </a:lnTo>
                <a:close/>
                <a:moveTo>
                  <a:pt x="5357" y="3620"/>
                </a:moveTo>
                <a:lnTo>
                  <a:pt x="5280" y="3661"/>
                </a:lnTo>
                <a:lnTo>
                  <a:pt x="5357" y="3707"/>
                </a:lnTo>
                <a:lnTo>
                  <a:pt x="5429" y="3661"/>
                </a:lnTo>
                <a:lnTo>
                  <a:pt x="5357" y="3620"/>
                </a:lnTo>
                <a:close/>
                <a:moveTo>
                  <a:pt x="2748" y="3630"/>
                </a:moveTo>
                <a:lnTo>
                  <a:pt x="2707" y="3656"/>
                </a:lnTo>
                <a:lnTo>
                  <a:pt x="2753" y="3676"/>
                </a:lnTo>
                <a:lnTo>
                  <a:pt x="2794" y="3656"/>
                </a:lnTo>
                <a:lnTo>
                  <a:pt x="2748" y="3630"/>
                </a:lnTo>
                <a:close/>
                <a:moveTo>
                  <a:pt x="1716" y="3630"/>
                </a:moveTo>
                <a:lnTo>
                  <a:pt x="1674" y="3656"/>
                </a:lnTo>
                <a:lnTo>
                  <a:pt x="1716" y="3676"/>
                </a:lnTo>
                <a:lnTo>
                  <a:pt x="1757" y="3656"/>
                </a:lnTo>
                <a:lnTo>
                  <a:pt x="1716" y="3630"/>
                </a:lnTo>
                <a:close/>
                <a:moveTo>
                  <a:pt x="4237" y="3645"/>
                </a:moveTo>
                <a:lnTo>
                  <a:pt x="4160" y="3692"/>
                </a:lnTo>
                <a:lnTo>
                  <a:pt x="4237" y="3733"/>
                </a:lnTo>
                <a:lnTo>
                  <a:pt x="4315" y="3692"/>
                </a:lnTo>
                <a:lnTo>
                  <a:pt x="4237" y="3645"/>
                </a:lnTo>
                <a:close/>
                <a:moveTo>
                  <a:pt x="2491" y="3758"/>
                </a:moveTo>
                <a:lnTo>
                  <a:pt x="2419" y="3805"/>
                </a:lnTo>
                <a:lnTo>
                  <a:pt x="2491" y="3846"/>
                </a:lnTo>
                <a:lnTo>
                  <a:pt x="2568" y="3805"/>
                </a:lnTo>
                <a:lnTo>
                  <a:pt x="2491" y="3758"/>
                </a:lnTo>
                <a:close/>
                <a:moveTo>
                  <a:pt x="6133" y="3769"/>
                </a:moveTo>
                <a:lnTo>
                  <a:pt x="6056" y="3810"/>
                </a:lnTo>
                <a:lnTo>
                  <a:pt x="6133" y="3856"/>
                </a:lnTo>
                <a:lnTo>
                  <a:pt x="6210" y="3810"/>
                </a:lnTo>
                <a:lnTo>
                  <a:pt x="6133" y="3769"/>
                </a:lnTo>
                <a:close/>
                <a:moveTo>
                  <a:pt x="3010" y="3779"/>
                </a:moveTo>
                <a:lnTo>
                  <a:pt x="2969" y="3805"/>
                </a:lnTo>
                <a:lnTo>
                  <a:pt x="3010" y="3830"/>
                </a:lnTo>
                <a:lnTo>
                  <a:pt x="3051" y="3805"/>
                </a:lnTo>
                <a:lnTo>
                  <a:pt x="3010" y="3779"/>
                </a:lnTo>
                <a:close/>
                <a:moveTo>
                  <a:pt x="4499" y="3794"/>
                </a:moveTo>
                <a:lnTo>
                  <a:pt x="4422" y="3841"/>
                </a:lnTo>
                <a:lnTo>
                  <a:pt x="4499" y="3882"/>
                </a:lnTo>
                <a:lnTo>
                  <a:pt x="4571" y="3841"/>
                </a:lnTo>
                <a:lnTo>
                  <a:pt x="4499" y="3794"/>
                </a:lnTo>
                <a:close/>
                <a:moveTo>
                  <a:pt x="5876" y="3887"/>
                </a:moveTo>
                <a:lnTo>
                  <a:pt x="5748" y="3964"/>
                </a:lnTo>
                <a:lnTo>
                  <a:pt x="5876" y="4036"/>
                </a:lnTo>
                <a:lnTo>
                  <a:pt x="6004" y="3964"/>
                </a:lnTo>
                <a:lnTo>
                  <a:pt x="5876" y="3887"/>
                </a:lnTo>
                <a:close/>
                <a:moveTo>
                  <a:pt x="3272" y="3908"/>
                </a:moveTo>
                <a:lnTo>
                  <a:pt x="3195" y="3954"/>
                </a:lnTo>
                <a:lnTo>
                  <a:pt x="3272" y="3995"/>
                </a:lnTo>
                <a:lnTo>
                  <a:pt x="3344" y="3954"/>
                </a:lnTo>
                <a:lnTo>
                  <a:pt x="3272" y="3908"/>
                </a:lnTo>
                <a:close/>
                <a:moveTo>
                  <a:pt x="1716" y="3928"/>
                </a:moveTo>
                <a:lnTo>
                  <a:pt x="1674" y="3954"/>
                </a:lnTo>
                <a:lnTo>
                  <a:pt x="1716" y="3980"/>
                </a:lnTo>
                <a:lnTo>
                  <a:pt x="1762" y="3954"/>
                </a:lnTo>
                <a:lnTo>
                  <a:pt x="1716" y="3928"/>
                </a:lnTo>
                <a:close/>
                <a:moveTo>
                  <a:pt x="4047" y="4057"/>
                </a:moveTo>
                <a:lnTo>
                  <a:pt x="3970" y="4103"/>
                </a:lnTo>
                <a:lnTo>
                  <a:pt x="4047" y="4144"/>
                </a:lnTo>
                <a:lnTo>
                  <a:pt x="4124" y="4103"/>
                </a:lnTo>
                <a:lnTo>
                  <a:pt x="4047" y="4057"/>
                </a:lnTo>
                <a:close/>
                <a:moveTo>
                  <a:pt x="5100" y="4067"/>
                </a:moveTo>
                <a:lnTo>
                  <a:pt x="5023" y="4113"/>
                </a:lnTo>
                <a:lnTo>
                  <a:pt x="5100" y="4154"/>
                </a:lnTo>
                <a:lnTo>
                  <a:pt x="5177" y="4113"/>
                </a:lnTo>
                <a:lnTo>
                  <a:pt x="5100" y="4067"/>
                </a:lnTo>
                <a:close/>
                <a:moveTo>
                  <a:pt x="3010" y="4077"/>
                </a:moveTo>
                <a:lnTo>
                  <a:pt x="2969" y="4103"/>
                </a:lnTo>
                <a:lnTo>
                  <a:pt x="3010" y="4129"/>
                </a:lnTo>
                <a:lnTo>
                  <a:pt x="3056" y="4103"/>
                </a:lnTo>
                <a:lnTo>
                  <a:pt x="3010" y="4077"/>
                </a:lnTo>
                <a:close/>
                <a:moveTo>
                  <a:pt x="2239" y="4226"/>
                </a:moveTo>
                <a:lnTo>
                  <a:pt x="2193" y="4252"/>
                </a:lnTo>
                <a:lnTo>
                  <a:pt x="2239" y="4278"/>
                </a:lnTo>
                <a:lnTo>
                  <a:pt x="2281" y="4252"/>
                </a:lnTo>
                <a:lnTo>
                  <a:pt x="2239" y="4226"/>
                </a:lnTo>
                <a:close/>
                <a:moveTo>
                  <a:pt x="4325" y="4237"/>
                </a:moveTo>
                <a:lnTo>
                  <a:pt x="4284" y="4262"/>
                </a:lnTo>
                <a:lnTo>
                  <a:pt x="4325" y="4288"/>
                </a:lnTo>
                <a:lnTo>
                  <a:pt x="4366" y="4262"/>
                </a:lnTo>
                <a:lnTo>
                  <a:pt x="4325" y="4237"/>
                </a:lnTo>
                <a:close/>
                <a:moveTo>
                  <a:pt x="4299" y="3399"/>
                </a:moveTo>
                <a:lnTo>
                  <a:pt x="4227" y="3352"/>
                </a:lnTo>
                <a:lnTo>
                  <a:pt x="4299" y="3311"/>
                </a:lnTo>
                <a:lnTo>
                  <a:pt x="4376" y="3352"/>
                </a:lnTo>
                <a:lnTo>
                  <a:pt x="4299" y="3399"/>
                </a:lnTo>
                <a:close/>
                <a:moveTo>
                  <a:pt x="2229" y="3095"/>
                </a:moveTo>
                <a:lnTo>
                  <a:pt x="2152" y="3054"/>
                </a:lnTo>
                <a:lnTo>
                  <a:pt x="2229" y="3008"/>
                </a:lnTo>
                <a:lnTo>
                  <a:pt x="2306" y="3054"/>
                </a:lnTo>
                <a:lnTo>
                  <a:pt x="2229" y="3095"/>
                </a:lnTo>
                <a:close/>
                <a:moveTo>
                  <a:pt x="3005" y="2946"/>
                </a:moveTo>
                <a:lnTo>
                  <a:pt x="2928" y="2905"/>
                </a:lnTo>
                <a:lnTo>
                  <a:pt x="3005" y="2859"/>
                </a:lnTo>
                <a:lnTo>
                  <a:pt x="3082" y="2905"/>
                </a:lnTo>
                <a:lnTo>
                  <a:pt x="3005" y="2946"/>
                </a:lnTo>
                <a:close/>
                <a:moveTo>
                  <a:pt x="4299" y="2797"/>
                </a:moveTo>
                <a:lnTo>
                  <a:pt x="4222" y="2751"/>
                </a:lnTo>
                <a:lnTo>
                  <a:pt x="4294" y="2710"/>
                </a:lnTo>
                <a:lnTo>
                  <a:pt x="4371" y="2751"/>
                </a:lnTo>
                <a:lnTo>
                  <a:pt x="4299" y="2797"/>
                </a:lnTo>
                <a:close/>
                <a:moveTo>
                  <a:pt x="4592" y="2622"/>
                </a:moveTo>
                <a:lnTo>
                  <a:pt x="4515" y="2581"/>
                </a:lnTo>
                <a:lnTo>
                  <a:pt x="4592" y="2535"/>
                </a:lnTo>
                <a:lnTo>
                  <a:pt x="4669" y="2581"/>
                </a:lnTo>
                <a:lnTo>
                  <a:pt x="4592" y="2622"/>
                </a:lnTo>
                <a:close/>
                <a:moveTo>
                  <a:pt x="6400" y="2473"/>
                </a:moveTo>
                <a:lnTo>
                  <a:pt x="6328" y="2432"/>
                </a:lnTo>
                <a:lnTo>
                  <a:pt x="6400" y="2386"/>
                </a:lnTo>
                <a:lnTo>
                  <a:pt x="6477" y="2432"/>
                </a:lnTo>
                <a:lnTo>
                  <a:pt x="6400" y="2473"/>
                </a:lnTo>
                <a:close/>
                <a:moveTo>
                  <a:pt x="1186" y="2195"/>
                </a:moveTo>
                <a:lnTo>
                  <a:pt x="1115" y="2154"/>
                </a:lnTo>
                <a:lnTo>
                  <a:pt x="1186" y="2108"/>
                </a:lnTo>
                <a:lnTo>
                  <a:pt x="1264" y="2154"/>
                </a:lnTo>
                <a:lnTo>
                  <a:pt x="1186" y="2195"/>
                </a:lnTo>
                <a:close/>
                <a:moveTo>
                  <a:pt x="1962" y="2046"/>
                </a:moveTo>
                <a:lnTo>
                  <a:pt x="1890" y="2005"/>
                </a:lnTo>
                <a:lnTo>
                  <a:pt x="1962" y="1959"/>
                </a:lnTo>
                <a:lnTo>
                  <a:pt x="2039" y="2005"/>
                </a:lnTo>
                <a:lnTo>
                  <a:pt x="1962" y="2046"/>
                </a:lnTo>
                <a:close/>
                <a:moveTo>
                  <a:pt x="4844" y="1877"/>
                </a:moveTo>
                <a:lnTo>
                  <a:pt x="4772" y="1830"/>
                </a:lnTo>
                <a:lnTo>
                  <a:pt x="4844" y="1789"/>
                </a:lnTo>
                <a:lnTo>
                  <a:pt x="4921" y="1830"/>
                </a:lnTo>
                <a:lnTo>
                  <a:pt x="4844" y="1877"/>
                </a:lnTo>
                <a:close/>
                <a:moveTo>
                  <a:pt x="6400" y="1871"/>
                </a:moveTo>
                <a:lnTo>
                  <a:pt x="6323" y="1830"/>
                </a:lnTo>
                <a:lnTo>
                  <a:pt x="6400" y="1784"/>
                </a:lnTo>
                <a:lnTo>
                  <a:pt x="6472" y="1830"/>
                </a:lnTo>
                <a:lnTo>
                  <a:pt x="6400" y="1871"/>
                </a:lnTo>
                <a:close/>
                <a:moveTo>
                  <a:pt x="2517" y="1424"/>
                </a:moveTo>
                <a:lnTo>
                  <a:pt x="2440" y="1383"/>
                </a:lnTo>
                <a:lnTo>
                  <a:pt x="2512" y="1337"/>
                </a:lnTo>
                <a:lnTo>
                  <a:pt x="2589" y="1383"/>
                </a:lnTo>
                <a:lnTo>
                  <a:pt x="2517" y="1424"/>
                </a:lnTo>
                <a:close/>
                <a:moveTo>
                  <a:pt x="3549" y="1424"/>
                </a:moveTo>
                <a:lnTo>
                  <a:pt x="3472" y="1383"/>
                </a:lnTo>
                <a:lnTo>
                  <a:pt x="3549" y="1337"/>
                </a:lnTo>
                <a:lnTo>
                  <a:pt x="3626" y="1383"/>
                </a:lnTo>
                <a:lnTo>
                  <a:pt x="3549" y="1424"/>
                </a:lnTo>
                <a:close/>
                <a:moveTo>
                  <a:pt x="1418" y="1131"/>
                </a:moveTo>
                <a:lnTo>
                  <a:pt x="1341" y="1090"/>
                </a:lnTo>
                <a:lnTo>
                  <a:pt x="1418" y="1044"/>
                </a:lnTo>
                <a:lnTo>
                  <a:pt x="1490" y="1090"/>
                </a:lnTo>
                <a:lnTo>
                  <a:pt x="1418" y="1131"/>
                </a:lnTo>
                <a:close/>
                <a:moveTo>
                  <a:pt x="380" y="1136"/>
                </a:moveTo>
                <a:lnTo>
                  <a:pt x="303" y="1090"/>
                </a:lnTo>
                <a:lnTo>
                  <a:pt x="380" y="1049"/>
                </a:lnTo>
                <a:lnTo>
                  <a:pt x="457" y="1090"/>
                </a:lnTo>
                <a:lnTo>
                  <a:pt x="380" y="1136"/>
                </a:lnTo>
                <a:close/>
                <a:moveTo>
                  <a:pt x="4063" y="823"/>
                </a:moveTo>
                <a:lnTo>
                  <a:pt x="3986" y="781"/>
                </a:lnTo>
                <a:lnTo>
                  <a:pt x="4063" y="735"/>
                </a:lnTo>
                <a:lnTo>
                  <a:pt x="4140" y="781"/>
                </a:lnTo>
                <a:lnTo>
                  <a:pt x="4063" y="823"/>
                </a:lnTo>
                <a:close/>
                <a:moveTo>
                  <a:pt x="3503" y="221"/>
                </a:moveTo>
                <a:lnTo>
                  <a:pt x="3426" y="175"/>
                </a:lnTo>
                <a:lnTo>
                  <a:pt x="3503" y="134"/>
                </a:lnTo>
                <a:lnTo>
                  <a:pt x="3580" y="175"/>
                </a:lnTo>
                <a:lnTo>
                  <a:pt x="3503" y="221"/>
                </a:lnTo>
                <a:close/>
                <a:moveTo>
                  <a:pt x="2727" y="0"/>
                </a:moveTo>
                <a:lnTo>
                  <a:pt x="2681" y="26"/>
                </a:lnTo>
                <a:lnTo>
                  <a:pt x="2727" y="51"/>
                </a:lnTo>
                <a:lnTo>
                  <a:pt x="2768" y="26"/>
                </a:lnTo>
                <a:lnTo>
                  <a:pt x="2727" y="0"/>
                </a:lnTo>
                <a:close/>
              </a:path>
            </a:pathLst>
          </a:custGeom>
          <a:solidFill>
            <a:srgbClr val="7DD2E6"/>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47" name="Freeform 12">
            <a:extLst>
              <a:ext uri="{FF2B5EF4-FFF2-40B4-BE49-F238E27FC236}">
                <a16:creationId xmlns:a16="http://schemas.microsoft.com/office/drawing/2014/main" id="{39C9BC1C-AD67-4817-B33F-98DB6DE2D595}"/>
              </a:ext>
            </a:extLst>
          </p:cNvPr>
          <p:cNvSpPr>
            <a:spLocks noEditPoints="1"/>
          </p:cNvSpPr>
          <p:nvPr/>
        </p:nvSpPr>
        <p:spPr bwMode="auto">
          <a:xfrm>
            <a:off x="3074627" y="4031119"/>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0 w 783"/>
              <a:gd name="T15" fmla="*/ 62 h 491"/>
              <a:gd name="T16" fmla="*/ 490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0 w 783"/>
              <a:gd name="T35" fmla="*/ 164 h 491"/>
              <a:gd name="T36" fmla="*/ 490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0" y="62"/>
                </a:lnTo>
                <a:lnTo>
                  <a:pt x="490" y="0"/>
                </a:lnTo>
                <a:lnTo>
                  <a:pt x="327" y="0"/>
                </a:lnTo>
                <a:lnTo>
                  <a:pt x="327" y="135"/>
                </a:lnTo>
                <a:lnTo>
                  <a:pt x="135" y="327"/>
                </a:lnTo>
                <a:lnTo>
                  <a:pt x="0" y="327"/>
                </a:lnTo>
                <a:lnTo>
                  <a:pt x="0" y="491"/>
                </a:lnTo>
                <a:lnTo>
                  <a:pt x="164" y="491"/>
                </a:lnTo>
                <a:lnTo>
                  <a:pt x="164" y="356"/>
                </a:lnTo>
                <a:lnTo>
                  <a:pt x="356" y="164"/>
                </a:lnTo>
                <a:lnTo>
                  <a:pt x="490" y="164"/>
                </a:lnTo>
                <a:lnTo>
                  <a:pt x="490" y="103"/>
                </a:lnTo>
                <a:lnTo>
                  <a:pt x="689" y="103"/>
                </a:lnTo>
                <a:lnTo>
                  <a:pt x="689" y="129"/>
                </a:lnTo>
                <a:lnTo>
                  <a:pt x="783" y="129"/>
                </a:lnTo>
                <a:lnTo>
                  <a:pt x="783" y="35"/>
                </a:lnTo>
                <a:lnTo>
                  <a:pt x="68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48" name="Freeform 13">
            <a:extLst>
              <a:ext uri="{FF2B5EF4-FFF2-40B4-BE49-F238E27FC236}">
                <a16:creationId xmlns:a16="http://schemas.microsoft.com/office/drawing/2014/main" id="{56C4AAB7-1A02-4613-B09B-79387B0E478D}"/>
              </a:ext>
            </a:extLst>
          </p:cNvPr>
          <p:cNvSpPr>
            <a:spLocks noEditPoints="1"/>
          </p:cNvSpPr>
          <p:nvPr/>
        </p:nvSpPr>
        <p:spPr bwMode="auto">
          <a:xfrm>
            <a:off x="3509266" y="3872790"/>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49" name="Freeform 14">
            <a:extLst>
              <a:ext uri="{FF2B5EF4-FFF2-40B4-BE49-F238E27FC236}">
                <a16:creationId xmlns:a16="http://schemas.microsoft.com/office/drawing/2014/main" id="{F8B253EB-7890-42D1-A051-E9865BD4DEFB}"/>
              </a:ext>
            </a:extLst>
          </p:cNvPr>
          <p:cNvSpPr>
            <a:spLocks noEditPoints="1"/>
          </p:cNvSpPr>
          <p:nvPr/>
        </p:nvSpPr>
        <p:spPr bwMode="auto">
          <a:xfrm>
            <a:off x="3929560" y="3538669"/>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w="9525">
            <a:noFill/>
            <a:round/>
            <a:headEnd/>
            <a:tailEnd/>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50" name="Freeform 18">
            <a:extLst>
              <a:ext uri="{FF2B5EF4-FFF2-40B4-BE49-F238E27FC236}">
                <a16:creationId xmlns:a16="http://schemas.microsoft.com/office/drawing/2014/main" id="{359CC03D-4CC3-4B7F-AAC6-D45300E7D42D}"/>
              </a:ext>
            </a:extLst>
          </p:cNvPr>
          <p:cNvSpPr>
            <a:spLocks/>
          </p:cNvSpPr>
          <p:nvPr/>
        </p:nvSpPr>
        <p:spPr bwMode="auto">
          <a:xfrm>
            <a:off x="3374851" y="4087419"/>
            <a:ext cx="144619" cy="144915"/>
          </a:xfrm>
          <a:custGeom>
            <a:avLst/>
            <a:gdLst>
              <a:gd name="T0" fmla="*/ 245 w 490"/>
              <a:gd name="T1" fmla="*/ 491 h 491"/>
              <a:gd name="T2" fmla="*/ 0 w 490"/>
              <a:gd name="T3" fmla="*/ 245 h 491"/>
              <a:gd name="T4" fmla="*/ 245 w 490"/>
              <a:gd name="T5" fmla="*/ 0 h 491"/>
              <a:gd name="T6" fmla="*/ 490 w 490"/>
              <a:gd name="T7" fmla="*/ 245 h 491"/>
              <a:gd name="T8" fmla="*/ 245 w 490"/>
              <a:gd name="T9" fmla="*/ 491 h 491"/>
            </a:gdLst>
            <a:ahLst/>
            <a:cxnLst>
              <a:cxn ang="0">
                <a:pos x="T0" y="T1"/>
              </a:cxn>
              <a:cxn ang="0">
                <a:pos x="T2" y="T3"/>
              </a:cxn>
              <a:cxn ang="0">
                <a:pos x="T4" y="T5"/>
              </a:cxn>
              <a:cxn ang="0">
                <a:pos x="T6" y="T7"/>
              </a:cxn>
              <a:cxn ang="0">
                <a:pos x="T8" y="T9"/>
              </a:cxn>
            </a:cxnLst>
            <a:rect l="0" t="0" r="r" b="b"/>
            <a:pathLst>
              <a:path w="490" h="491">
                <a:moveTo>
                  <a:pt x="245" y="491"/>
                </a:moveTo>
                <a:lnTo>
                  <a:pt x="0" y="245"/>
                </a:lnTo>
                <a:lnTo>
                  <a:pt x="245" y="0"/>
                </a:lnTo>
                <a:lnTo>
                  <a:pt x="490" y="245"/>
                </a:lnTo>
                <a:lnTo>
                  <a:pt x="245" y="491"/>
                </a:lnTo>
                <a:close/>
              </a:path>
            </a:pathLst>
          </a:custGeom>
          <a:solidFill>
            <a:srgbClr val="41AAAA"/>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913486">
              <a:defRPr/>
            </a:pPr>
            <a:endParaRPr lang="en-US" sz="803" b="1" dirty="0">
              <a:solidFill>
                <a:srgbClr val="000000"/>
              </a:solidFill>
              <a:cs typeface="Arial" panose="020B0604020202020204" pitchFamily="34" charset="0"/>
            </a:endParaRPr>
          </a:p>
        </p:txBody>
      </p:sp>
      <p:sp>
        <p:nvSpPr>
          <p:cNvPr id="151" name="Freeform 22">
            <a:extLst>
              <a:ext uri="{FF2B5EF4-FFF2-40B4-BE49-F238E27FC236}">
                <a16:creationId xmlns:a16="http://schemas.microsoft.com/office/drawing/2014/main" id="{42263DEA-2732-4995-9EE7-5CC961E0A17C}"/>
              </a:ext>
            </a:extLst>
          </p:cNvPr>
          <p:cNvSpPr>
            <a:spLocks noEditPoints="1"/>
          </p:cNvSpPr>
          <p:nvPr/>
        </p:nvSpPr>
        <p:spPr bwMode="auto">
          <a:xfrm>
            <a:off x="748327" y="3485067"/>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3 w 783"/>
              <a:gd name="T11" fmla="*/ 356 h 491"/>
              <a:gd name="T12" fmla="*/ 356 w 783"/>
              <a:gd name="T13" fmla="*/ 164 h 491"/>
              <a:gd name="T14" fmla="*/ 490 w 783"/>
              <a:gd name="T15" fmla="*/ 164 h 491"/>
              <a:gd name="T16" fmla="*/ 490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0 w 783"/>
              <a:gd name="T31" fmla="*/ 61 h 491"/>
              <a:gd name="T32" fmla="*/ 490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3 w 783"/>
              <a:gd name="T45" fmla="*/ 491 h 491"/>
              <a:gd name="T46" fmla="*/ 163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3" y="356"/>
                </a:moveTo>
                <a:lnTo>
                  <a:pt x="356" y="164"/>
                </a:lnTo>
                <a:lnTo>
                  <a:pt x="490" y="164"/>
                </a:lnTo>
                <a:lnTo>
                  <a:pt x="490" y="102"/>
                </a:lnTo>
                <a:lnTo>
                  <a:pt x="689" y="102"/>
                </a:lnTo>
                <a:lnTo>
                  <a:pt x="689" y="129"/>
                </a:lnTo>
                <a:lnTo>
                  <a:pt x="783" y="129"/>
                </a:lnTo>
                <a:lnTo>
                  <a:pt x="783" y="35"/>
                </a:lnTo>
                <a:lnTo>
                  <a:pt x="689" y="35"/>
                </a:lnTo>
                <a:lnTo>
                  <a:pt x="689" y="61"/>
                </a:lnTo>
                <a:lnTo>
                  <a:pt x="490" y="61"/>
                </a:lnTo>
                <a:lnTo>
                  <a:pt x="490" y="0"/>
                </a:lnTo>
                <a:lnTo>
                  <a:pt x="327" y="0"/>
                </a:lnTo>
                <a:lnTo>
                  <a:pt x="327" y="135"/>
                </a:lnTo>
                <a:lnTo>
                  <a:pt x="135" y="327"/>
                </a:lnTo>
                <a:lnTo>
                  <a:pt x="0" y="327"/>
                </a:lnTo>
                <a:lnTo>
                  <a:pt x="0" y="491"/>
                </a:lnTo>
                <a:lnTo>
                  <a:pt x="163" y="491"/>
                </a:lnTo>
                <a:lnTo>
                  <a:pt x="163"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52" name="Freeform 23">
            <a:extLst>
              <a:ext uri="{FF2B5EF4-FFF2-40B4-BE49-F238E27FC236}">
                <a16:creationId xmlns:a16="http://schemas.microsoft.com/office/drawing/2014/main" id="{AAE60316-100C-4553-9F95-B4E86EBE9C59}"/>
              </a:ext>
            </a:extLst>
          </p:cNvPr>
          <p:cNvSpPr>
            <a:spLocks noEditPoints="1"/>
          </p:cNvSpPr>
          <p:nvPr/>
        </p:nvSpPr>
        <p:spPr bwMode="auto">
          <a:xfrm>
            <a:off x="3083109" y="4158131"/>
            <a:ext cx="361843" cy="243787"/>
          </a:xfrm>
          <a:custGeom>
            <a:avLst/>
            <a:gdLst>
              <a:gd name="T0" fmla="*/ 651 w 1226"/>
              <a:gd name="T1" fmla="*/ 668 h 826"/>
              <a:gd name="T2" fmla="*/ 0 w 1226"/>
              <a:gd name="T3" fmla="*/ 147 h 826"/>
              <a:gd name="T4" fmla="*/ 690 w 1226"/>
              <a:gd name="T5" fmla="*/ 0 h 826"/>
              <a:gd name="T6" fmla="*/ 639 w 1226"/>
              <a:gd name="T7" fmla="*/ 51 h 826"/>
              <a:gd name="T8" fmla="*/ 586 w 1226"/>
              <a:gd name="T9" fmla="*/ 0 h 826"/>
              <a:gd name="T10" fmla="*/ 535 w 1226"/>
              <a:gd name="T11" fmla="*/ 51 h 826"/>
              <a:gd name="T12" fmla="*/ 482 w 1226"/>
              <a:gd name="T13" fmla="*/ 0 h 826"/>
              <a:gd name="T14" fmla="*/ 431 w 1226"/>
              <a:gd name="T15" fmla="*/ 51 h 826"/>
              <a:gd name="T16" fmla="*/ 378 w 1226"/>
              <a:gd name="T17" fmla="*/ 0 h 826"/>
              <a:gd name="T18" fmla="*/ 327 w 1226"/>
              <a:gd name="T19" fmla="*/ 51 h 826"/>
              <a:gd name="T20" fmla="*/ 274 w 1226"/>
              <a:gd name="T21" fmla="*/ 0 h 826"/>
              <a:gd name="T22" fmla="*/ 222 w 1226"/>
              <a:gd name="T23" fmla="*/ 51 h 826"/>
              <a:gd name="T24" fmla="*/ 169 w 1226"/>
              <a:gd name="T25" fmla="*/ 0 h 826"/>
              <a:gd name="T26" fmla="*/ 116 w 1226"/>
              <a:gd name="T27" fmla="*/ 51 h 826"/>
              <a:gd name="T28" fmla="*/ 0 w 1226"/>
              <a:gd name="T29" fmla="*/ 0 h 826"/>
              <a:gd name="T30" fmla="*/ 1007 w 1226"/>
              <a:gd name="T31" fmla="*/ 104 h 826"/>
              <a:gd name="T32" fmla="*/ 952 w 1226"/>
              <a:gd name="T33" fmla="*/ 51 h 826"/>
              <a:gd name="T34" fmla="*/ 942 w 1226"/>
              <a:gd name="T35" fmla="*/ 39 h 826"/>
              <a:gd name="T36" fmla="*/ 899 w 1226"/>
              <a:gd name="T37" fmla="*/ 0 h 826"/>
              <a:gd name="T38" fmla="*/ 848 w 1226"/>
              <a:gd name="T39" fmla="*/ 51 h 826"/>
              <a:gd name="T40" fmla="*/ 794 w 1226"/>
              <a:gd name="T41" fmla="*/ 0 h 826"/>
              <a:gd name="T42" fmla="*/ 743 w 1226"/>
              <a:gd name="T43" fmla="*/ 51 h 826"/>
              <a:gd name="T44" fmla="*/ 690 w 1226"/>
              <a:gd name="T45" fmla="*/ 0 h 826"/>
              <a:gd name="T46" fmla="*/ 705 w 1226"/>
              <a:gd name="T47" fmla="*/ 147 h 826"/>
              <a:gd name="T48" fmla="*/ 1226 w 1226"/>
              <a:gd name="T49" fmla="*/ 668 h 826"/>
              <a:gd name="T50" fmla="*/ 1187 w 1226"/>
              <a:gd name="T51" fmla="*/ 284 h 826"/>
              <a:gd name="T52" fmla="*/ 0 w 1226"/>
              <a:gd name="T53" fmla="*/ 826 h 826"/>
              <a:gd name="T54" fmla="*/ 116 w 1226"/>
              <a:gd name="T55" fmla="*/ 772 h 826"/>
              <a:gd name="T56" fmla="*/ 169 w 1226"/>
              <a:gd name="T57" fmla="*/ 826 h 826"/>
              <a:gd name="T58" fmla="*/ 222 w 1226"/>
              <a:gd name="T59" fmla="*/ 772 h 826"/>
              <a:gd name="T60" fmla="*/ 274 w 1226"/>
              <a:gd name="T61" fmla="*/ 826 h 826"/>
              <a:gd name="T62" fmla="*/ 327 w 1226"/>
              <a:gd name="T63" fmla="*/ 772 h 826"/>
              <a:gd name="T64" fmla="*/ 378 w 1226"/>
              <a:gd name="T65" fmla="*/ 826 h 826"/>
              <a:gd name="T66" fmla="*/ 431 w 1226"/>
              <a:gd name="T67" fmla="*/ 772 h 826"/>
              <a:gd name="T68" fmla="*/ 482 w 1226"/>
              <a:gd name="T69" fmla="*/ 826 h 826"/>
              <a:gd name="T70" fmla="*/ 535 w 1226"/>
              <a:gd name="T71" fmla="*/ 772 h 826"/>
              <a:gd name="T72" fmla="*/ 586 w 1226"/>
              <a:gd name="T73" fmla="*/ 826 h 826"/>
              <a:gd name="T74" fmla="*/ 639 w 1226"/>
              <a:gd name="T75" fmla="*/ 772 h 826"/>
              <a:gd name="T76" fmla="*/ 690 w 1226"/>
              <a:gd name="T77" fmla="*/ 826 h 826"/>
              <a:gd name="T78" fmla="*/ 743 w 1226"/>
              <a:gd name="T79" fmla="*/ 772 h 826"/>
              <a:gd name="T80" fmla="*/ 794 w 1226"/>
              <a:gd name="T81" fmla="*/ 826 h 826"/>
              <a:gd name="T82" fmla="*/ 848 w 1226"/>
              <a:gd name="T83" fmla="*/ 772 h 826"/>
              <a:gd name="T84" fmla="*/ 899 w 1226"/>
              <a:gd name="T85" fmla="*/ 826 h 826"/>
              <a:gd name="T86" fmla="*/ 952 w 1226"/>
              <a:gd name="T87" fmla="*/ 772 h 826"/>
              <a:gd name="T88" fmla="*/ 1003 w 1226"/>
              <a:gd name="T89" fmla="*/ 826 h 826"/>
              <a:gd name="T90" fmla="*/ 1056 w 1226"/>
              <a:gd name="T91" fmla="*/ 772 h 826"/>
              <a:gd name="T92" fmla="*/ 1109 w 1226"/>
              <a:gd name="T93" fmla="*/ 826 h 826"/>
              <a:gd name="T94" fmla="*/ 1226 w 1226"/>
              <a:gd name="T95" fmla="*/ 721 h 826"/>
              <a:gd name="T96" fmla="*/ 0 w 1226"/>
              <a:gd name="T97" fmla="*/ 82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6" h="826">
                <a:moveTo>
                  <a:pt x="0" y="668"/>
                </a:moveTo>
                <a:lnTo>
                  <a:pt x="651" y="668"/>
                </a:lnTo>
                <a:lnTo>
                  <a:pt x="651" y="147"/>
                </a:lnTo>
                <a:lnTo>
                  <a:pt x="0" y="147"/>
                </a:lnTo>
                <a:lnTo>
                  <a:pt x="0" y="668"/>
                </a:lnTo>
                <a:close/>
                <a:moveTo>
                  <a:pt x="690" y="0"/>
                </a:moveTo>
                <a:lnTo>
                  <a:pt x="690" y="51"/>
                </a:lnTo>
                <a:lnTo>
                  <a:pt x="639" y="51"/>
                </a:lnTo>
                <a:lnTo>
                  <a:pt x="639" y="0"/>
                </a:lnTo>
                <a:lnTo>
                  <a:pt x="586" y="0"/>
                </a:lnTo>
                <a:lnTo>
                  <a:pt x="586" y="51"/>
                </a:lnTo>
                <a:lnTo>
                  <a:pt x="535" y="51"/>
                </a:lnTo>
                <a:lnTo>
                  <a:pt x="535" y="0"/>
                </a:lnTo>
                <a:lnTo>
                  <a:pt x="482" y="0"/>
                </a:lnTo>
                <a:lnTo>
                  <a:pt x="482" y="51"/>
                </a:lnTo>
                <a:lnTo>
                  <a:pt x="431" y="51"/>
                </a:lnTo>
                <a:lnTo>
                  <a:pt x="431" y="0"/>
                </a:lnTo>
                <a:lnTo>
                  <a:pt x="378" y="0"/>
                </a:lnTo>
                <a:lnTo>
                  <a:pt x="378" y="51"/>
                </a:lnTo>
                <a:lnTo>
                  <a:pt x="327" y="51"/>
                </a:lnTo>
                <a:lnTo>
                  <a:pt x="327" y="0"/>
                </a:lnTo>
                <a:lnTo>
                  <a:pt x="274" y="0"/>
                </a:lnTo>
                <a:lnTo>
                  <a:pt x="274" y="51"/>
                </a:lnTo>
                <a:lnTo>
                  <a:pt x="222" y="51"/>
                </a:lnTo>
                <a:lnTo>
                  <a:pt x="222" y="0"/>
                </a:lnTo>
                <a:lnTo>
                  <a:pt x="169" y="0"/>
                </a:lnTo>
                <a:lnTo>
                  <a:pt x="169" y="51"/>
                </a:lnTo>
                <a:lnTo>
                  <a:pt x="116" y="51"/>
                </a:lnTo>
                <a:lnTo>
                  <a:pt x="116" y="0"/>
                </a:lnTo>
                <a:lnTo>
                  <a:pt x="0" y="0"/>
                </a:lnTo>
                <a:lnTo>
                  <a:pt x="0" y="104"/>
                </a:lnTo>
                <a:lnTo>
                  <a:pt x="1007" y="104"/>
                </a:lnTo>
                <a:lnTo>
                  <a:pt x="956" y="51"/>
                </a:lnTo>
                <a:lnTo>
                  <a:pt x="952" y="51"/>
                </a:lnTo>
                <a:lnTo>
                  <a:pt x="952" y="47"/>
                </a:lnTo>
                <a:lnTo>
                  <a:pt x="942" y="39"/>
                </a:lnTo>
                <a:lnTo>
                  <a:pt x="903" y="0"/>
                </a:lnTo>
                <a:lnTo>
                  <a:pt x="899" y="0"/>
                </a:lnTo>
                <a:lnTo>
                  <a:pt x="899" y="51"/>
                </a:lnTo>
                <a:lnTo>
                  <a:pt x="848" y="51"/>
                </a:lnTo>
                <a:lnTo>
                  <a:pt x="848" y="0"/>
                </a:lnTo>
                <a:lnTo>
                  <a:pt x="794" y="0"/>
                </a:lnTo>
                <a:lnTo>
                  <a:pt x="794" y="51"/>
                </a:lnTo>
                <a:lnTo>
                  <a:pt x="743" y="51"/>
                </a:lnTo>
                <a:lnTo>
                  <a:pt x="743" y="0"/>
                </a:lnTo>
                <a:lnTo>
                  <a:pt x="690" y="0"/>
                </a:lnTo>
                <a:close/>
                <a:moveTo>
                  <a:pt x="1050" y="147"/>
                </a:moveTo>
                <a:lnTo>
                  <a:pt x="705" y="147"/>
                </a:lnTo>
                <a:lnTo>
                  <a:pt x="705" y="668"/>
                </a:lnTo>
                <a:lnTo>
                  <a:pt x="1226" y="668"/>
                </a:lnTo>
                <a:lnTo>
                  <a:pt x="1226" y="321"/>
                </a:lnTo>
                <a:lnTo>
                  <a:pt x="1187" y="284"/>
                </a:lnTo>
                <a:lnTo>
                  <a:pt x="1050" y="147"/>
                </a:lnTo>
                <a:close/>
                <a:moveTo>
                  <a:pt x="0" y="826"/>
                </a:moveTo>
                <a:lnTo>
                  <a:pt x="116" y="826"/>
                </a:lnTo>
                <a:lnTo>
                  <a:pt x="116" y="772"/>
                </a:lnTo>
                <a:lnTo>
                  <a:pt x="169" y="772"/>
                </a:lnTo>
                <a:lnTo>
                  <a:pt x="169" y="826"/>
                </a:lnTo>
                <a:lnTo>
                  <a:pt x="222" y="826"/>
                </a:lnTo>
                <a:lnTo>
                  <a:pt x="222" y="772"/>
                </a:lnTo>
                <a:lnTo>
                  <a:pt x="274" y="772"/>
                </a:lnTo>
                <a:lnTo>
                  <a:pt x="274" y="826"/>
                </a:lnTo>
                <a:lnTo>
                  <a:pt x="327" y="826"/>
                </a:lnTo>
                <a:lnTo>
                  <a:pt x="327" y="772"/>
                </a:lnTo>
                <a:lnTo>
                  <a:pt x="378" y="772"/>
                </a:lnTo>
                <a:lnTo>
                  <a:pt x="378" y="826"/>
                </a:lnTo>
                <a:lnTo>
                  <a:pt x="431" y="826"/>
                </a:lnTo>
                <a:lnTo>
                  <a:pt x="431" y="772"/>
                </a:lnTo>
                <a:lnTo>
                  <a:pt x="482" y="772"/>
                </a:lnTo>
                <a:lnTo>
                  <a:pt x="482" y="826"/>
                </a:lnTo>
                <a:lnTo>
                  <a:pt x="535" y="826"/>
                </a:lnTo>
                <a:lnTo>
                  <a:pt x="535" y="772"/>
                </a:lnTo>
                <a:lnTo>
                  <a:pt x="586" y="772"/>
                </a:lnTo>
                <a:lnTo>
                  <a:pt x="586" y="826"/>
                </a:lnTo>
                <a:lnTo>
                  <a:pt x="639" y="826"/>
                </a:lnTo>
                <a:lnTo>
                  <a:pt x="639" y="772"/>
                </a:lnTo>
                <a:lnTo>
                  <a:pt x="690" y="772"/>
                </a:lnTo>
                <a:lnTo>
                  <a:pt x="690" y="826"/>
                </a:lnTo>
                <a:lnTo>
                  <a:pt x="743" y="826"/>
                </a:lnTo>
                <a:lnTo>
                  <a:pt x="743" y="772"/>
                </a:lnTo>
                <a:lnTo>
                  <a:pt x="794" y="772"/>
                </a:lnTo>
                <a:lnTo>
                  <a:pt x="794" y="826"/>
                </a:lnTo>
                <a:lnTo>
                  <a:pt x="848" y="826"/>
                </a:lnTo>
                <a:lnTo>
                  <a:pt x="848" y="772"/>
                </a:lnTo>
                <a:lnTo>
                  <a:pt x="899" y="772"/>
                </a:lnTo>
                <a:lnTo>
                  <a:pt x="899" y="826"/>
                </a:lnTo>
                <a:lnTo>
                  <a:pt x="952" y="826"/>
                </a:lnTo>
                <a:lnTo>
                  <a:pt x="952" y="772"/>
                </a:lnTo>
                <a:lnTo>
                  <a:pt x="1003" y="772"/>
                </a:lnTo>
                <a:lnTo>
                  <a:pt x="1003" y="826"/>
                </a:lnTo>
                <a:lnTo>
                  <a:pt x="1056" y="826"/>
                </a:lnTo>
                <a:lnTo>
                  <a:pt x="1056" y="772"/>
                </a:lnTo>
                <a:lnTo>
                  <a:pt x="1109" y="772"/>
                </a:lnTo>
                <a:lnTo>
                  <a:pt x="1109" y="826"/>
                </a:lnTo>
                <a:lnTo>
                  <a:pt x="1226" y="826"/>
                </a:lnTo>
                <a:lnTo>
                  <a:pt x="1226" y="721"/>
                </a:lnTo>
                <a:lnTo>
                  <a:pt x="0" y="721"/>
                </a:lnTo>
                <a:lnTo>
                  <a:pt x="0" y="8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53" name="Freeform 25">
            <a:extLst>
              <a:ext uri="{FF2B5EF4-FFF2-40B4-BE49-F238E27FC236}">
                <a16:creationId xmlns:a16="http://schemas.microsoft.com/office/drawing/2014/main" id="{7A0C52AE-0D98-451E-B4AE-7C04CEE1126B}"/>
              </a:ext>
            </a:extLst>
          </p:cNvPr>
          <p:cNvSpPr>
            <a:spLocks noEditPoints="1"/>
          </p:cNvSpPr>
          <p:nvPr/>
        </p:nvSpPr>
        <p:spPr bwMode="auto">
          <a:xfrm>
            <a:off x="1095607" y="3846033"/>
            <a:ext cx="231096" cy="144915"/>
          </a:xfrm>
          <a:custGeom>
            <a:avLst/>
            <a:gdLst>
              <a:gd name="T0" fmla="*/ 164 w 783"/>
              <a:gd name="T1" fmla="*/ 356 h 491"/>
              <a:gd name="T2" fmla="*/ 164 w 783"/>
              <a:gd name="T3" fmla="*/ 491 h 491"/>
              <a:gd name="T4" fmla="*/ 0 w 783"/>
              <a:gd name="T5" fmla="*/ 491 h 491"/>
              <a:gd name="T6" fmla="*/ 0 w 783"/>
              <a:gd name="T7" fmla="*/ 327 h 491"/>
              <a:gd name="T8" fmla="*/ 135 w 783"/>
              <a:gd name="T9" fmla="*/ 327 h 491"/>
              <a:gd name="T10" fmla="*/ 327 w 783"/>
              <a:gd name="T11" fmla="*/ 135 h 491"/>
              <a:gd name="T12" fmla="*/ 327 w 783"/>
              <a:gd name="T13" fmla="*/ 0 h 491"/>
              <a:gd name="T14" fmla="*/ 490 w 783"/>
              <a:gd name="T15" fmla="*/ 0 h 491"/>
              <a:gd name="T16" fmla="*/ 490 w 783"/>
              <a:gd name="T17" fmla="*/ 61 h 491"/>
              <a:gd name="T18" fmla="*/ 689 w 783"/>
              <a:gd name="T19" fmla="*/ 61 h 491"/>
              <a:gd name="T20" fmla="*/ 689 w 783"/>
              <a:gd name="T21" fmla="*/ 35 h 491"/>
              <a:gd name="T22" fmla="*/ 783 w 783"/>
              <a:gd name="T23" fmla="*/ 35 h 491"/>
              <a:gd name="T24" fmla="*/ 783 w 783"/>
              <a:gd name="T25" fmla="*/ 129 h 491"/>
              <a:gd name="T26" fmla="*/ 689 w 783"/>
              <a:gd name="T27" fmla="*/ 129 h 491"/>
              <a:gd name="T28" fmla="*/ 689 w 783"/>
              <a:gd name="T29" fmla="*/ 102 h 491"/>
              <a:gd name="T30" fmla="*/ 490 w 783"/>
              <a:gd name="T31" fmla="*/ 102 h 491"/>
              <a:gd name="T32" fmla="*/ 490 w 783"/>
              <a:gd name="T33" fmla="*/ 164 h 491"/>
              <a:gd name="T34" fmla="*/ 356 w 783"/>
              <a:gd name="T35" fmla="*/ 164 h 491"/>
              <a:gd name="T36" fmla="*/ 164 w 783"/>
              <a:gd name="T37" fmla="*/ 356 h 491"/>
              <a:gd name="T38" fmla="*/ 129 w 783"/>
              <a:gd name="T39" fmla="*/ 35 h 491"/>
              <a:gd name="T40" fmla="*/ 35 w 783"/>
              <a:gd name="T41" fmla="*/ 35 h 491"/>
              <a:gd name="T42" fmla="*/ 35 w 783"/>
              <a:gd name="T43" fmla="*/ 129 h 491"/>
              <a:gd name="T44" fmla="*/ 129 w 783"/>
              <a:gd name="T45" fmla="*/ 129 h 491"/>
              <a:gd name="T46" fmla="*/ 12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64" y="356"/>
                </a:moveTo>
                <a:lnTo>
                  <a:pt x="164" y="491"/>
                </a:lnTo>
                <a:lnTo>
                  <a:pt x="0" y="491"/>
                </a:lnTo>
                <a:lnTo>
                  <a:pt x="0" y="327"/>
                </a:lnTo>
                <a:lnTo>
                  <a:pt x="135" y="327"/>
                </a:lnTo>
                <a:lnTo>
                  <a:pt x="327" y="135"/>
                </a:lnTo>
                <a:lnTo>
                  <a:pt x="327" y="0"/>
                </a:lnTo>
                <a:lnTo>
                  <a:pt x="490" y="0"/>
                </a:lnTo>
                <a:lnTo>
                  <a:pt x="490" y="61"/>
                </a:lnTo>
                <a:lnTo>
                  <a:pt x="689" y="61"/>
                </a:lnTo>
                <a:lnTo>
                  <a:pt x="689" y="35"/>
                </a:lnTo>
                <a:lnTo>
                  <a:pt x="783" y="35"/>
                </a:lnTo>
                <a:lnTo>
                  <a:pt x="783" y="129"/>
                </a:lnTo>
                <a:lnTo>
                  <a:pt x="689" y="129"/>
                </a:lnTo>
                <a:lnTo>
                  <a:pt x="689" y="102"/>
                </a:lnTo>
                <a:lnTo>
                  <a:pt x="490" y="102"/>
                </a:lnTo>
                <a:lnTo>
                  <a:pt x="490" y="164"/>
                </a:lnTo>
                <a:lnTo>
                  <a:pt x="356" y="164"/>
                </a:lnTo>
                <a:lnTo>
                  <a:pt x="164" y="356"/>
                </a:lnTo>
                <a:close/>
                <a:moveTo>
                  <a:pt x="129" y="35"/>
                </a:moveTo>
                <a:lnTo>
                  <a:pt x="35" y="35"/>
                </a:lnTo>
                <a:lnTo>
                  <a:pt x="35" y="129"/>
                </a:lnTo>
                <a:lnTo>
                  <a:pt x="129" y="129"/>
                </a:lnTo>
                <a:lnTo>
                  <a:pt x="12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54" name="Freeform 31">
            <a:extLst>
              <a:ext uri="{FF2B5EF4-FFF2-40B4-BE49-F238E27FC236}">
                <a16:creationId xmlns:a16="http://schemas.microsoft.com/office/drawing/2014/main" id="{2BDBCCA8-6E4C-455F-B7FB-09A7087C61D6}"/>
              </a:ext>
            </a:extLst>
          </p:cNvPr>
          <p:cNvSpPr>
            <a:spLocks noEditPoints="1"/>
          </p:cNvSpPr>
          <p:nvPr/>
        </p:nvSpPr>
        <p:spPr bwMode="auto">
          <a:xfrm>
            <a:off x="2114859" y="4090037"/>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164 w 783"/>
              <a:gd name="T11" fmla="*/ 356 h 491"/>
              <a:gd name="T12" fmla="*/ 356 w 783"/>
              <a:gd name="T13" fmla="*/ 164 h 491"/>
              <a:gd name="T14" fmla="*/ 491 w 783"/>
              <a:gd name="T15" fmla="*/ 164 h 491"/>
              <a:gd name="T16" fmla="*/ 491 w 783"/>
              <a:gd name="T17" fmla="*/ 102 h 491"/>
              <a:gd name="T18" fmla="*/ 689 w 783"/>
              <a:gd name="T19" fmla="*/ 102 h 491"/>
              <a:gd name="T20" fmla="*/ 689 w 783"/>
              <a:gd name="T21" fmla="*/ 129 h 491"/>
              <a:gd name="T22" fmla="*/ 783 w 783"/>
              <a:gd name="T23" fmla="*/ 129 h 491"/>
              <a:gd name="T24" fmla="*/ 783 w 783"/>
              <a:gd name="T25" fmla="*/ 35 h 491"/>
              <a:gd name="T26" fmla="*/ 689 w 783"/>
              <a:gd name="T27" fmla="*/ 35 h 491"/>
              <a:gd name="T28" fmla="*/ 689 w 783"/>
              <a:gd name="T29" fmla="*/ 61 h 491"/>
              <a:gd name="T30" fmla="*/ 491 w 783"/>
              <a:gd name="T31" fmla="*/ 61 h 491"/>
              <a:gd name="T32" fmla="*/ 491 w 783"/>
              <a:gd name="T33" fmla="*/ 0 h 491"/>
              <a:gd name="T34" fmla="*/ 327 w 783"/>
              <a:gd name="T35" fmla="*/ 0 h 491"/>
              <a:gd name="T36" fmla="*/ 327 w 783"/>
              <a:gd name="T37" fmla="*/ 135 h 491"/>
              <a:gd name="T38" fmla="*/ 135 w 783"/>
              <a:gd name="T39" fmla="*/ 327 h 491"/>
              <a:gd name="T40" fmla="*/ 0 w 783"/>
              <a:gd name="T41" fmla="*/ 327 h 491"/>
              <a:gd name="T42" fmla="*/ 0 w 783"/>
              <a:gd name="T43" fmla="*/ 491 h 491"/>
              <a:gd name="T44" fmla="*/ 164 w 783"/>
              <a:gd name="T45" fmla="*/ 491 h 491"/>
              <a:gd name="T46" fmla="*/ 164 w 783"/>
              <a:gd name="T47" fmla="*/ 356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164" y="356"/>
                </a:moveTo>
                <a:lnTo>
                  <a:pt x="356" y="164"/>
                </a:lnTo>
                <a:lnTo>
                  <a:pt x="491" y="164"/>
                </a:lnTo>
                <a:lnTo>
                  <a:pt x="491" y="102"/>
                </a:lnTo>
                <a:lnTo>
                  <a:pt x="689" y="102"/>
                </a:lnTo>
                <a:lnTo>
                  <a:pt x="689" y="129"/>
                </a:lnTo>
                <a:lnTo>
                  <a:pt x="783" y="129"/>
                </a:lnTo>
                <a:lnTo>
                  <a:pt x="783" y="35"/>
                </a:lnTo>
                <a:lnTo>
                  <a:pt x="689" y="35"/>
                </a:lnTo>
                <a:lnTo>
                  <a:pt x="689" y="61"/>
                </a:lnTo>
                <a:lnTo>
                  <a:pt x="491" y="61"/>
                </a:lnTo>
                <a:lnTo>
                  <a:pt x="491" y="0"/>
                </a:lnTo>
                <a:lnTo>
                  <a:pt x="327" y="0"/>
                </a:lnTo>
                <a:lnTo>
                  <a:pt x="327" y="135"/>
                </a:lnTo>
                <a:lnTo>
                  <a:pt x="135" y="327"/>
                </a:lnTo>
                <a:lnTo>
                  <a:pt x="0" y="327"/>
                </a:lnTo>
                <a:lnTo>
                  <a:pt x="0" y="491"/>
                </a:lnTo>
                <a:lnTo>
                  <a:pt x="164" y="491"/>
                </a:lnTo>
                <a:lnTo>
                  <a:pt x="164" y="356"/>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grpSp>
        <p:nvGrpSpPr>
          <p:cNvPr id="155" name="Gruppieren 249">
            <a:extLst>
              <a:ext uri="{FF2B5EF4-FFF2-40B4-BE49-F238E27FC236}">
                <a16:creationId xmlns:a16="http://schemas.microsoft.com/office/drawing/2014/main" id="{4D152A69-CD5F-44AF-A63B-7A2A37E297CC}"/>
              </a:ext>
            </a:extLst>
          </p:cNvPr>
          <p:cNvGrpSpPr/>
          <p:nvPr/>
        </p:nvGrpSpPr>
        <p:grpSpPr>
          <a:xfrm>
            <a:off x="1166083" y="3952575"/>
            <a:ext cx="443806" cy="256975"/>
            <a:chOff x="4168422" y="3786692"/>
            <a:chExt cx="620369" cy="359210"/>
          </a:xfrm>
        </p:grpSpPr>
        <p:sp>
          <p:nvSpPr>
            <p:cNvPr id="156" name="Freeform 24">
              <a:extLst>
                <a:ext uri="{FF2B5EF4-FFF2-40B4-BE49-F238E27FC236}">
                  <a16:creationId xmlns:a16="http://schemas.microsoft.com/office/drawing/2014/main" id="{9F5BAD66-E9BC-4584-8DBF-74A185FCF65E}"/>
                </a:ext>
              </a:extLst>
            </p:cNvPr>
            <p:cNvSpPr>
              <a:spLocks/>
            </p:cNvSpPr>
            <p:nvPr/>
          </p:nvSpPr>
          <p:spPr bwMode="auto">
            <a:xfrm>
              <a:off x="4586224" y="3786692"/>
              <a:ext cx="202567" cy="202567"/>
            </a:xfrm>
            <a:custGeom>
              <a:avLst/>
              <a:gdLst>
                <a:gd name="T0" fmla="*/ 246 w 491"/>
                <a:gd name="T1" fmla="*/ 0 h 491"/>
                <a:gd name="T2" fmla="*/ 0 w 491"/>
                <a:gd name="T3" fmla="*/ 246 h 491"/>
                <a:gd name="T4" fmla="*/ 246 w 491"/>
                <a:gd name="T5" fmla="*/ 491 h 491"/>
                <a:gd name="T6" fmla="*/ 491 w 491"/>
                <a:gd name="T7" fmla="*/ 246 h 491"/>
                <a:gd name="T8" fmla="*/ 246 w 491"/>
                <a:gd name="T9" fmla="*/ 0 h 491"/>
              </a:gdLst>
              <a:ahLst/>
              <a:cxnLst>
                <a:cxn ang="0">
                  <a:pos x="T0" y="T1"/>
                </a:cxn>
                <a:cxn ang="0">
                  <a:pos x="T2" y="T3"/>
                </a:cxn>
                <a:cxn ang="0">
                  <a:pos x="T4" y="T5"/>
                </a:cxn>
                <a:cxn ang="0">
                  <a:pos x="T6" y="T7"/>
                </a:cxn>
                <a:cxn ang="0">
                  <a:pos x="T8" y="T9"/>
                </a:cxn>
              </a:cxnLst>
              <a:rect l="0" t="0" r="r" b="b"/>
              <a:pathLst>
                <a:path w="491" h="491">
                  <a:moveTo>
                    <a:pt x="246" y="0"/>
                  </a:moveTo>
                  <a:lnTo>
                    <a:pt x="0" y="246"/>
                  </a:lnTo>
                  <a:lnTo>
                    <a:pt x="246" y="491"/>
                  </a:lnTo>
                  <a:lnTo>
                    <a:pt x="491" y="246"/>
                  </a:lnTo>
                  <a:lnTo>
                    <a:pt x="246" y="0"/>
                  </a:lnTo>
                  <a:close/>
                </a:path>
              </a:pathLst>
            </a:custGeom>
            <a:solidFill>
              <a:srgbClr val="AF235F"/>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913486">
                <a:defRPr/>
              </a:pPr>
              <a:endParaRPr lang="en-US" sz="803" b="1" dirty="0">
                <a:solidFill>
                  <a:srgbClr val="000000"/>
                </a:solidFill>
                <a:cs typeface="Arial" panose="020B0604020202020204" pitchFamily="34" charset="0"/>
              </a:endParaRPr>
            </a:p>
          </p:txBody>
        </p:sp>
        <p:sp>
          <p:nvSpPr>
            <p:cNvPr id="157" name="Freeform 32">
              <a:extLst>
                <a:ext uri="{FF2B5EF4-FFF2-40B4-BE49-F238E27FC236}">
                  <a16:creationId xmlns:a16="http://schemas.microsoft.com/office/drawing/2014/main" id="{26A23387-8030-40BB-8773-18DCDB7788DB}"/>
                </a:ext>
              </a:extLst>
            </p:cNvPr>
            <p:cNvSpPr>
              <a:spLocks noEditPoints="1"/>
            </p:cNvSpPr>
            <p:nvPr/>
          </p:nvSpPr>
          <p:spPr bwMode="auto">
            <a:xfrm>
              <a:off x="4168422" y="3901254"/>
              <a:ext cx="528489" cy="244648"/>
            </a:xfrm>
            <a:custGeom>
              <a:avLst/>
              <a:gdLst>
                <a:gd name="T0" fmla="*/ 353 w 1281"/>
                <a:gd name="T1" fmla="*/ 593 h 593"/>
                <a:gd name="T2" fmla="*/ 492 w 1281"/>
                <a:gd name="T3" fmla="*/ 593 h 593"/>
                <a:gd name="T4" fmla="*/ 492 w 1281"/>
                <a:gd name="T5" fmla="*/ 0 h 593"/>
                <a:gd name="T6" fmla="*/ 353 w 1281"/>
                <a:gd name="T7" fmla="*/ 0 h 593"/>
                <a:gd name="T8" fmla="*/ 353 w 1281"/>
                <a:gd name="T9" fmla="*/ 593 h 593"/>
                <a:gd name="T10" fmla="*/ 0 w 1281"/>
                <a:gd name="T11" fmla="*/ 593 h 593"/>
                <a:gd name="T12" fmla="*/ 137 w 1281"/>
                <a:gd name="T13" fmla="*/ 593 h 593"/>
                <a:gd name="T14" fmla="*/ 137 w 1281"/>
                <a:gd name="T15" fmla="*/ 0 h 593"/>
                <a:gd name="T16" fmla="*/ 0 w 1281"/>
                <a:gd name="T17" fmla="*/ 0 h 593"/>
                <a:gd name="T18" fmla="*/ 0 w 1281"/>
                <a:gd name="T19" fmla="*/ 593 h 593"/>
                <a:gd name="T20" fmla="*/ 178 w 1281"/>
                <a:gd name="T21" fmla="*/ 593 h 593"/>
                <a:gd name="T22" fmla="*/ 314 w 1281"/>
                <a:gd name="T23" fmla="*/ 593 h 593"/>
                <a:gd name="T24" fmla="*/ 314 w 1281"/>
                <a:gd name="T25" fmla="*/ 0 h 593"/>
                <a:gd name="T26" fmla="*/ 178 w 1281"/>
                <a:gd name="T27" fmla="*/ 0 h 593"/>
                <a:gd name="T28" fmla="*/ 178 w 1281"/>
                <a:gd name="T29" fmla="*/ 593 h 593"/>
                <a:gd name="T30" fmla="*/ 531 w 1281"/>
                <a:gd name="T31" fmla="*/ 593 h 593"/>
                <a:gd name="T32" fmla="*/ 670 w 1281"/>
                <a:gd name="T33" fmla="*/ 593 h 593"/>
                <a:gd name="T34" fmla="*/ 670 w 1281"/>
                <a:gd name="T35" fmla="*/ 0 h 593"/>
                <a:gd name="T36" fmla="*/ 531 w 1281"/>
                <a:gd name="T37" fmla="*/ 0 h 593"/>
                <a:gd name="T38" fmla="*/ 531 w 1281"/>
                <a:gd name="T39" fmla="*/ 593 h 593"/>
                <a:gd name="T40" fmla="*/ 838 w 1281"/>
                <a:gd name="T41" fmla="*/ 41 h 593"/>
                <a:gd name="T42" fmla="*/ 797 w 1281"/>
                <a:gd name="T43" fmla="*/ 41 h 593"/>
                <a:gd name="T44" fmla="*/ 797 w 1281"/>
                <a:gd name="T45" fmla="*/ 0 h 593"/>
                <a:gd name="T46" fmla="*/ 709 w 1281"/>
                <a:gd name="T47" fmla="*/ 0 h 593"/>
                <a:gd name="T48" fmla="*/ 709 w 1281"/>
                <a:gd name="T49" fmla="*/ 593 h 593"/>
                <a:gd name="T50" fmla="*/ 797 w 1281"/>
                <a:gd name="T51" fmla="*/ 593 h 593"/>
                <a:gd name="T52" fmla="*/ 797 w 1281"/>
                <a:gd name="T53" fmla="*/ 552 h 593"/>
                <a:gd name="T54" fmla="*/ 838 w 1281"/>
                <a:gd name="T55" fmla="*/ 552 h 593"/>
                <a:gd name="T56" fmla="*/ 838 w 1281"/>
                <a:gd name="T57" fmla="*/ 593 h 593"/>
                <a:gd name="T58" fmla="*/ 925 w 1281"/>
                <a:gd name="T59" fmla="*/ 593 h 593"/>
                <a:gd name="T60" fmla="*/ 925 w 1281"/>
                <a:gd name="T61" fmla="*/ 0 h 593"/>
                <a:gd name="T62" fmla="*/ 838 w 1281"/>
                <a:gd name="T63" fmla="*/ 0 h 593"/>
                <a:gd name="T64" fmla="*/ 838 w 1281"/>
                <a:gd name="T65" fmla="*/ 41 h 593"/>
                <a:gd name="T66" fmla="*/ 1142 w 1281"/>
                <a:gd name="T67" fmla="*/ 186 h 593"/>
                <a:gd name="T68" fmla="*/ 1142 w 1281"/>
                <a:gd name="T69" fmla="*/ 593 h 593"/>
                <a:gd name="T70" fmla="*/ 1281 w 1281"/>
                <a:gd name="T71" fmla="*/ 593 h 593"/>
                <a:gd name="T72" fmla="*/ 1281 w 1281"/>
                <a:gd name="T73" fmla="*/ 323 h 593"/>
                <a:gd name="T74" fmla="*/ 1242 w 1281"/>
                <a:gd name="T75" fmla="*/ 284 h 593"/>
                <a:gd name="T76" fmla="*/ 1142 w 1281"/>
                <a:gd name="T77" fmla="*/ 186 h 593"/>
                <a:gd name="T78" fmla="*/ 964 w 1281"/>
                <a:gd name="T79" fmla="*/ 8 h 593"/>
                <a:gd name="T80" fmla="*/ 964 w 1281"/>
                <a:gd name="T81" fmla="*/ 593 h 593"/>
                <a:gd name="T82" fmla="*/ 1103 w 1281"/>
                <a:gd name="T83" fmla="*/ 593 h 593"/>
                <a:gd name="T84" fmla="*/ 1103 w 1281"/>
                <a:gd name="T85" fmla="*/ 145 h 593"/>
                <a:gd name="T86" fmla="*/ 997 w 1281"/>
                <a:gd name="T87" fmla="*/ 39 h 593"/>
                <a:gd name="T88" fmla="*/ 964 w 1281"/>
                <a:gd name="T89" fmla="*/ 8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1" h="593">
                  <a:moveTo>
                    <a:pt x="353" y="593"/>
                  </a:moveTo>
                  <a:lnTo>
                    <a:pt x="492" y="593"/>
                  </a:lnTo>
                  <a:lnTo>
                    <a:pt x="492" y="0"/>
                  </a:lnTo>
                  <a:lnTo>
                    <a:pt x="353" y="0"/>
                  </a:lnTo>
                  <a:lnTo>
                    <a:pt x="353" y="593"/>
                  </a:lnTo>
                  <a:close/>
                  <a:moveTo>
                    <a:pt x="0" y="593"/>
                  </a:moveTo>
                  <a:lnTo>
                    <a:pt x="137" y="593"/>
                  </a:lnTo>
                  <a:lnTo>
                    <a:pt x="137" y="0"/>
                  </a:lnTo>
                  <a:lnTo>
                    <a:pt x="0" y="0"/>
                  </a:lnTo>
                  <a:lnTo>
                    <a:pt x="0" y="593"/>
                  </a:lnTo>
                  <a:close/>
                  <a:moveTo>
                    <a:pt x="178" y="593"/>
                  </a:moveTo>
                  <a:lnTo>
                    <a:pt x="314" y="593"/>
                  </a:lnTo>
                  <a:lnTo>
                    <a:pt x="314" y="0"/>
                  </a:lnTo>
                  <a:lnTo>
                    <a:pt x="178" y="0"/>
                  </a:lnTo>
                  <a:lnTo>
                    <a:pt x="178" y="593"/>
                  </a:lnTo>
                  <a:close/>
                  <a:moveTo>
                    <a:pt x="531" y="593"/>
                  </a:moveTo>
                  <a:lnTo>
                    <a:pt x="670" y="593"/>
                  </a:lnTo>
                  <a:lnTo>
                    <a:pt x="670" y="0"/>
                  </a:lnTo>
                  <a:lnTo>
                    <a:pt x="531" y="0"/>
                  </a:lnTo>
                  <a:lnTo>
                    <a:pt x="531" y="593"/>
                  </a:lnTo>
                  <a:close/>
                  <a:moveTo>
                    <a:pt x="838" y="41"/>
                  </a:moveTo>
                  <a:lnTo>
                    <a:pt x="797" y="41"/>
                  </a:lnTo>
                  <a:lnTo>
                    <a:pt x="797" y="0"/>
                  </a:lnTo>
                  <a:lnTo>
                    <a:pt x="709" y="0"/>
                  </a:lnTo>
                  <a:lnTo>
                    <a:pt x="709" y="593"/>
                  </a:lnTo>
                  <a:lnTo>
                    <a:pt x="797" y="593"/>
                  </a:lnTo>
                  <a:lnTo>
                    <a:pt x="797" y="552"/>
                  </a:lnTo>
                  <a:lnTo>
                    <a:pt x="838" y="552"/>
                  </a:lnTo>
                  <a:lnTo>
                    <a:pt x="838" y="593"/>
                  </a:lnTo>
                  <a:lnTo>
                    <a:pt x="925" y="593"/>
                  </a:lnTo>
                  <a:lnTo>
                    <a:pt x="925" y="0"/>
                  </a:lnTo>
                  <a:lnTo>
                    <a:pt x="838" y="0"/>
                  </a:lnTo>
                  <a:lnTo>
                    <a:pt x="838" y="41"/>
                  </a:lnTo>
                  <a:close/>
                  <a:moveTo>
                    <a:pt x="1142" y="186"/>
                  </a:moveTo>
                  <a:lnTo>
                    <a:pt x="1142" y="593"/>
                  </a:lnTo>
                  <a:lnTo>
                    <a:pt x="1281" y="593"/>
                  </a:lnTo>
                  <a:lnTo>
                    <a:pt x="1281" y="323"/>
                  </a:lnTo>
                  <a:lnTo>
                    <a:pt x="1242" y="284"/>
                  </a:lnTo>
                  <a:lnTo>
                    <a:pt x="1142" y="186"/>
                  </a:lnTo>
                  <a:close/>
                  <a:moveTo>
                    <a:pt x="964" y="8"/>
                  </a:moveTo>
                  <a:lnTo>
                    <a:pt x="964" y="593"/>
                  </a:lnTo>
                  <a:lnTo>
                    <a:pt x="1103" y="593"/>
                  </a:lnTo>
                  <a:lnTo>
                    <a:pt x="1103" y="145"/>
                  </a:lnTo>
                  <a:lnTo>
                    <a:pt x="997" y="39"/>
                  </a:lnTo>
                  <a:lnTo>
                    <a:pt x="96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grpSp>
      <p:grpSp>
        <p:nvGrpSpPr>
          <p:cNvPr id="158" name="Gruppieren 252">
            <a:extLst>
              <a:ext uri="{FF2B5EF4-FFF2-40B4-BE49-F238E27FC236}">
                <a16:creationId xmlns:a16="http://schemas.microsoft.com/office/drawing/2014/main" id="{0DE9CAB7-4C00-4F59-BA6C-6B3FB256BEC9}"/>
              </a:ext>
            </a:extLst>
          </p:cNvPr>
          <p:cNvGrpSpPr/>
          <p:nvPr/>
        </p:nvGrpSpPr>
        <p:grpSpPr>
          <a:xfrm>
            <a:off x="2424877" y="4189608"/>
            <a:ext cx="394302" cy="353888"/>
            <a:chOff x="5933629" y="4048823"/>
            <a:chExt cx="551169" cy="494677"/>
          </a:xfrm>
        </p:grpSpPr>
        <p:sp>
          <p:nvSpPr>
            <p:cNvPr id="159" name="Freeform 19">
              <a:extLst>
                <a:ext uri="{FF2B5EF4-FFF2-40B4-BE49-F238E27FC236}">
                  <a16:creationId xmlns:a16="http://schemas.microsoft.com/office/drawing/2014/main" id="{7FF6E875-1854-48AD-9A9F-4EAAEC118AD0}"/>
                </a:ext>
              </a:extLst>
            </p:cNvPr>
            <p:cNvSpPr>
              <a:spLocks noEditPoints="1"/>
            </p:cNvSpPr>
            <p:nvPr/>
          </p:nvSpPr>
          <p:spPr bwMode="auto">
            <a:xfrm>
              <a:off x="6161764" y="4048823"/>
              <a:ext cx="323034" cy="202567"/>
            </a:xfrm>
            <a:custGeom>
              <a:avLst/>
              <a:gdLst>
                <a:gd name="T0" fmla="*/ 163 w 783"/>
                <a:gd name="T1" fmla="*/ 356 h 491"/>
                <a:gd name="T2" fmla="*/ 163 w 783"/>
                <a:gd name="T3" fmla="*/ 491 h 491"/>
                <a:gd name="T4" fmla="*/ 0 w 783"/>
                <a:gd name="T5" fmla="*/ 491 h 491"/>
                <a:gd name="T6" fmla="*/ 0 w 783"/>
                <a:gd name="T7" fmla="*/ 327 h 491"/>
                <a:gd name="T8" fmla="*/ 135 w 783"/>
                <a:gd name="T9" fmla="*/ 327 h 491"/>
                <a:gd name="T10" fmla="*/ 327 w 783"/>
                <a:gd name="T11" fmla="*/ 135 h 491"/>
                <a:gd name="T12" fmla="*/ 327 w 783"/>
                <a:gd name="T13" fmla="*/ 0 h 491"/>
                <a:gd name="T14" fmla="*/ 490 w 783"/>
                <a:gd name="T15" fmla="*/ 0 h 491"/>
                <a:gd name="T16" fmla="*/ 490 w 783"/>
                <a:gd name="T17" fmla="*/ 62 h 491"/>
                <a:gd name="T18" fmla="*/ 689 w 783"/>
                <a:gd name="T19" fmla="*/ 62 h 491"/>
                <a:gd name="T20" fmla="*/ 689 w 783"/>
                <a:gd name="T21" fmla="*/ 35 h 491"/>
                <a:gd name="T22" fmla="*/ 783 w 783"/>
                <a:gd name="T23" fmla="*/ 35 h 491"/>
                <a:gd name="T24" fmla="*/ 783 w 783"/>
                <a:gd name="T25" fmla="*/ 129 h 491"/>
                <a:gd name="T26" fmla="*/ 689 w 783"/>
                <a:gd name="T27" fmla="*/ 129 h 491"/>
                <a:gd name="T28" fmla="*/ 689 w 783"/>
                <a:gd name="T29" fmla="*/ 103 h 491"/>
                <a:gd name="T30" fmla="*/ 490 w 783"/>
                <a:gd name="T31" fmla="*/ 103 h 491"/>
                <a:gd name="T32" fmla="*/ 490 w 783"/>
                <a:gd name="T33" fmla="*/ 164 h 491"/>
                <a:gd name="T34" fmla="*/ 356 w 783"/>
                <a:gd name="T35" fmla="*/ 164 h 491"/>
                <a:gd name="T36" fmla="*/ 163 w 783"/>
                <a:gd name="T37" fmla="*/ 356 h 491"/>
                <a:gd name="T38" fmla="*/ 129 w 783"/>
                <a:gd name="T39" fmla="*/ 35 h 491"/>
                <a:gd name="T40" fmla="*/ 35 w 783"/>
                <a:gd name="T41" fmla="*/ 35 h 491"/>
                <a:gd name="T42" fmla="*/ 35 w 783"/>
                <a:gd name="T43" fmla="*/ 129 h 491"/>
                <a:gd name="T44" fmla="*/ 129 w 783"/>
                <a:gd name="T45" fmla="*/ 129 h 491"/>
                <a:gd name="T46" fmla="*/ 12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63" y="356"/>
                  </a:moveTo>
                  <a:lnTo>
                    <a:pt x="163" y="491"/>
                  </a:lnTo>
                  <a:lnTo>
                    <a:pt x="0" y="491"/>
                  </a:lnTo>
                  <a:lnTo>
                    <a:pt x="0" y="327"/>
                  </a:lnTo>
                  <a:lnTo>
                    <a:pt x="135" y="327"/>
                  </a:lnTo>
                  <a:lnTo>
                    <a:pt x="327" y="135"/>
                  </a:lnTo>
                  <a:lnTo>
                    <a:pt x="327" y="0"/>
                  </a:lnTo>
                  <a:lnTo>
                    <a:pt x="490" y="0"/>
                  </a:lnTo>
                  <a:lnTo>
                    <a:pt x="490" y="62"/>
                  </a:lnTo>
                  <a:lnTo>
                    <a:pt x="689" y="62"/>
                  </a:lnTo>
                  <a:lnTo>
                    <a:pt x="689" y="35"/>
                  </a:lnTo>
                  <a:lnTo>
                    <a:pt x="783" y="35"/>
                  </a:lnTo>
                  <a:lnTo>
                    <a:pt x="783" y="129"/>
                  </a:lnTo>
                  <a:lnTo>
                    <a:pt x="689" y="129"/>
                  </a:lnTo>
                  <a:lnTo>
                    <a:pt x="689" y="103"/>
                  </a:lnTo>
                  <a:lnTo>
                    <a:pt x="490" y="103"/>
                  </a:lnTo>
                  <a:lnTo>
                    <a:pt x="490" y="164"/>
                  </a:lnTo>
                  <a:lnTo>
                    <a:pt x="356" y="164"/>
                  </a:lnTo>
                  <a:lnTo>
                    <a:pt x="163" y="356"/>
                  </a:lnTo>
                  <a:close/>
                  <a:moveTo>
                    <a:pt x="129" y="35"/>
                  </a:moveTo>
                  <a:lnTo>
                    <a:pt x="35" y="35"/>
                  </a:lnTo>
                  <a:lnTo>
                    <a:pt x="35" y="129"/>
                  </a:lnTo>
                  <a:lnTo>
                    <a:pt x="129" y="129"/>
                  </a:lnTo>
                  <a:lnTo>
                    <a:pt x="129" y="35"/>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0" name="Freeform 20">
              <a:extLst>
                <a:ext uri="{FF2B5EF4-FFF2-40B4-BE49-F238E27FC236}">
                  <a16:creationId xmlns:a16="http://schemas.microsoft.com/office/drawing/2014/main" id="{E623928F-1902-4534-865D-EF16A25524BF}"/>
                </a:ext>
              </a:extLst>
            </p:cNvPr>
            <p:cNvSpPr>
              <a:spLocks noEditPoints="1"/>
            </p:cNvSpPr>
            <p:nvPr/>
          </p:nvSpPr>
          <p:spPr bwMode="auto">
            <a:xfrm>
              <a:off x="5933629" y="4115676"/>
              <a:ext cx="427412" cy="427824"/>
            </a:xfrm>
            <a:custGeom>
              <a:avLst/>
              <a:gdLst>
                <a:gd name="T0" fmla="*/ 363 w 507"/>
                <a:gd name="T1" fmla="*/ 152 h 507"/>
                <a:gd name="T2" fmla="*/ 307 w 507"/>
                <a:gd name="T3" fmla="*/ 198 h 507"/>
                <a:gd name="T4" fmla="*/ 283 w 507"/>
                <a:gd name="T5" fmla="*/ 200 h 507"/>
                <a:gd name="T6" fmla="*/ 230 w 507"/>
                <a:gd name="T7" fmla="*/ 172 h 507"/>
                <a:gd name="T8" fmla="*/ 187 w 507"/>
                <a:gd name="T9" fmla="*/ 172 h 507"/>
                <a:gd name="T10" fmla="*/ 136 w 507"/>
                <a:gd name="T11" fmla="*/ 208 h 507"/>
                <a:gd name="T12" fmla="*/ 102 w 507"/>
                <a:gd name="T13" fmla="*/ 226 h 507"/>
                <a:gd name="T14" fmla="*/ 145 w 507"/>
                <a:gd name="T15" fmla="*/ 226 h 507"/>
                <a:gd name="T16" fmla="*/ 196 w 507"/>
                <a:gd name="T17" fmla="*/ 190 h 507"/>
                <a:gd name="T18" fmla="*/ 224 w 507"/>
                <a:gd name="T19" fmla="*/ 188 h 507"/>
                <a:gd name="T20" fmla="*/ 274 w 507"/>
                <a:gd name="T21" fmla="*/ 217 h 507"/>
                <a:gd name="T22" fmla="*/ 317 w 507"/>
                <a:gd name="T23" fmla="*/ 217 h 507"/>
                <a:gd name="T24" fmla="*/ 373 w 507"/>
                <a:gd name="T25" fmla="*/ 171 h 507"/>
                <a:gd name="T26" fmla="*/ 406 w 507"/>
                <a:gd name="T27" fmla="*/ 152 h 507"/>
                <a:gd name="T28" fmla="*/ 475 w 507"/>
                <a:gd name="T29" fmla="*/ 125 h 507"/>
                <a:gd name="T30" fmla="*/ 33 w 507"/>
                <a:gd name="T31" fmla="*/ 448 h 507"/>
                <a:gd name="T32" fmla="*/ 0 w 507"/>
                <a:gd name="T33" fmla="*/ 0 h 507"/>
                <a:gd name="T34" fmla="*/ 507 w 507"/>
                <a:gd name="T35" fmla="*/ 507 h 507"/>
                <a:gd name="T36" fmla="*/ 488 w 507"/>
                <a:gd name="T37" fmla="*/ 139 h 507"/>
                <a:gd name="T38" fmla="*/ 54 w 507"/>
                <a:gd name="T39" fmla="*/ 0 h 507"/>
                <a:gd name="T40" fmla="*/ 368 w 507"/>
                <a:gd name="T41" fmla="*/ 19 h 507"/>
                <a:gd name="T42" fmla="*/ 453 w 507"/>
                <a:gd name="T43" fmla="*/ 426 h 507"/>
                <a:gd name="T44" fmla="*/ 54 w 507"/>
                <a:gd name="T45" fmla="*/ 0 h 507"/>
                <a:gd name="T46" fmla="*/ 103 w 507"/>
                <a:gd name="T47" fmla="*/ 346 h 507"/>
                <a:gd name="T48" fmla="*/ 150 w 507"/>
                <a:gd name="T49" fmla="*/ 393 h 507"/>
                <a:gd name="T50" fmla="*/ 235 w 507"/>
                <a:gd name="T51" fmla="*/ 346 h 507"/>
                <a:gd name="T52" fmla="*/ 188 w 507"/>
                <a:gd name="T53" fmla="*/ 393 h 507"/>
                <a:gd name="T54" fmla="*/ 235 w 507"/>
                <a:gd name="T55" fmla="*/ 346 h 507"/>
                <a:gd name="T56" fmla="*/ 273 w 507"/>
                <a:gd name="T57" fmla="*/ 346 h 507"/>
                <a:gd name="T58" fmla="*/ 320 w 507"/>
                <a:gd name="T59" fmla="*/ 393 h 507"/>
                <a:gd name="T60" fmla="*/ 404 w 507"/>
                <a:gd name="T61" fmla="*/ 346 h 507"/>
                <a:gd name="T62" fmla="*/ 358 w 507"/>
                <a:gd name="T63" fmla="*/ 393 h 507"/>
                <a:gd name="T64" fmla="*/ 404 w 507"/>
                <a:gd name="T65" fmla="*/ 346 h 507"/>
                <a:gd name="T66" fmla="*/ 421 w 507"/>
                <a:gd name="T67" fmla="*/ 310 h 507"/>
                <a:gd name="T68" fmla="*/ 87 w 507"/>
                <a:gd name="T69" fmla="*/ 86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7" h="507">
                  <a:moveTo>
                    <a:pt x="384" y="130"/>
                  </a:moveTo>
                  <a:cubicBezTo>
                    <a:pt x="372" y="130"/>
                    <a:pt x="363" y="140"/>
                    <a:pt x="363" y="152"/>
                  </a:cubicBezTo>
                  <a:cubicBezTo>
                    <a:pt x="363" y="154"/>
                    <a:pt x="363" y="156"/>
                    <a:pt x="363" y="158"/>
                  </a:cubicBezTo>
                  <a:cubicBezTo>
                    <a:pt x="307" y="198"/>
                    <a:pt x="307" y="198"/>
                    <a:pt x="307" y="198"/>
                  </a:cubicBezTo>
                  <a:cubicBezTo>
                    <a:pt x="304" y="196"/>
                    <a:pt x="300" y="195"/>
                    <a:pt x="296" y="195"/>
                  </a:cubicBezTo>
                  <a:cubicBezTo>
                    <a:pt x="291" y="195"/>
                    <a:pt x="286" y="197"/>
                    <a:pt x="283" y="200"/>
                  </a:cubicBezTo>
                  <a:cubicBezTo>
                    <a:pt x="230" y="173"/>
                    <a:pt x="230" y="173"/>
                    <a:pt x="230" y="173"/>
                  </a:cubicBezTo>
                  <a:cubicBezTo>
                    <a:pt x="230" y="173"/>
                    <a:pt x="230" y="173"/>
                    <a:pt x="230" y="172"/>
                  </a:cubicBezTo>
                  <a:cubicBezTo>
                    <a:pt x="230" y="161"/>
                    <a:pt x="220" y="151"/>
                    <a:pt x="208" y="151"/>
                  </a:cubicBezTo>
                  <a:cubicBezTo>
                    <a:pt x="196" y="151"/>
                    <a:pt x="187" y="161"/>
                    <a:pt x="187" y="172"/>
                  </a:cubicBezTo>
                  <a:cubicBezTo>
                    <a:pt x="187" y="174"/>
                    <a:pt x="187" y="175"/>
                    <a:pt x="187" y="176"/>
                  </a:cubicBezTo>
                  <a:cubicBezTo>
                    <a:pt x="136" y="208"/>
                    <a:pt x="136" y="208"/>
                    <a:pt x="136" y="208"/>
                  </a:cubicBezTo>
                  <a:cubicBezTo>
                    <a:pt x="132" y="206"/>
                    <a:pt x="128" y="204"/>
                    <a:pt x="123" y="204"/>
                  </a:cubicBezTo>
                  <a:cubicBezTo>
                    <a:pt x="111" y="204"/>
                    <a:pt x="102" y="214"/>
                    <a:pt x="102" y="226"/>
                  </a:cubicBezTo>
                  <a:cubicBezTo>
                    <a:pt x="102" y="238"/>
                    <a:pt x="111" y="247"/>
                    <a:pt x="123" y="247"/>
                  </a:cubicBezTo>
                  <a:cubicBezTo>
                    <a:pt x="135" y="247"/>
                    <a:pt x="145" y="238"/>
                    <a:pt x="145" y="226"/>
                  </a:cubicBezTo>
                  <a:cubicBezTo>
                    <a:pt x="145" y="225"/>
                    <a:pt x="145" y="223"/>
                    <a:pt x="144" y="222"/>
                  </a:cubicBezTo>
                  <a:cubicBezTo>
                    <a:pt x="196" y="190"/>
                    <a:pt x="196" y="190"/>
                    <a:pt x="196" y="190"/>
                  </a:cubicBezTo>
                  <a:cubicBezTo>
                    <a:pt x="199" y="193"/>
                    <a:pt x="204" y="194"/>
                    <a:pt x="208" y="194"/>
                  </a:cubicBezTo>
                  <a:cubicBezTo>
                    <a:pt x="214" y="194"/>
                    <a:pt x="220" y="192"/>
                    <a:pt x="224" y="188"/>
                  </a:cubicBezTo>
                  <a:cubicBezTo>
                    <a:pt x="274" y="214"/>
                    <a:pt x="274" y="214"/>
                    <a:pt x="274" y="214"/>
                  </a:cubicBezTo>
                  <a:cubicBezTo>
                    <a:pt x="274" y="215"/>
                    <a:pt x="274" y="216"/>
                    <a:pt x="274" y="217"/>
                  </a:cubicBezTo>
                  <a:cubicBezTo>
                    <a:pt x="274" y="229"/>
                    <a:pt x="284" y="238"/>
                    <a:pt x="296" y="238"/>
                  </a:cubicBezTo>
                  <a:cubicBezTo>
                    <a:pt x="308" y="238"/>
                    <a:pt x="317" y="229"/>
                    <a:pt x="317" y="217"/>
                  </a:cubicBezTo>
                  <a:cubicBezTo>
                    <a:pt x="317" y="215"/>
                    <a:pt x="317" y="213"/>
                    <a:pt x="317" y="212"/>
                  </a:cubicBezTo>
                  <a:cubicBezTo>
                    <a:pt x="373" y="171"/>
                    <a:pt x="373" y="171"/>
                    <a:pt x="373" y="171"/>
                  </a:cubicBezTo>
                  <a:cubicBezTo>
                    <a:pt x="376" y="172"/>
                    <a:pt x="380" y="174"/>
                    <a:pt x="384" y="174"/>
                  </a:cubicBezTo>
                  <a:cubicBezTo>
                    <a:pt x="396" y="174"/>
                    <a:pt x="406" y="164"/>
                    <a:pt x="406" y="152"/>
                  </a:cubicBezTo>
                  <a:cubicBezTo>
                    <a:pt x="406" y="140"/>
                    <a:pt x="396" y="130"/>
                    <a:pt x="384" y="130"/>
                  </a:cubicBezTo>
                  <a:close/>
                  <a:moveTo>
                    <a:pt x="475" y="125"/>
                  </a:moveTo>
                  <a:cubicBezTo>
                    <a:pt x="475" y="448"/>
                    <a:pt x="475" y="448"/>
                    <a:pt x="475" y="448"/>
                  </a:cubicBezTo>
                  <a:cubicBezTo>
                    <a:pt x="33" y="448"/>
                    <a:pt x="33" y="448"/>
                    <a:pt x="33" y="448"/>
                  </a:cubicBezTo>
                  <a:cubicBezTo>
                    <a:pt x="33" y="0"/>
                    <a:pt x="33" y="0"/>
                    <a:pt x="33" y="0"/>
                  </a:cubicBezTo>
                  <a:cubicBezTo>
                    <a:pt x="0" y="0"/>
                    <a:pt x="0" y="0"/>
                    <a:pt x="0" y="0"/>
                  </a:cubicBezTo>
                  <a:cubicBezTo>
                    <a:pt x="0" y="507"/>
                    <a:pt x="0" y="507"/>
                    <a:pt x="0" y="507"/>
                  </a:cubicBezTo>
                  <a:cubicBezTo>
                    <a:pt x="507" y="507"/>
                    <a:pt x="507" y="507"/>
                    <a:pt x="507" y="507"/>
                  </a:cubicBezTo>
                  <a:cubicBezTo>
                    <a:pt x="507" y="158"/>
                    <a:pt x="507" y="158"/>
                    <a:pt x="507" y="158"/>
                  </a:cubicBezTo>
                  <a:cubicBezTo>
                    <a:pt x="488" y="139"/>
                    <a:pt x="488" y="139"/>
                    <a:pt x="488" y="139"/>
                  </a:cubicBezTo>
                  <a:lnTo>
                    <a:pt x="475" y="125"/>
                  </a:lnTo>
                  <a:close/>
                  <a:moveTo>
                    <a:pt x="54" y="0"/>
                  </a:moveTo>
                  <a:cubicBezTo>
                    <a:pt x="349" y="0"/>
                    <a:pt x="349" y="0"/>
                    <a:pt x="349" y="0"/>
                  </a:cubicBezTo>
                  <a:cubicBezTo>
                    <a:pt x="368" y="19"/>
                    <a:pt x="368" y="19"/>
                    <a:pt x="368" y="19"/>
                  </a:cubicBezTo>
                  <a:cubicBezTo>
                    <a:pt x="453" y="104"/>
                    <a:pt x="453" y="104"/>
                    <a:pt x="453" y="104"/>
                  </a:cubicBezTo>
                  <a:cubicBezTo>
                    <a:pt x="453" y="426"/>
                    <a:pt x="453" y="426"/>
                    <a:pt x="453" y="426"/>
                  </a:cubicBezTo>
                  <a:cubicBezTo>
                    <a:pt x="54" y="426"/>
                    <a:pt x="54" y="426"/>
                    <a:pt x="54" y="426"/>
                  </a:cubicBezTo>
                  <a:lnTo>
                    <a:pt x="54" y="0"/>
                  </a:lnTo>
                  <a:close/>
                  <a:moveTo>
                    <a:pt x="150" y="346"/>
                  </a:moveTo>
                  <a:cubicBezTo>
                    <a:pt x="103" y="346"/>
                    <a:pt x="103" y="346"/>
                    <a:pt x="103" y="346"/>
                  </a:cubicBezTo>
                  <a:cubicBezTo>
                    <a:pt x="103" y="393"/>
                    <a:pt x="103" y="393"/>
                    <a:pt x="103" y="393"/>
                  </a:cubicBezTo>
                  <a:cubicBezTo>
                    <a:pt x="150" y="393"/>
                    <a:pt x="150" y="393"/>
                    <a:pt x="150" y="393"/>
                  </a:cubicBezTo>
                  <a:lnTo>
                    <a:pt x="150" y="346"/>
                  </a:lnTo>
                  <a:close/>
                  <a:moveTo>
                    <a:pt x="235" y="346"/>
                  </a:moveTo>
                  <a:cubicBezTo>
                    <a:pt x="188" y="346"/>
                    <a:pt x="188" y="346"/>
                    <a:pt x="188" y="346"/>
                  </a:cubicBezTo>
                  <a:cubicBezTo>
                    <a:pt x="188" y="393"/>
                    <a:pt x="188" y="393"/>
                    <a:pt x="188" y="393"/>
                  </a:cubicBezTo>
                  <a:cubicBezTo>
                    <a:pt x="235" y="393"/>
                    <a:pt x="235" y="393"/>
                    <a:pt x="235" y="393"/>
                  </a:cubicBezTo>
                  <a:lnTo>
                    <a:pt x="235" y="346"/>
                  </a:lnTo>
                  <a:close/>
                  <a:moveTo>
                    <a:pt x="320" y="346"/>
                  </a:moveTo>
                  <a:cubicBezTo>
                    <a:pt x="273" y="346"/>
                    <a:pt x="273" y="346"/>
                    <a:pt x="273" y="346"/>
                  </a:cubicBezTo>
                  <a:cubicBezTo>
                    <a:pt x="273" y="393"/>
                    <a:pt x="273" y="393"/>
                    <a:pt x="273" y="393"/>
                  </a:cubicBezTo>
                  <a:cubicBezTo>
                    <a:pt x="320" y="393"/>
                    <a:pt x="320" y="393"/>
                    <a:pt x="320" y="393"/>
                  </a:cubicBezTo>
                  <a:lnTo>
                    <a:pt x="320" y="346"/>
                  </a:lnTo>
                  <a:close/>
                  <a:moveTo>
                    <a:pt x="404" y="346"/>
                  </a:moveTo>
                  <a:cubicBezTo>
                    <a:pt x="358" y="346"/>
                    <a:pt x="358" y="346"/>
                    <a:pt x="358" y="346"/>
                  </a:cubicBezTo>
                  <a:cubicBezTo>
                    <a:pt x="358" y="393"/>
                    <a:pt x="358" y="393"/>
                    <a:pt x="358" y="393"/>
                  </a:cubicBezTo>
                  <a:cubicBezTo>
                    <a:pt x="404" y="393"/>
                    <a:pt x="404" y="393"/>
                    <a:pt x="404" y="393"/>
                  </a:cubicBezTo>
                  <a:lnTo>
                    <a:pt x="404" y="346"/>
                  </a:lnTo>
                  <a:close/>
                  <a:moveTo>
                    <a:pt x="87" y="310"/>
                  </a:moveTo>
                  <a:cubicBezTo>
                    <a:pt x="421" y="310"/>
                    <a:pt x="421" y="310"/>
                    <a:pt x="421" y="310"/>
                  </a:cubicBezTo>
                  <a:cubicBezTo>
                    <a:pt x="421" y="86"/>
                    <a:pt x="421" y="86"/>
                    <a:pt x="421" y="86"/>
                  </a:cubicBezTo>
                  <a:cubicBezTo>
                    <a:pt x="87" y="86"/>
                    <a:pt x="87" y="86"/>
                    <a:pt x="87" y="86"/>
                  </a:cubicBezTo>
                  <a:lnTo>
                    <a:pt x="87" y="3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grpSp>
      <p:sp>
        <p:nvSpPr>
          <p:cNvPr id="161" name="Field-Device">
            <a:extLst>
              <a:ext uri="{FF2B5EF4-FFF2-40B4-BE49-F238E27FC236}">
                <a16:creationId xmlns:a16="http://schemas.microsoft.com/office/drawing/2014/main" id="{2B0CA0A3-331D-48B4-9813-91991BB4429C}"/>
              </a:ext>
            </a:extLst>
          </p:cNvPr>
          <p:cNvSpPr>
            <a:spLocks noChangeAspect="1" noEditPoints="1"/>
          </p:cNvSpPr>
          <p:nvPr/>
        </p:nvSpPr>
        <p:spPr bwMode="auto">
          <a:xfrm>
            <a:off x="2366478" y="5558585"/>
            <a:ext cx="283293" cy="282542"/>
          </a:xfrm>
          <a:custGeom>
            <a:avLst/>
            <a:gdLst>
              <a:gd name="T0" fmla="*/ 627 w 627"/>
              <a:gd name="T1" fmla="*/ 625 h 625"/>
              <a:gd name="T2" fmla="*/ 124 w 627"/>
              <a:gd name="T3" fmla="*/ 625 h 625"/>
              <a:gd name="T4" fmla="*/ 185 w 627"/>
              <a:gd name="T5" fmla="*/ 586 h 625"/>
              <a:gd name="T6" fmla="*/ 204 w 627"/>
              <a:gd name="T7" fmla="*/ 581 h 625"/>
              <a:gd name="T8" fmla="*/ 627 w 627"/>
              <a:gd name="T9" fmla="*/ 581 h 625"/>
              <a:gd name="T10" fmla="*/ 627 w 627"/>
              <a:gd name="T11" fmla="*/ 625 h 625"/>
              <a:gd name="T12" fmla="*/ 278 w 627"/>
              <a:gd name="T13" fmla="*/ 0 h 625"/>
              <a:gd name="T14" fmla="*/ 278 w 627"/>
              <a:gd name="T15" fmla="*/ 552 h 625"/>
              <a:gd name="T16" fmla="*/ 205 w 627"/>
              <a:gd name="T17" fmla="*/ 552 h 625"/>
              <a:gd name="T18" fmla="*/ 171 w 627"/>
              <a:gd name="T19" fmla="*/ 561 h 625"/>
              <a:gd name="T20" fmla="*/ 123 w 627"/>
              <a:gd name="T21" fmla="*/ 593 h 625"/>
              <a:gd name="T22" fmla="*/ 75 w 627"/>
              <a:gd name="T23" fmla="*/ 625 h 625"/>
              <a:gd name="T24" fmla="*/ 0 w 627"/>
              <a:gd name="T25" fmla="*/ 625 h 625"/>
              <a:gd name="T26" fmla="*/ 0 w 627"/>
              <a:gd name="T27" fmla="*/ 0 h 625"/>
              <a:gd name="T28" fmla="*/ 278 w 627"/>
              <a:gd name="T29" fmla="*/ 0 h 625"/>
              <a:gd name="T30" fmla="*/ 59 w 627"/>
              <a:gd name="T31" fmla="*/ 291 h 625"/>
              <a:gd name="T32" fmla="*/ 220 w 627"/>
              <a:gd name="T33" fmla="*/ 291 h 625"/>
              <a:gd name="T34" fmla="*/ 220 w 627"/>
              <a:gd name="T35" fmla="*/ 72 h 625"/>
              <a:gd name="T36" fmla="*/ 59 w 627"/>
              <a:gd name="T37" fmla="*/ 72 h 625"/>
              <a:gd name="T38" fmla="*/ 59 w 627"/>
              <a:gd name="T39" fmla="*/ 291 h 625"/>
              <a:gd name="T40" fmla="*/ 118 w 627"/>
              <a:gd name="T41" fmla="*/ 347 h 625"/>
              <a:gd name="T42" fmla="*/ 118 w 627"/>
              <a:gd name="T43" fmla="*/ 405 h 625"/>
              <a:gd name="T44" fmla="*/ 176 w 627"/>
              <a:gd name="T45" fmla="*/ 347 h 625"/>
              <a:gd name="T46" fmla="*/ 118 w 627"/>
              <a:gd name="T47" fmla="*/ 347 h 625"/>
              <a:gd name="T48" fmla="*/ 118 w 627"/>
              <a:gd name="T49" fmla="*/ 420 h 625"/>
              <a:gd name="T50" fmla="*/ 60 w 627"/>
              <a:gd name="T51" fmla="*/ 420 h 625"/>
              <a:gd name="T52" fmla="*/ 60 w 627"/>
              <a:gd name="T53" fmla="*/ 478 h 625"/>
              <a:gd name="T54" fmla="*/ 118 w 627"/>
              <a:gd name="T55" fmla="*/ 420 h 625"/>
              <a:gd name="T56" fmla="*/ 176 w 627"/>
              <a:gd name="T57" fmla="*/ 478 h 625"/>
              <a:gd name="T58" fmla="*/ 118 w 627"/>
              <a:gd name="T59" fmla="*/ 478 h 625"/>
              <a:gd name="T60" fmla="*/ 118 w 627"/>
              <a:gd name="T61" fmla="*/ 536 h 625"/>
              <a:gd name="T62" fmla="*/ 176 w 627"/>
              <a:gd name="T63" fmla="*/ 478 h 625"/>
              <a:gd name="T64" fmla="*/ 235 w 627"/>
              <a:gd name="T65" fmla="*/ 405 h 625"/>
              <a:gd name="T66" fmla="*/ 176 w 627"/>
              <a:gd name="T67" fmla="*/ 405 h 625"/>
              <a:gd name="T68" fmla="*/ 176 w 627"/>
              <a:gd name="T69" fmla="*/ 464 h 625"/>
              <a:gd name="T70" fmla="*/ 235 w 627"/>
              <a:gd name="T71" fmla="*/ 405 h 625"/>
              <a:gd name="T72" fmla="*/ 480 w 627"/>
              <a:gd name="T73" fmla="*/ 0 h 625"/>
              <a:gd name="T74" fmla="*/ 480 w 627"/>
              <a:gd name="T75" fmla="*/ 552 h 625"/>
              <a:gd name="T76" fmla="*/ 627 w 627"/>
              <a:gd name="T77" fmla="*/ 552 h 625"/>
              <a:gd name="T78" fmla="*/ 627 w 627"/>
              <a:gd name="T79" fmla="*/ 0 h 625"/>
              <a:gd name="T80" fmla="*/ 481 w 627"/>
              <a:gd name="T81" fmla="*/ 0 h 625"/>
              <a:gd name="T82" fmla="*/ 480 w 627"/>
              <a:gd name="T83" fmla="*/ 0 h 625"/>
              <a:gd name="T84" fmla="*/ 307 w 627"/>
              <a:gd name="T85" fmla="*/ 0 h 625"/>
              <a:gd name="T86" fmla="*/ 307 w 627"/>
              <a:gd name="T87" fmla="*/ 552 h 625"/>
              <a:gd name="T88" fmla="*/ 453 w 627"/>
              <a:gd name="T89" fmla="*/ 552 h 625"/>
              <a:gd name="T90" fmla="*/ 453 w 627"/>
              <a:gd name="T91" fmla="*/ 0 h 625"/>
              <a:gd name="T92" fmla="*/ 307 w 627"/>
              <a:gd name="T9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7" h="625">
                <a:moveTo>
                  <a:pt x="627" y="625"/>
                </a:moveTo>
                <a:cubicBezTo>
                  <a:pt x="124" y="625"/>
                  <a:pt x="124" y="625"/>
                  <a:pt x="124" y="625"/>
                </a:cubicBezTo>
                <a:cubicBezTo>
                  <a:pt x="185" y="586"/>
                  <a:pt x="185" y="586"/>
                  <a:pt x="185" y="586"/>
                </a:cubicBezTo>
                <a:cubicBezTo>
                  <a:pt x="191" y="583"/>
                  <a:pt x="197" y="581"/>
                  <a:pt x="204" y="581"/>
                </a:cubicBezTo>
                <a:cubicBezTo>
                  <a:pt x="627" y="581"/>
                  <a:pt x="627" y="581"/>
                  <a:pt x="627" y="581"/>
                </a:cubicBezTo>
                <a:lnTo>
                  <a:pt x="627" y="625"/>
                </a:lnTo>
                <a:close/>
                <a:moveTo>
                  <a:pt x="278" y="0"/>
                </a:moveTo>
                <a:cubicBezTo>
                  <a:pt x="278" y="552"/>
                  <a:pt x="278" y="552"/>
                  <a:pt x="278" y="552"/>
                </a:cubicBezTo>
                <a:cubicBezTo>
                  <a:pt x="205" y="552"/>
                  <a:pt x="205" y="552"/>
                  <a:pt x="205" y="552"/>
                </a:cubicBezTo>
                <a:cubicBezTo>
                  <a:pt x="194" y="552"/>
                  <a:pt x="184" y="554"/>
                  <a:pt x="171" y="561"/>
                </a:cubicBezTo>
                <a:cubicBezTo>
                  <a:pt x="123" y="593"/>
                  <a:pt x="123" y="593"/>
                  <a:pt x="123" y="593"/>
                </a:cubicBezTo>
                <a:cubicBezTo>
                  <a:pt x="75" y="625"/>
                  <a:pt x="75" y="625"/>
                  <a:pt x="75" y="625"/>
                </a:cubicBezTo>
                <a:cubicBezTo>
                  <a:pt x="0" y="625"/>
                  <a:pt x="0" y="625"/>
                  <a:pt x="0" y="625"/>
                </a:cubicBezTo>
                <a:cubicBezTo>
                  <a:pt x="0" y="0"/>
                  <a:pt x="0" y="0"/>
                  <a:pt x="0" y="0"/>
                </a:cubicBezTo>
                <a:lnTo>
                  <a:pt x="278" y="0"/>
                </a:lnTo>
                <a:close/>
                <a:moveTo>
                  <a:pt x="59" y="291"/>
                </a:moveTo>
                <a:cubicBezTo>
                  <a:pt x="220" y="291"/>
                  <a:pt x="220" y="291"/>
                  <a:pt x="220" y="291"/>
                </a:cubicBezTo>
                <a:cubicBezTo>
                  <a:pt x="220" y="72"/>
                  <a:pt x="220" y="72"/>
                  <a:pt x="220" y="72"/>
                </a:cubicBezTo>
                <a:cubicBezTo>
                  <a:pt x="59" y="72"/>
                  <a:pt x="59" y="72"/>
                  <a:pt x="59" y="72"/>
                </a:cubicBezTo>
                <a:lnTo>
                  <a:pt x="59" y="291"/>
                </a:lnTo>
                <a:close/>
                <a:moveTo>
                  <a:pt x="118" y="347"/>
                </a:moveTo>
                <a:cubicBezTo>
                  <a:pt x="118" y="405"/>
                  <a:pt x="118" y="405"/>
                  <a:pt x="118" y="405"/>
                </a:cubicBezTo>
                <a:cubicBezTo>
                  <a:pt x="176" y="347"/>
                  <a:pt x="176" y="347"/>
                  <a:pt x="176" y="347"/>
                </a:cubicBezTo>
                <a:lnTo>
                  <a:pt x="118" y="347"/>
                </a:lnTo>
                <a:close/>
                <a:moveTo>
                  <a:pt x="118" y="420"/>
                </a:moveTo>
                <a:cubicBezTo>
                  <a:pt x="60" y="420"/>
                  <a:pt x="60" y="420"/>
                  <a:pt x="60" y="420"/>
                </a:cubicBezTo>
                <a:cubicBezTo>
                  <a:pt x="60" y="478"/>
                  <a:pt x="60" y="478"/>
                  <a:pt x="60" y="478"/>
                </a:cubicBezTo>
                <a:lnTo>
                  <a:pt x="118" y="420"/>
                </a:lnTo>
                <a:close/>
                <a:moveTo>
                  <a:pt x="176" y="478"/>
                </a:moveTo>
                <a:cubicBezTo>
                  <a:pt x="118" y="478"/>
                  <a:pt x="118" y="478"/>
                  <a:pt x="118" y="478"/>
                </a:cubicBezTo>
                <a:cubicBezTo>
                  <a:pt x="118" y="536"/>
                  <a:pt x="118" y="536"/>
                  <a:pt x="118" y="536"/>
                </a:cubicBezTo>
                <a:lnTo>
                  <a:pt x="176" y="478"/>
                </a:lnTo>
                <a:close/>
                <a:moveTo>
                  <a:pt x="235" y="405"/>
                </a:moveTo>
                <a:cubicBezTo>
                  <a:pt x="176" y="405"/>
                  <a:pt x="176" y="405"/>
                  <a:pt x="176" y="405"/>
                </a:cubicBezTo>
                <a:cubicBezTo>
                  <a:pt x="176" y="464"/>
                  <a:pt x="176" y="464"/>
                  <a:pt x="176" y="464"/>
                </a:cubicBezTo>
                <a:lnTo>
                  <a:pt x="235" y="405"/>
                </a:lnTo>
                <a:close/>
                <a:moveTo>
                  <a:pt x="480" y="0"/>
                </a:moveTo>
                <a:cubicBezTo>
                  <a:pt x="480" y="552"/>
                  <a:pt x="480" y="552"/>
                  <a:pt x="480" y="552"/>
                </a:cubicBezTo>
                <a:cubicBezTo>
                  <a:pt x="627" y="552"/>
                  <a:pt x="627" y="552"/>
                  <a:pt x="627" y="552"/>
                </a:cubicBezTo>
                <a:cubicBezTo>
                  <a:pt x="627" y="0"/>
                  <a:pt x="627" y="0"/>
                  <a:pt x="627" y="0"/>
                </a:cubicBezTo>
                <a:cubicBezTo>
                  <a:pt x="481" y="0"/>
                  <a:pt x="481" y="0"/>
                  <a:pt x="481" y="0"/>
                </a:cubicBezTo>
                <a:lnTo>
                  <a:pt x="480" y="0"/>
                </a:lnTo>
                <a:close/>
                <a:moveTo>
                  <a:pt x="307" y="0"/>
                </a:moveTo>
                <a:cubicBezTo>
                  <a:pt x="307" y="552"/>
                  <a:pt x="307" y="552"/>
                  <a:pt x="307" y="552"/>
                </a:cubicBezTo>
                <a:cubicBezTo>
                  <a:pt x="453" y="552"/>
                  <a:pt x="453" y="552"/>
                  <a:pt x="453" y="552"/>
                </a:cubicBezTo>
                <a:cubicBezTo>
                  <a:pt x="453" y="0"/>
                  <a:pt x="453" y="0"/>
                  <a:pt x="453" y="0"/>
                </a:cubicBezTo>
                <a:cubicBezTo>
                  <a:pt x="307" y="0"/>
                  <a:pt x="307" y="0"/>
                  <a:pt x="307" y="0"/>
                </a:cubicBez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2" name="Field-Device">
            <a:extLst>
              <a:ext uri="{FF2B5EF4-FFF2-40B4-BE49-F238E27FC236}">
                <a16:creationId xmlns:a16="http://schemas.microsoft.com/office/drawing/2014/main" id="{0DF9D7CC-6A15-4397-80F9-8C1337E02F4B}"/>
              </a:ext>
            </a:extLst>
          </p:cNvPr>
          <p:cNvSpPr>
            <a:spLocks noChangeAspect="1"/>
          </p:cNvSpPr>
          <p:nvPr/>
        </p:nvSpPr>
        <p:spPr bwMode="auto">
          <a:xfrm>
            <a:off x="1257016" y="5282751"/>
            <a:ext cx="231785" cy="359298"/>
          </a:xfrm>
          <a:custGeom>
            <a:avLst/>
            <a:gdLst>
              <a:gd name="T0" fmla="*/ 465 w 465"/>
              <a:gd name="T1" fmla="*/ 265 h 720"/>
              <a:gd name="T2" fmla="*/ 213 w 465"/>
              <a:gd name="T3" fmla="*/ 278 h 720"/>
              <a:gd name="T4" fmla="*/ 207 w 465"/>
              <a:gd name="T5" fmla="*/ 288 h 720"/>
              <a:gd name="T6" fmla="*/ 196 w 465"/>
              <a:gd name="T7" fmla="*/ 299 h 720"/>
              <a:gd name="T8" fmla="*/ 196 w 465"/>
              <a:gd name="T9" fmla="*/ 720 h 720"/>
              <a:gd name="T10" fmla="*/ 142 w 465"/>
              <a:gd name="T11" fmla="*/ 720 h 720"/>
              <a:gd name="T12" fmla="*/ 142 w 465"/>
              <a:gd name="T13" fmla="*/ 412 h 720"/>
              <a:gd name="T14" fmla="*/ 30 w 465"/>
              <a:gd name="T15" fmla="*/ 524 h 720"/>
              <a:gd name="T16" fmla="*/ 10 w 465"/>
              <a:gd name="T17" fmla="*/ 514 h 720"/>
              <a:gd name="T18" fmla="*/ 125 w 465"/>
              <a:gd name="T19" fmla="*/ 289 h 720"/>
              <a:gd name="T20" fmla="*/ 122 w 465"/>
              <a:gd name="T21" fmla="*/ 229 h 720"/>
              <a:gd name="T22" fmla="*/ 45 w 465"/>
              <a:gd name="T23" fmla="*/ 167 h 720"/>
              <a:gd name="T24" fmla="*/ 0 w 465"/>
              <a:gd name="T25" fmla="*/ 13 h 720"/>
              <a:gd name="T26" fmla="*/ 19 w 465"/>
              <a:gd name="T27" fmla="*/ 0 h 720"/>
              <a:gd name="T28" fmla="*/ 159 w 465"/>
              <a:gd name="T29" fmla="*/ 206 h 720"/>
              <a:gd name="T30" fmla="*/ 197 w 465"/>
              <a:gd name="T31" fmla="*/ 216 h 720"/>
              <a:gd name="T32" fmla="*/ 212 w 465"/>
              <a:gd name="T33" fmla="*/ 236 h 720"/>
              <a:gd name="T34" fmla="*/ 311 w 465"/>
              <a:gd name="T35" fmla="*/ 201 h 720"/>
              <a:gd name="T36" fmla="*/ 465 w 465"/>
              <a:gd name="T37" fmla="*/ 242 h 720"/>
              <a:gd name="T38" fmla="*/ 465 w 465"/>
              <a:gd name="T39" fmla="*/ 265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5" h="720">
                <a:moveTo>
                  <a:pt x="465" y="265"/>
                </a:moveTo>
                <a:cubicBezTo>
                  <a:pt x="213" y="278"/>
                  <a:pt x="213" y="278"/>
                  <a:pt x="213" y="278"/>
                </a:cubicBezTo>
                <a:cubicBezTo>
                  <a:pt x="211" y="281"/>
                  <a:pt x="209" y="285"/>
                  <a:pt x="207" y="288"/>
                </a:cubicBezTo>
                <a:cubicBezTo>
                  <a:pt x="204" y="293"/>
                  <a:pt x="200" y="296"/>
                  <a:pt x="196" y="299"/>
                </a:cubicBezTo>
                <a:cubicBezTo>
                  <a:pt x="196" y="720"/>
                  <a:pt x="196" y="720"/>
                  <a:pt x="196" y="720"/>
                </a:cubicBezTo>
                <a:cubicBezTo>
                  <a:pt x="142" y="720"/>
                  <a:pt x="142" y="720"/>
                  <a:pt x="142" y="720"/>
                </a:cubicBezTo>
                <a:cubicBezTo>
                  <a:pt x="142" y="412"/>
                  <a:pt x="142" y="412"/>
                  <a:pt x="142" y="412"/>
                </a:cubicBezTo>
                <a:cubicBezTo>
                  <a:pt x="30" y="524"/>
                  <a:pt x="30" y="524"/>
                  <a:pt x="30" y="524"/>
                </a:cubicBezTo>
                <a:cubicBezTo>
                  <a:pt x="10" y="514"/>
                  <a:pt x="10" y="514"/>
                  <a:pt x="10" y="514"/>
                </a:cubicBezTo>
                <a:cubicBezTo>
                  <a:pt x="125" y="289"/>
                  <a:pt x="125" y="289"/>
                  <a:pt x="125" y="289"/>
                </a:cubicBezTo>
                <a:cubicBezTo>
                  <a:pt x="112" y="272"/>
                  <a:pt x="110" y="248"/>
                  <a:pt x="122" y="229"/>
                </a:cubicBezTo>
                <a:cubicBezTo>
                  <a:pt x="45" y="167"/>
                  <a:pt x="45" y="167"/>
                  <a:pt x="45" y="167"/>
                </a:cubicBezTo>
                <a:cubicBezTo>
                  <a:pt x="0" y="13"/>
                  <a:pt x="0" y="13"/>
                  <a:pt x="0" y="13"/>
                </a:cubicBezTo>
                <a:cubicBezTo>
                  <a:pt x="19" y="0"/>
                  <a:pt x="19" y="0"/>
                  <a:pt x="19" y="0"/>
                </a:cubicBezTo>
                <a:cubicBezTo>
                  <a:pt x="159" y="206"/>
                  <a:pt x="159" y="206"/>
                  <a:pt x="159" y="206"/>
                </a:cubicBezTo>
                <a:cubicBezTo>
                  <a:pt x="172" y="204"/>
                  <a:pt x="185" y="208"/>
                  <a:pt x="197" y="216"/>
                </a:cubicBezTo>
                <a:cubicBezTo>
                  <a:pt x="204" y="221"/>
                  <a:pt x="209" y="228"/>
                  <a:pt x="212" y="236"/>
                </a:cubicBezTo>
                <a:cubicBezTo>
                  <a:pt x="311" y="201"/>
                  <a:pt x="311" y="201"/>
                  <a:pt x="311" y="201"/>
                </a:cubicBezTo>
                <a:cubicBezTo>
                  <a:pt x="465" y="242"/>
                  <a:pt x="465" y="242"/>
                  <a:pt x="465" y="242"/>
                </a:cubicBezTo>
                <a:lnTo>
                  <a:pt x="465" y="265"/>
                </a:ln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3" name="Field-Device">
            <a:extLst>
              <a:ext uri="{FF2B5EF4-FFF2-40B4-BE49-F238E27FC236}">
                <a16:creationId xmlns:a16="http://schemas.microsoft.com/office/drawing/2014/main" id="{C7528A99-954D-4EA7-B93C-DD94D465BDA5}"/>
              </a:ext>
            </a:extLst>
          </p:cNvPr>
          <p:cNvSpPr>
            <a:spLocks noChangeAspect="1"/>
          </p:cNvSpPr>
          <p:nvPr/>
        </p:nvSpPr>
        <p:spPr bwMode="auto">
          <a:xfrm>
            <a:off x="3011011" y="5500100"/>
            <a:ext cx="283293" cy="234623"/>
          </a:xfrm>
          <a:custGeom>
            <a:avLst/>
            <a:gdLst>
              <a:gd name="T0" fmla="*/ 939 w 1135"/>
              <a:gd name="T1" fmla="*/ 444 h 940"/>
              <a:gd name="T2" fmla="*/ 627 w 1135"/>
              <a:gd name="T3" fmla="*/ 280 h 940"/>
              <a:gd name="T4" fmla="*/ 627 w 1135"/>
              <a:gd name="T5" fmla="*/ 444 h 940"/>
              <a:gd name="T6" fmla="*/ 313 w 1135"/>
              <a:gd name="T7" fmla="*/ 280 h 940"/>
              <a:gd name="T8" fmla="*/ 313 w 1135"/>
              <a:gd name="T9" fmla="*/ 444 h 940"/>
              <a:gd name="T10" fmla="*/ 0 w 1135"/>
              <a:gd name="T11" fmla="*/ 280 h 940"/>
              <a:gd name="T12" fmla="*/ 0 w 1135"/>
              <a:gd name="T13" fmla="*/ 940 h 940"/>
              <a:gd name="T14" fmla="*/ 1135 w 1135"/>
              <a:gd name="T15" fmla="*/ 940 h 940"/>
              <a:gd name="T16" fmla="*/ 1135 w 1135"/>
              <a:gd name="T17" fmla="*/ 0 h 940"/>
              <a:gd name="T18" fmla="*/ 939 w 1135"/>
              <a:gd name="T19" fmla="*/ 0 h 940"/>
              <a:gd name="T20" fmla="*/ 939 w 1135"/>
              <a:gd name="T21" fmla="*/ 444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5" h="940">
                <a:moveTo>
                  <a:pt x="939" y="444"/>
                </a:moveTo>
                <a:lnTo>
                  <a:pt x="627" y="280"/>
                </a:lnTo>
                <a:lnTo>
                  <a:pt x="627" y="444"/>
                </a:lnTo>
                <a:lnTo>
                  <a:pt x="313" y="280"/>
                </a:lnTo>
                <a:lnTo>
                  <a:pt x="313" y="444"/>
                </a:lnTo>
                <a:lnTo>
                  <a:pt x="0" y="280"/>
                </a:lnTo>
                <a:lnTo>
                  <a:pt x="0" y="940"/>
                </a:lnTo>
                <a:lnTo>
                  <a:pt x="1135" y="940"/>
                </a:lnTo>
                <a:lnTo>
                  <a:pt x="1135" y="0"/>
                </a:lnTo>
                <a:lnTo>
                  <a:pt x="939" y="0"/>
                </a:lnTo>
                <a:lnTo>
                  <a:pt x="939" y="444"/>
                </a:ln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4" name="Field-Device">
            <a:extLst>
              <a:ext uri="{FF2B5EF4-FFF2-40B4-BE49-F238E27FC236}">
                <a16:creationId xmlns:a16="http://schemas.microsoft.com/office/drawing/2014/main" id="{E43D0E88-D33A-4DDF-AADE-670C0D0A5AB3}"/>
              </a:ext>
            </a:extLst>
          </p:cNvPr>
          <p:cNvSpPr>
            <a:spLocks noChangeAspect="1" noEditPoints="1"/>
          </p:cNvSpPr>
          <p:nvPr/>
        </p:nvSpPr>
        <p:spPr bwMode="auto">
          <a:xfrm>
            <a:off x="4133273" y="4997311"/>
            <a:ext cx="296523" cy="239202"/>
          </a:xfrm>
          <a:custGeom>
            <a:avLst/>
            <a:gdLst>
              <a:gd name="T0" fmla="*/ 37 w 746"/>
              <a:gd name="T1" fmla="*/ 0 h 601"/>
              <a:gd name="T2" fmla="*/ 0 w 746"/>
              <a:gd name="T3" fmla="*/ 455 h 601"/>
              <a:gd name="T4" fmla="*/ 310 w 746"/>
              <a:gd name="T5" fmla="*/ 492 h 601"/>
              <a:gd name="T6" fmla="*/ 219 w 746"/>
              <a:gd name="T7" fmla="*/ 565 h 601"/>
              <a:gd name="T8" fmla="*/ 528 w 746"/>
              <a:gd name="T9" fmla="*/ 601 h 601"/>
              <a:gd name="T10" fmla="*/ 437 w 746"/>
              <a:gd name="T11" fmla="*/ 565 h 601"/>
              <a:gd name="T12" fmla="*/ 710 w 746"/>
              <a:gd name="T13" fmla="*/ 492 h 601"/>
              <a:gd name="T14" fmla="*/ 746 w 746"/>
              <a:gd name="T15" fmla="*/ 37 h 601"/>
              <a:gd name="T16" fmla="*/ 710 w 746"/>
              <a:gd name="T17" fmla="*/ 456 h 601"/>
              <a:gd name="T18" fmla="*/ 37 w 746"/>
              <a:gd name="T19" fmla="*/ 37 h 601"/>
              <a:gd name="T20" fmla="*/ 710 w 746"/>
              <a:gd name="T21" fmla="*/ 456 h 601"/>
              <a:gd name="T22" fmla="*/ 73 w 746"/>
              <a:gd name="T23" fmla="*/ 73 h 601"/>
              <a:gd name="T24" fmla="*/ 674 w 746"/>
              <a:gd name="T25" fmla="*/ 419 h 601"/>
              <a:gd name="T26" fmla="*/ 500 w 746"/>
              <a:gd name="T27" fmla="*/ 373 h 601"/>
              <a:gd name="T28" fmla="*/ 321 w 746"/>
              <a:gd name="T29" fmla="*/ 357 h 601"/>
              <a:gd name="T30" fmla="*/ 500 w 746"/>
              <a:gd name="T31" fmla="*/ 355 h 601"/>
              <a:gd name="T32" fmla="*/ 359 w 746"/>
              <a:gd name="T33" fmla="*/ 120 h 601"/>
              <a:gd name="T34" fmla="*/ 330 w 746"/>
              <a:gd name="T35" fmla="*/ 343 h 601"/>
              <a:gd name="T36" fmla="*/ 296 w 746"/>
              <a:gd name="T37" fmla="*/ 360 h 601"/>
              <a:gd name="T38" fmla="*/ 246 w 746"/>
              <a:gd name="T39" fmla="*/ 373 h 601"/>
              <a:gd name="T40" fmla="*/ 359 w 746"/>
              <a:gd name="T41" fmla="*/ 120 h 601"/>
              <a:gd name="T42" fmla="*/ 336 w 746"/>
              <a:gd name="T43" fmla="*/ 237 h 601"/>
              <a:gd name="T44" fmla="*/ 270 w 746"/>
              <a:gd name="T45" fmla="*/ 149 h 601"/>
              <a:gd name="T46" fmla="*/ 294 w 746"/>
              <a:gd name="T47" fmla="*/ 260 h 601"/>
              <a:gd name="T48" fmla="*/ 318 w 746"/>
              <a:gd name="T49" fmla="*/ 260 h 601"/>
              <a:gd name="T50" fmla="*/ 294 w 746"/>
              <a:gd name="T51" fmla="*/ 290 h 601"/>
              <a:gd name="T52" fmla="*/ 271 w 746"/>
              <a:gd name="T53" fmla="*/ 313 h 601"/>
              <a:gd name="T54" fmla="*/ 318 w 746"/>
              <a:gd name="T55" fmla="*/ 313 h 601"/>
              <a:gd name="T56" fmla="*/ 294 w 746"/>
              <a:gd name="T57" fmla="*/ 337 h 601"/>
              <a:gd name="T58" fmla="*/ 341 w 746"/>
              <a:gd name="T59" fmla="*/ 284 h 601"/>
              <a:gd name="T60" fmla="*/ 318 w 746"/>
              <a:gd name="T61" fmla="*/ 307 h 601"/>
              <a:gd name="T62" fmla="*/ 441 w 746"/>
              <a:gd name="T63" fmla="*/ 120 h 601"/>
              <a:gd name="T64" fmla="*/ 500 w 746"/>
              <a:gd name="T65" fmla="*/ 343 h 601"/>
              <a:gd name="T66" fmla="*/ 441 w 746"/>
              <a:gd name="T67" fmla="*/ 120 h 601"/>
              <a:gd name="T68" fmla="*/ 371 w 746"/>
              <a:gd name="T69" fmla="*/ 343 h 601"/>
              <a:gd name="T70" fmla="*/ 430 w 746"/>
              <a:gd name="T71" fmla="*/ 12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6" h="601">
                <a:moveTo>
                  <a:pt x="710" y="0"/>
                </a:moveTo>
                <a:cubicBezTo>
                  <a:pt x="37" y="0"/>
                  <a:pt x="37" y="0"/>
                  <a:pt x="37" y="0"/>
                </a:cubicBezTo>
                <a:cubicBezTo>
                  <a:pt x="17" y="0"/>
                  <a:pt x="0" y="17"/>
                  <a:pt x="0" y="37"/>
                </a:cubicBezTo>
                <a:cubicBezTo>
                  <a:pt x="0" y="455"/>
                  <a:pt x="0" y="455"/>
                  <a:pt x="0" y="455"/>
                </a:cubicBezTo>
                <a:cubicBezTo>
                  <a:pt x="0" y="475"/>
                  <a:pt x="17" y="492"/>
                  <a:pt x="37" y="492"/>
                </a:cubicBezTo>
                <a:cubicBezTo>
                  <a:pt x="310" y="492"/>
                  <a:pt x="310" y="492"/>
                  <a:pt x="310" y="492"/>
                </a:cubicBezTo>
                <a:cubicBezTo>
                  <a:pt x="310" y="565"/>
                  <a:pt x="310" y="565"/>
                  <a:pt x="310" y="565"/>
                </a:cubicBezTo>
                <a:cubicBezTo>
                  <a:pt x="219" y="565"/>
                  <a:pt x="219" y="565"/>
                  <a:pt x="219" y="565"/>
                </a:cubicBezTo>
                <a:cubicBezTo>
                  <a:pt x="219" y="601"/>
                  <a:pt x="219" y="601"/>
                  <a:pt x="219" y="601"/>
                </a:cubicBezTo>
                <a:cubicBezTo>
                  <a:pt x="528" y="601"/>
                  <a:pt x="528" y="601"/>
                  <a:pt x="528" y="601"/>
                </a:cubicBezTo>
                <a:cubicBezTo>
                  <a:pt x="528" y="565"/>
                  <a:pt x="528" y="565"/>
                  <a:pt x="528" y="565"/>
                </a:cubicBezTo>
                <a:cubicBezTo>
                  <a:pt x="437" y="565"/>
                  <a:pt x="437" y="565"/>
                  <a:pt x="437" y="565"/>
                </a:cubicBezTo>
                <a:cubicBezTo>
                  <a:pt x="437" y="492"/>
                  <a:pt x="437" y="492"/>
                  <a:pt x="437" y="492"/>
                </a:cubicBezTo>
                <a:cubicBezTo>
                  <a:pt x="710" y="492"/>
                  <a:pt x="710" y="492"/>
                  <a:pt x="710" y="492"/>
                </a:cubicBezTo>
                <a:cubicBezTo>
                  <a:pt x="730" y="492"/>
                  <a:pt x="746" y="475"/>
                  <a:pt x="746" y="455"/>
                </a:cubicBezTo>
                <a:cubicBezTo>
                  <a:pt x="746" y="37"/>
                  <a:pt x="746" y="37"/>
                  <a:pt x="746" y="37"/>
                </a:cubicBezTo>
                <a:cubicBezTo>
                  <a:pt x="746" y="17"/>
                  <a:pt x="730" y="0"/>
                  <a:pt x="710" y="0"/>
                </a:cubicBezTo>
                <a:close/>
                <a:moveTo>
                  <a:pt x="710" y="456"/>
                </a:moveTo>
                <a:cubicBezTo>
                  <a:pt x="37" y="455"/>
                  <a:pt x="37" y="455"/>
                  <a:pt x="37" y="455"/>
                </a:cubicBezTo>
                <a:cubicBezTo>
                  <a:pt x="37" y="37"/>
                  <a:pt x="37" y="37"/>
                  <a:pt x="37" y="37"/>
                </a:cubicBezTo>
                <a:cubicBezTo>
                  <a:pt x="710" y="37"/>
                  <a:pt x="710" y="37"/>
                  <a:pt x="710" y="37"/>
                </a:cubicBezTo>
                <a:lnTo>
                  <a:pt x="710" y="456"/>
                </a:lnTo>
                <a:close/>
                <a:moveTo>
                  <a:pt x="674" y="73"/>
                </a:moveTo>
                <a:cubicBezTo>
                  <a:pt x="73" y="73"/>
                  <a:pt x="73" y="73"/>
                  <a:pt x="73" y="73"/>
                </a:cubicBezTo>
                <a:cubicBezTo>
                  <a:pt x="73" y="419"/>
                  <a:pt x="73" y="419"/>
                  <a:pt x="73" y="419"/>
                </a:cubicBezTo>
                <a:cubicBezTo>
                  <a:pt x="674" y="419"/>
                  <a:pt x="674" y="419"/>
                  <a:pt x="674" y="419"/>
                </a:cubicBezTo>
                <a:lnTo>
                  <a:pt x="674" y="73"/>
                </a:lnTo>
                <a:close/>
                <a:moveTo>
                  <a:pt x="500" y="373"/>
                </a:moveTo>
                <a:cubicBezTo>
                  <a:pt x="297" y="373"/>
                  <a:pt x="297" y="373"/>
                  <a:pt x="297" y="373"/>
                </a:cubicBezTo>
                <a:cubicBezTo>
                  <a:pt x="321" y="357"/>
                  <a:pt x="321" y="357"/>
                  <a:pt x="321" y="357"/>
                </a:cubicBezTo>
                <a:cubicBezTo>
                  <a:pt x="324" y="356"/>
                  <a:pt x="326" y="355"/>
                  <a:pt x="329" y="355"/>
                </a:cubicBezTo>
                <a:cubicBezTo>
                  <a:pt x="500" y="355"/>
                  <a:pt x="500" y="355"/>
                  <a:pt x="500" y="355"/>
                </a:cubicBezTo>
                <a:lnTo>
                  <a:pt x="500" y="373"/>
                </a:lnTo>
                <a:close/>
                <a:moveTo>
                  <a:pt x="359" y="120"/>
                </a:moveTo>
                <a:cubicBezTo>
                  <a:pt x="359" y="343"/>
                  <a:pt x="359" y="343"/>
                  <a:pt x="359" y="343"/>
                </a:cubicBezTo>
                <a:cubicBezTo>
                  <a:pt x="330" y="343"/>
                  <a:pt x="330" y="343"/>
                  <a:pt x="330" y="343"/>
                </a:cubicBezTo>
                <a:cubicBezTo>
                  <a:pt x="325" y="343"/>
                  <a:pt x="321" y="344"/>
                  <a:pt x="316" y="347"/>
                </a:cubicBezTo>
                <a:cubicBezTo>
                  <a:pt x="296" y="360"/>
                  <a:pt x="296" y="360"/>
                  <a:pt x="296" y="360"/>
                </a:cubicBezTo>
                <a:cubicBezTo>
                  <a:pt x="277" y="373"/>
                  <a:pt x="277" y="373"/>
                  <a:pt x="277" y="373"/>
                </a:cubicBezTo>
                <a:cubicBezTo>
                  <a:pt x="246" y="373"/>
                  <a:pt x="246" y="373"/>
                  <a:pt x="246" y="373"/>
                </a:cubicBezTo>
                <a:cubicBezTo>
                  <a:pt x="246" y="120"/>
                  <a:pt x="246" y="120"/>
                  <a:pt x="246" y="120"/>
                </a:cubicBezTo>
                <a:lnTo>
                  <a:pt x="359" y="120"/>
                </a:lnTo>
                <a:close/>
                <a:moveTo>
                  <a:pt x="270" y="237"/>
                </a:moveTo>
                <a:cubicBezTo>
                  <a:pt x="336" y="237"/>
                  <a:pt x="336" y="237"/>
                  <a:pt x="336" y="237"/>
                </a:cubicBezTo>
                <a:cubicBezTo>
                  <a:pt x="336" y="149"/>
                  <a:pt x="336" y="149"/>
                  <a:pt x="336" y="149"/>
                </a:cubicBezTo>
                <a:cubicBezTo>
                  <a:pt x="270" y="149"/>
                  <a:pt x="270" y="149"/>
                  <a:pt x="270" y="149"/>
                </a:cubicBezTo>
                <a:lnTo>
                  <a:pt x="270" y="237"/>
                </a:lnTo>
                <a:close/>
                <a:moveTo>
                  <a:pt x="294" y="260"/>
                </a:moveTo>
                <a:cubicBezTo>
                  <a:pt x="294" y="284"/>
                  <a:pt x="294" y="284"/>
                  <a:pt x="294" y="284"/>
                </a:cubicBezTo>
                <a:cubicBezTo>
                  <a:pt x="318" y="260"/>
                  <a:pt x="318" y="260"/>
                  <a:pt x="318" y="260"/>
                </a:cubicBezTo>
                <a:lnTo>
                  <a:pt x="294" y="260"/>
                </a:lnTo>
                <a:close/>
                <a:moveTo>
                  <a:pt x="294" y="290"/>
                </a:moveTo>
                <a:cubicBezTo>
                  <a:pt x="271" y="290"/>
                  <a:pt x="271" y="290"/>
                  <a:pt x="271" y="290"/>
                </a:cubicBezTo>
                <a:cubicBezTo>
                  <a:pt x="271" y="313"/>
                  <a:pt x="271" y="313"/>
                  <a:pt x="271" y="313"/>
                </a:cubicBezTo>
                <a:lnTo>
                  <a:pt x="294" y="290"/>
                </a:lnTo>
                <a:close/>
                <a:moveTo>
                  <a:pt x="318" y="313"/>
                </a:moveTo>
                <a:cubicBezTo>
                  <a:pt x="294" y="313"/>
                  <a:pt x="294" y="313"/>
                  <a:pt x="294" y="313"/>
                </a:cubicBezTo>
                <a:cubicBezTo>
                  <a:pt x="294" y="337"/>
                  <a:pt x="294" y="337"/>
                  <a:pt x="294" y="337"/>
                </a:cubicBezTo>
                <a:lnTo>
                  <a:pt x="318" y="313"/>
                </a:lnTo>
                <a:close/>
                <a:moveTo>
                  <a:pt x="341" y="284"/>
                </a:moveTo>
                <a:cubicBezTo>
                  <a:pt x="318" y="284"/>
                  <a:pt x="318" y="284"/>
                  <a:pt x="318" y="284"/>
                </a:cubicBezTo>
                <a:cubicBezTo>
                  <a:pt x="318" y="307"/>
                  <a:pt x="318" y="307"/>
                  <a:pt x="318" y="307"/>
                </a:cubicBezTo>
                <a:lnTo>
                  <a:pt x="341" y="284"/>
                </a:lnTo>
                <a:close/>
                <a:moveTo>
                  <a:pt x="441" y="120"/>
                </a:moveTo>
                <a:cubicBezTo>
                  <a:pt x="441" y="343"/>
                  <a:pt x="441" y="343"/>
                  <a:pt x="441" y="343"/>
                </a:cubicBezTo>
                <a:cubicBezTo>
                  <a:pt x="500" y="343"/>
                  <a:pt x="500" y="343"/>
                  <a:pt x="500" y="343"/>
                </a:cubicBezTo>
                <a:cubicBezTo>
                  <a:pt x="500" y="120"/>
                  <a:pt x="500" y="120"/>
                  <a:pt x="500" y="120"/>
                </a:cubicBezTo>
                <a:cubicBezTo>
                  <a:pt x="441" y="120"/>
                  <a:pt x="441" y="120"/>
                  <a:pt x="441" y="120"/>
                </a:cubicBezTo>
                <a:close/>
                <a:moveTo>
                  <a:pt x="371" y="120"/>
                </a:moveTo>
                <a:cubicBezTo>
                  <a:pt x="371" y="343"/>
                  <a:pt x="371" y="343"/>
                  <a:pt x="371" y="343"/>
                </a:cubicBezTo>
                <a:cubicBezTo>
                  <a:pt x="430" y="343"/>
                  <a:pt x="430" y="343"/>
                  <a:pt x="430" y="343"/>
                </a:cubicBezTo>
                <a:cubicBezTo>
                  <a:pt x="430" y="120"/>
                  <a:pt x="430" y="120"/>
                  <a:pt x="430" y="120"/>
                </a:cubicBezTo>
                <a:cubicBezTo>
                  <a:pt x="371" y="120"/>
                  <a:pt x="371" y="120"/>
                  <a:pt x="371" y="120"/>
                </a:cubicBez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5" name="Field-Device">
            <a:extLst>
              <a:ext uri="{FF2B5EF4-FFF2-40B4-BE49-F238E27FC236}">
                <a16:creationId xmlns:a16="http://schemas.microsoft.com/office/drawing/2014/main" id="{9F6D8610-42DB-44D0-B33C-74209E0B4DE5}"/>
              </a:ext>
            </a:extLst>
          </p:cNvPr>
          <p:cNvSpPr>
            <a:spLocks noChangeAspect="1" noEditPoints="1"/>
          </p:cNvSpPr>
          <p:nvPr/>
        </p:nvSpPr>
        <p:spPr bwMode="auto">
          <a:xfrm>
            <a:off x="1726837" y="5461888"/>
            <a:ext cx="231785" cy="300076"/>
          </a:xfrm>
          <a:custGeom>
            <a:avLst/>
            <a:gdLst>
              <a:gd name="T0" fmla="*/ 793 w 818"/>
              <a:gd name="T1" fmla="*/ 1059 h 1059"/>
              <a:gd name="T2" fmla="*/ 25 w 818"/>
              <a:gd name="T3" fmla="*/ 1059 h 1059"/>
              <a:gd name="T4" fmla="*/ 221 w 818"/>
              <a:gd name="T5" fmla="*/ 844 h 1059"/>
              <a:gd name="T6" fmla="*/ 596 w 818"/>
              <a:gd name="T7" fmla="*/ 844 h 1059"/>
              <a:gd name="T8" fmla="*/ 793 w 818"/>
              <a:gd name="T9" fmla="*/ 1059 h 1059"/>
              <a:gd name="T10" fmla="*/ 596 w 818"/>
              <a:gd name="T11" fmla="*/ 224 h 1059"/>
              <a:gd name="T12" fmla="*/ 221 w 818"/>
              <a:gd name="T13" fmla="*/ 224 h 1059"/>
              <a:gd name="T14" fmla="*/ 221 w 818"/>
              <a:gd name="T15" fmla="*/ 781 h 1059"/>
              <a:gd name="T16" fmla="*/ 596 w 818"/>
              <a:gd name="T17" fmla="*/ 781 h 1059"/>
              <a:gd name="T18" fmla="*/ 596 w 818"/>
              <a:gd name="T19" fmla="*/ 224 h 1059"/>
              <a:gd name="T20" fmla="*/ 0 w 818"/>
              <a:gd name="T21" fmla="*/ 224 h 1059"/>
              <a:gd name="T22" fmla="*/ 0 w 818"/>
              <a:gd name="T23" fmla="*/ 985 h 1059"/>
              <a:gd name="T24" fmla="*/ 158 w 818"/>
              <a:gd name="T25" fmla="*/ 797 h 1059"/>
              <a:gd name="T26" fmla="*/ 158 w 818"/>
              <a:gd name="T27" fmla="*/ 224 h 1059"/>
              <a:gd name="T28" fmla="*/ 0 w 818"/>
              <a:gd name="T29" fmla="*/ 224 h 1059"/>
              <a:gd name="T30" fmla="*/ 658 w 818"/>
              <a:gd name="T31" fmla="*/ 224 h 1059"/>
              <a:gd name="T32" fmla="*/ 658 w 818"/>
              <a:gd name="T33" fmla="*/ 797 h 1059"/>
              <a:gd name="T34" fmla="*/ 818 w 818"/>
              <a:gd name="T35" fmla="*/ 985 h 1059"/>
              <a:gd name="T36" fmla="*/ 818 w 818"/>
              <a:gd name="T37" fmla="*/ 224 h 1059"/>
              <a:gd name="T38" fmla="*/ 658 w 818"/>
              <a:gd name="T39" fmla="*/ 224 h 1059"/>
              <a:gd name="T40" fmla="*/ 818 w 818"/>
              <a:gd name="T41" fmla="*/ 0 h 1059"/>
              <a:gd name="T42" fmla="*/ 818 w 818"/>
              <a:gd name="T43" fmla="*/ 155 h 1059"/>
              <a:gd name="T44" fmla="*/ 0 w 818"/>
              <a:gd name="T45" fmla="*/ 155 h 1059"/>
              <a:gd name="T46" fmla="*/ 0 w 818"/>
              <a:gd name="T47" fmla="*/ 0 h 1059"/>
              <a:gd name="T48" fmla="*/ 818 w 818"/>
              <a:gd name="T49" fmla="*/ 0 h 1059"/>
              <a:gd name="T50" fmla="*/ 384 w 818"/>
              <a:gd name="T51" fmla="*/ 27 h 1059"/>
              <a:gd name="T52" fmla="*/ 216 w 818"/>
              <a:gd name="T53" fmla="*/ 27 h 1059"/>
              <a:gd name="T54" fmla="*/ 301 w 818"/>
              <a:gd name="T55" fmla="*/ 128 h 1059"/>
              <a:gd name="T56" fmla="*/ 384 w 818"/>
              <a:gd name="T57" fmla="*/ 27 h 1059"/>
              <a:gd name="T58" fmla="*/ 602 w 818"/>
              <a:gd name="T59" fmla="*/ 128 h 1059"/>
              <a:gd name="T60" fmla="*/ 517 w 818"/>
              <a:gd name="T61" fmla="*/ 27 h 1059"/>
              <a:gd name="T62" fmla="*/ 434 w 818"/>
              <a:gd name="T63" fmla="*/ 128 h 1059"/>
              <a:gd name="T64" fmla="*/ 602 w 818"/>
              <a:gd name="T65" fmla="*/ 128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8" h="1059">
                <a:moveTo>
                  <a:pt x="793" y="1059"/>
                </a:moveTo>
                <a:lnTo>
                  <a:pt x="25" y="1059"/>
                </a:lnTo>
                <a:lnTo>
                  <a:pt x="221" y="844"/>
                </a:lnTo>
                <a:lnTo>
                  <a:pt x="596" y="844"/>
                </a:lnTo>
                <a:lnTo>
                  <a:pt x="793" y="1059"/>
                </a:lnTo>
                <a:close/>
                <a:moveTo>
                  <a:pt x="596" y="224"/>
                </a:moveTo>
                <a:lnTo>
                  <a:pt x="221" y="224"/>
                </a:lnTo>
                <a:lnTo>
                  <a:pt x="221" y="781"/>
                </a:lnTo>
                <a:lnTo>
                  <a:pt x="596" y="781"/>
                </a:lnTo>
                <a:lnTo>
                  <a:pt x="596" y="224"/>
                </a:lnTo>
                <a:close/>
                <a:moveTo>
                  <a:pt x="0" y="224"/>
                </a:moveTo>
                <a:lnTo>
                  <a:pt x="0" y="985"/>
                </a:lnTo>
                <a:lnTo>
                  <a:pt x="158" y="797"/>
                </a:lnTo>
                <a:lnTo>
                  <a:pt x="158" y="224"/>
                </a:lnTo>
                <a:lnTo>
                  <a:pt x="0" y="224"/>
                </a:lnTo>
                <a:close/>
                <a:moveTo>
                  <a:pt x="658" y="224"/>
                </a:moveTo>
                <a:lnTo>
                  <a:pt x="658" y="797"/>
                </a:lnTo>
                <a:lnTo>
                  <a:pt x="818" y="985"/>
                </a:lnTo>
                <a:lnTo>
                  <a:pt x="818" y="224"/>
                </a:lnTo>
                <a:lnTo>
                  <a:pt x="658" y="224"/>
                </a:lnTo>
                <a:close/>
                <a:moveTo>
                  <a:pt x="818" y="0"/>
                </a:moveTo>
                <a:lnTo>
                  <a:pt x="818" y="155"/>
                </a:lnTo>
                <a:lnTo>
                  <a:pt x="0" y="155"/>
                </a:lnTo>
                <a:lnTo>
                  <a:pt x="0" y="0"/>
                </a:lnTo>
                <a:lnTo>
                  <a:pt x="818" y="0"/>
                </a:lnTo>
                <a:close/>
                <a:moveTo>
                  <a:pt x="384" y="27"/>
                </a:moveTo>
                <a:lnTo>
                  <a:pt x="216" y="27"/>
                </a:lnTo>
                <a:lnTo>
                  <a:pt x="301" y="128"/>
                </a:lnTo>
                <a:lnTo>
                  <a:pt x="384" y="27"/>
                </a:lnTo>
                <a:close/>
                <a:moveTo>
                  <a:pt x="602" y="128"/>
                </a:moveTo>
                <a:lnTo>
                  <a:pt x="517" y="27"/>
                </a:lnTo>
                <a:lnTo>
                  <a:pt x="434" y="128"/>
                </a:lnTo>
                <a:lnTo>
                  <a:pt x="602" y="128"/>
                </a:ln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6" name="Field-Device">
            <a:extLst>
              <a:ext uri="{FF2B5EF4-FFF2-40B4-BE49-F238E27FC236}">
                <a16:creationId xmlns:a16="http://schemas.microsoft.com/office/drawing/2014/main" id="{71DF8D6B-4AF2-44FD-9CB7-FDA8FC24C039}"/>
              </a:ext>
            </a:extLst>
          </p:cNvPr>
          <p:cNvSpPr>
            <a:spLocks noChangeAspect="1" noEditPoints="1"/>
          </p:cNvSpPr>
          <p:nvPr/>
        </p:nvSpPr>
        <p:spPr bwMode="auto">
          <a:xfrm>
            <a:off x="743699" y="4934126"/>
            <a:ext cx="207467" cy="334803"/>
          </a:xfrm>
          <a:custGeom>
            <a:avLst/>
            <a:gdLst>
              <a:gd name="T0" fmla="*/ 357 w 395"/>
              <a:gd name="T1" fmla="*/ 572 h 637"/>
              <a:gd name="T2" fmla="*/ 54 w 395"/>
              <a:gd name="T3" fmla="*/ 534 h 637"/>
              <a:gd name="T4" fmla="*/ 38 w 395"/>
              <a:gd name="T5" fmla="*/ 637 h 637"/>
              <a:gd name="T6" fmla="*/ 113 w 395"/>
              <a:gd name="T7" fmla="*/ 600 h 637"/>
              <a:gd name="T8" fmla="*/ 38 w 395"/>
              <a:gd name="T9" fmla="*/ 637 h 637"/>
              <a:gd name="T10" fmla="*/ 308 w 395"/>
              <a:gd name="T11" fmla="*/ 637 h 637"/>
              <a:gd name="T12" fmla="*/ 330 w 395"/>
              <a:gd name="T13" fmla="*/ 600 h 637"/>
              <a:gd name="T14" fmla="*/ 394 w 395"/>
              <a:gd name="T15" fmla="*/ 319 h 637"/>
              <a:gd name="T16" fmla="*/ 337 w 395"/>
              <a:gd name="T17" fmla="*/ 506 h 637"/>
              <a:gd name="T18" fmla="*/ 13 w 395"/>
              <a:gd name="T19" fmla="*/ 468 h 637"/>
              <a:gd name="T20" fmla="*/ 9 w 395"/>
              <a:gd name="T21" fmla="*/ 243 h 637"/>
              <a:gd name="T22" fmla="*/ 179 w 395"/>
              <a:gd name="T23" fmla="*/ 85 h 637"/>
              <a:gd name="T24" fmla="*/ 94 w 395"/>
              <a:gd name="T25" fmla="*/ 37 h 637"/>
              <a:gd name="T26" fmla="*/ 300 w 395"/>
              <a:gd name="T27" fmla="*/ 0 h 637"/>
              <a:gd name="T28" fmla="*/ 216 w 395"/>
              <a:gd name="T29" fmla="*/ 37 h 637"/>
              <a:gd name="T30" fmla="*/ 326 w 395"/>
              <a:gd name="T31" fmla="*/ 113 h 637"/>
              <a:gd name="T32" fmla="*/ 394 w 395"/>
              <a:gd name="T33" fmla="*/ 319 h 637"/>
              <a:gd name="T34" fmla="*/ 94 w 395"/>
              <a:gd name="T35" fmla="*/ 412 h 637"/>
              <a:gd name="T36" fmla="*/ 94 w 395"/>
              <a:gd name="T37" fmla="*/ 469 h 637"/>
              <a:gd name="T38" fmla="*/ 179 w 395"/>
              <a:gd name="T39" fmla="*/ 197 h 637"/>
              <a:gd name="T40" fmla="*/ 45 w 395"/>
              <a:gd name="T41" fmla="*/ 253 h 637"/>
              <a:gd name="T42" fmla="*/ 44 w 395"/>
              <a:gd name="T43" fmla="*/ 255 h 637"/>
              <a:gd name="T44" fmla="*/ 38 w 395"/>
              <a:gd name="T45" fmla="*/ 317 h 637"/>
              <a:gd name="T46" fmla="*/ 179 w 395"/>
              <a:gd name="T47" fmla="*/ 375 h 637"/>
              <a:gd name="T48" fmla="*/ 282 w 395"/>
              <a:gd name="T49" fmla="*/ 160 h 637"/>
              <a:gd name="T50" fmla="*/ 113 w 395"/>
              <a:gd name="T51" fmla="*/ 121 h 637"/>
              <a:gd name="T52" fmla="*/ 282 w 395"/>
              <a:gd name="T53" fmla="*/ 160 h 637"/>
              <a:gd name="T54" fmla="*/ 300 w 395"/>
              <a:gd name="T55" fmla="*/ 412 h 637"/>
              <a:gd name="T56" fmla="*/ 300 w 395"/>
              <a:gd name="T57" fmla="*/ 469 h 637"/>
              <a:gd name="T58" fmla="*/ 350 w 395"/>
              <a:gd name="T59" fmla="*/ 255 h 637"/>
              <a:gd name="T60" fmla="*/ 350 w 395"/>
              <a:gd name="T61" fmla="*/ 253 h 637"/>
              <a:gd name="T62" fmla="*/ 216 w 395"/>
              <a:gd name="T63" fmla="*/ 197 h 637"/>
              <a:gd name="T64" fmla="*/ 352 w 395"/>
              <a:gd name="T65" fmla="*/ 375 h 637"/>
              <a:gd name="T66" fmla="*/ 357 w 395"/>
              <a:gd name="T67" fmla="*/ 311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5" h="637">
                <a:moveTo>
                  <a:pt x="341" y="534"/>
                </a:moveTo>
                <a:cubicBezTo>
                  <a:pt x="357" y="572"/>
                  <a:pt x="357" y="572"/>
                  <a:pt x="357" y="572"/>
                </a:cubicBezTo>
                <a:cubicBezTo>
                  <a:pt x="38" y="572"/>
                  <a:pt x="38" y="572"/>
                  <a:pt x="38" y="572"/>
                </a:cubicBezTo>
                <a:cubicBezTo>
                  <a:pt x="54" y="534"/>
                  <a:pt x="54" y="534"/>
                  <a:pt x="54" y="534"/>
                </a:cubicBezTo>
                <a:lnTo>
                  <a:pt x="341" y="534"/>
                </a:lnTo>
                <a:close/>
                <a:moveTo>
                  <a:pt x="38" y="637"/>
                </a:moveTo>
                <a:cubicBezTo>
                  <a:pt x="86" y="637"/>
                  <a:pt x="86" y="637"/>
                  <a:pt x="86" y="637"/>
                </a:cubicBezTo>
                <a:cubicBezTo>
                  <a:pt x="113" y="600"/>
                  <a:pt x="113" y="600"/>
                  <a:pt x="113" y="600"/>
                </a:cubicBezTo>
                <a:cubicBezTo>
                  <a:pt x="65" y="600"/>
                  <a:pt x="65" y="600"/>
                  <a:pt x="65" y="600"/>
                </a:cubicBezTo>
                <a:lnTo>
                  <a:pt x="38" y="637"/>
                </a:lnTo>
                <a:close/>
                <a:moveTo>
                  <a:pt x="281" y="600"/>
                </a:moveTo>
                <a:cubicBezTo>
                  <a:pt x="308" y="637"/>
                  <a:pt x="308" y="637"/>
                  <a:pt x="308" y="637"/>
                </a:cubicBezTo>
                <a:cubicBezTo>
                  <a:pt x="357" y="637"/>
                  <a:pt x="357" y="637"/>
                  <a:pt x="357" y="637"/>
                </a:cubicBezTo>
                <a:cubicBezTo>
                  <a:pt x="330" y="600"/>
                  <a:pt x="330" y="600"/>
                  <a:pt x="330" y="600"/>
                </a:cubicBezTo>
                <a:lnTo>
                  <a:pt x="281" y="600"/>
                </a:lnTo>
                <a:close/>
                <a:moveTo>
                  <a:pt x="394" y="319"/>
                </a:moveTo>
                <a:cubicBezTo>
                  <a:pt x="382" y="468"/>
                  <a:pt x="382" y="468"/>
                  <a:pt x="382" y="468"/>
                </a:cubicBezTo>
                <a:cubicBezTo>
                  <a:pt x="380" y="491"/>
                  <a:pt x="362" y="506"/>
                  <a:pt x="337" y="506"/>
                </a:cubicBezTo>
                <a:cubicBezTo>
                  <a:pt x="58" y="506"/>
                  <a:pt x="58" y="506"/>
                  <a:pt x="58" y="506"/>
                </a:cubicBezTo>
                <a:cubicBezTo>
                  <a:pt x="32" y="506"/>
                  <a:pt x="15" y="491"/>
                  <a:pt x="13" y="468"/>
                </a:cubicBezTo>
                <a:cubicBezTo>
                  <a:pt x="1" y="319"/>
                  <a:pt x="1" y="319"/>
                  <a:pt x="1" y="319"/>
                </a:cubicBezTo>
                <a:cubicBezTo>
                  <a:pt x="1" y="289"/>
                  <a:pt x="0" y="269"/>
                  <a:pt x="9" y="243"/>
                </a:cubicBezTo>
                <a:cubicBezTo>
                  <a:pt x="9" y="243"/>
                  <a:pt x="37" y="146"/>
                  <a:pt x="69" y="113"/>
                </a:cubicBezTo>
                <a:cubicBezTo>
                  <a:pt x="89" y="91"/>
                  <a:pt x="146" y="86"/>
                  <a:pt x="179" y="85"/>
                </a:cubicBezTo>
                <a:cubicBezTo>
                  <a:pt x="179" y="37"/>
                  <a:pt x="179" y="37"/>
                  <a:pt x="179" y="37"/>
                </a:cubicBezTo>
                <a:cubicBezTo>
                  <a:pt x="94" y="37"/>
                  <a:pt x="94" y="37"/>
                  <a:pt x="94" y="37"/>
                </a:cubicBezTo>
                <a:cubicBezTo>
                  <a:pt x="94" y="0"/>
                  <a:pt x="94" y="0"/>
                  <a:pt x="94" y="0"/>
                </a:cubicBezTo>
                <a:cubicBezTo>
                  <a:pt x="300" y="0"/>
                  <a:pt x="300" y="0"/>
                  <a:pt x="300" y="0"/>
                </a:cubicBezTo>
                <a:cubicBezTo>
                  <a:pt x="300" y="37"/>
                  <a:pt x="300" y="37"/>
                  <a:pt x="300" y="37"/>
                </a:cubicBezTo>
                <a:cubicBezTo>
                  <a:pt x="216" y="37"/>
                  <a:pt x="216" y="37"/>
                  <a:pt x="216" y="37"/>
                </a:cubicBezTo>
                <a:cubicBezTo>
                  <a:pt x="216" y="85"/>
                  <a:pt x="216" y="85"/>
                  <a:pt x="216" y="85"/>
                </a:cubicBezTo>
                <a:cubicBezTo>
                  <a:pt x="249" y="86"/>
                  <a:pt x="305" y="91"/>
                  <a:pt x="326" y="113"/>
                </a:cubicBezTo>
                <a:cubicBezTo>
                  <a:pt x="357" y="146"/>
                  <a:pt x="386" y="243"/>
                  <a:pt x="386" y="243"/>
                </a:cubicBezTo>
                <a:cubicBezTo>
                  <a:pt x="395" y="269"/>
                  <a:pt x="394" y="289"/>
                  <a:pt x="394" y="319"/>
                </a:cubicBezTo>
                <a:close/>
                <a:moveTo>
                  <a:pt x="123" y="441"/>
                </a:moveTo>
                <a:cubicBezTo>
                  <a:pt x="123" y="425"/>
                  <a:pt x="110" y="412"/>
                  <a:pt x="94" y="412"/>
                </a:cubicBezTo>
                <a:cubicBezTo>
                  <a:pt x="78" y="412"/>
                  <a:pt x="66" y="425"/>
                  <a:pt x="66" y="441"/>
                </a:cubicBezTo>
                <a:cubicBezTo>
                  <a:pt x="66" y="456"/>
                  <a:pt x="78" y="469"/>
                  <a:pt x="94" y="469"/>
                </a:cubicBezTo>
                <a:cubicBezTo>
                  <a:pt x="110" y="469"/>
                  <a:pt x="123" y="456"/>
                  <a:pt x="123" y="441"/>
                </a:cubicBezTo>
                <a:close/>
                <a:moveTo>
                  <a:pt x="179" y="197"/>
                </a:moveTo>
                <a:cubicBezTo>
                  <a:pt x="65" y="197"/>
                  <a:pt x="65" y="197"/>
                  <a:pt x="65" y="197"/>
                </a:cubicBezTo>
                <a:cubicBezTo>
                  <a:pt x="57" y="216"/>
                  <a:pt x="50" y="237"/>
                  <a:pt x="45" y="253"/>
                </a:cubicBezTo>
                <a:cubicBezTo>
                  <a:pt x="45" y="254"/>
                  <a:pt x="45" y="254"/>
                  <a:pt x="45" y="254"/>
                </a:cubicBezTo>
                <a:cubicBezTo>
                  <a:pt x="44" y="255"/>
                  <a:pt x="44" y="255"/>
                  <a:pt x="44" y="255"/>
                </a:cubicBezTo>
                <a:cubicBezTo>
                  <a:pt x="38" y="273"/>
                  <a:pt x="38" y="288"/>
                  <a:pt x="38" y="311"/>
                </a:cubicBezTo>
                <a:cubicBezTo>
                  <a:pt x="38" y="313"/>
                  <a:pt x="38" y="315"/>
                  <a:pt x="38" y="317"/>
                </a:cubicBezTo>
                <a:cubicBezTo>
                  <a:pt x="43" y="375"/>
                  <a:pt x="43" y="375"/>
                  <a:pt x="43" y="375"/>
                </a:cubicBezTo>
                <a:cubicBezTo>
                  <a:pt x="179" y="375"/>
                  <a:pt x="179" y="375"/>
                  <a:pt x="179" y="375"/>
                </a:cubicBezTo>
                <a:lnTo>
                  <a:pt x="179" y="197"/>
                </a:lnTo>
                <a:close/>
                <a:moveTo>
                  <a:pt x="282" y="160"/>
                </a:moveTo>
                <a:cubicBezTo>
                  <a:pt x="282" y="121"/>
                  <a:pt x="282" y="121"/>
                  <a:pt x="282" y="121"/>
                </a:cubicBezTo>
                <a:cubicBezTo>
                  <a:pt x="113" y="121"/>
                  <a:pt x="113" y="121"/>
                  <a:pt x="113" y="121"/>
                </a:cubicBezTo>
                <a:cubicBezTo>
                  <a:pt x="113" y="160"/>
                  <a:pt x="113" y="160"/>
                  <a:pt x="113" y="160"/>
                </a:cubicBezTo>
                <a:lnTo>
                  <a:pt x="282" y="160"/>
                </a:lnTo>
                <a:close/>
                <a:moveTo>
                  <a:pt x="328" y="441"/>
                </a:moveTo>
                <a:cubicBezTo>
                  <a:pt x="328" y="425"/>
                  <a:pt x="316" y="412"/>
                  <a:pt x="300" y="412"/>
                </a:cubicBezTo>
                <a:cubicBezTo>
                  <a:pt x="284" y="412"/>
                  <a:pt x="271" y="425"/>
                  <a:pt x="271" y="441"/>
                </a:cubicBezTo>
                <a:cubicBezTo>
                  <a:pt x="271" y="456"/>
                  <a:pt x="284" y="469"/>
                  <a:pt x="300" y="469"/>
                </a:cubicBezTo>
                <a:cubicBezTo>
                  <a:pt x="316" y="469"/>
                  <a:pt x="328" y="456"/>
                  <a:pt x="328" y="441"/>
                </a:cubicBezTo>
                <a:close/>
                <a:moveTo>
                  <a:pt x="350" y="255"/>
                </a:moveTo>
                <a:cubicBezTo>
                  <a:pt x="350" y="254"/>
                  <a:pt x="350" y="254"/>
                  <a:pt x="350" y="254"/>
                </a:cubicBezTo>
                <a:cubicBezTo>
                  <a:pt x="350" y="253"/>
                  <a:pt x="350" y="253"/>
                  <a:pt x="350" y="253"/>
                </a:cubicBezTo>
                <a:cubicBezTo>
                  <a:pt x="345" y="237"/>
                  <a:pt x="338" y="216"/>
                  <a:pt x="330" y="197"/>
                </a:cubicBezTo>
                <a:cubicBezTo>
                  <a:pt x="216" y="197"/>
                  <a:pt x="216" y="197"/>
                  <a:pt x="216" y="197"/>
                </a:cubicBezTo>
                <a:cubicBezTo>
                  <a:pt x="216" y="375"/>
                  <a:pt x="216" y="375"/>
                  <a:pt x="216" y="375"/>
                </a:cubicBezTo>
                <a:cubicBezTo>
                  <a:pt x="352" y="375"/>
                  <a:pt x="352" y="375"/>
                  <a:pt x="352" y="375"/>
                </a:cubicBezTo>
                <a:cubicBezTo>
                  <a:pt x="357" y="317"/>
                  <a:pt x="357" y="317"/>
                  <a:pt x="357" y="317"/>
                </a:cubicBezTo>
                <a:cubicBezTo>
                  <a:pt x="357" y="315"/>
                  <a:pt x="357" y="313"/>
                  <a:pt x="357" y="311"/>
                </a:cubicBezTo>
                <a:cubicBezTo>
                  <a:pt x="357" y="288"/>
                  <a:pt x="357" y="273"/>
                  <a:pt x="350" y="255"/>
                </a:cubicBez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7" name="Freeform 5">
            <a:extLst>
              <a:ext uri="{FF2B5EF4-FFF2-40B4-BE49-F238E27FC236}">
                <a16:creationId xmlns:a16="http://schemas.microsoft.com/office/drawing/2014/main" id="{AA11AA35-0F5C-4EF9-B84C-71ABD431D390}"/>
              </a:ext>
            </a:extLst>
          </p:cNvPr>
          <p:cNvSpPr>
            <a:spLocks noChangeAspect="1" noEditPoints="1"/>
          </p:cNvSpPr>
          <p:nvPr/>
        </p:nvSpPr>
        <p:spPr bwMode="auto">
          <a:xfrm>
            <a:off x="2496147" y="4889556"/>
            <a:ext cx="309047" cy="309047"/>
          </a:xfrm>
          <a:custGeom>
            <a:avLst/>
            <a:gdLst>
              <a:gd name="T0" fmla="*/ 123 w 507"/>
              <a:gd name="T1" fmla="*/ 204 h 507"/>
              <a:gd name="T2" fmla="*/ 187 w 507"/>
              <a:gd name="T3" fmla="*/ 176 h 507"/>
              <a:gd name="T4" fmla="*/ 208 w 507"/>
              <a:gd name="T5" fmla="*/ 151 h 507"/>
              <a:gd name="T6" fmla="*/ 230 w 507"/>
              <a:gd name="T7" fmla="*/ 173 h 507"/>
              <a:gd name="T8" fmla="*/ 296 w 507"/>
              <a:gd name="T9" fmla="*/ 195 h 507"/>
              <a:gd name="T10" fmla="*/ 363 w 507"/>
              <a:gd name="T11" fmla="*/ 158 h 507"/>
              <a:gd name="T12" fmla="*/ 384 w 507"/>
              <a:gd name="T13" fmla="*/ 130 h 507"/>
              <a:gd name="T14" fmla="*/ 384 w 507"/>
              <a:gd name="T15" fmla="*/ 174 h 507"/>
              <a:gd name="T16" fmla="*/ 317 w 507"/>
              <a:gd name="T17" fmla="*/ 212 h 507"/>
              <a:gd name="T18" fmla="*/ 296 w 507"/>
              <a:gd name="T19" fmla="*/ 238 h 507"/>
              <a:gd name="T20" fmla="*/ 274 w 507"/>
              <a:gd name="T21" fmla="*/ 214 h 507"/>
              <a:gd name="T22" fmla="*/ 208 w 507"/>
              <a:gd name="T23" fmla="*/ 194 h 507"/>
              <a:gd name="T24" fmla="*/ 144 w 507"/>
              <a:gd name="T25" fmla="*/ 222 h 507"/>
              <a:gd name="T26" fmla="*/ 123 w 507"/>
              <a:gd name="T27" fmla="*/ 247 h 507"/>
              <a:gd name="T28" fmla="*/ 475 w 507"/>
              <a:gd name="T29" fmla="*/ 0 h 507"/>
              <a:gd name="T30" fmla="*/ 33 w 507"/>
              <a:gd name="T31" fmla="*/ 448 h 507"/>
              <a:gd name="T32" fmla="*/ 0 w 507"/>
              <a:gd name="T33" fmla="*/ 0 h 507"/>
              <a:gd name="T34" fmla="*/ 507 w 507"/>
              <a:gd name="T35" fmla="*/ 507 h 507"/>
              <a:gd name="T36" fmla="*/ 475 w 507"/>
              <a:gd name="T37" fmla="*/ 0 h 507"/>
              <a:gd name="T38" fmla="*/ 54 w 507"/>
              <a:gd name="T39" fmla="*/ 426 h 507"/>
              <a:gd name="T40" fmla="*/ 453 w 507"/>
              <a:gd name="T41" fmla="*/ 0 h 507"/>
              <a:gd name="T42" fmla="*/ 150 w 507"/>
              <a:gd name="T43" fmla="*/ 393 h 507"/>
              <a:gd name="T44" fmla="*/ 103 w 507"/>
              <a:gd name="T45" fmla="*/ 346 h 507"/>
              <a:gd name="T46" fmla="*/ 150 w 507"/>
              <a:gd name="T47" fmla="*/ 393 h 507"/>
              <a:gd name="T48" fmla="*/ 235 w 507"/>
              <a:gd name="T49" fmla="*/ 346 h 507"/>
              <a:gd name="T50" fmla="*/ 188 w 507"/>
              <a:gd name="T51" fmla="*/ 393 h 507"/>
              <a:gd name="T52" fmla="*/ 320 w 507"/>
              <a:gd name="T53" fmla="*/ 393 h 507"/>
              <a:gd name="T54" fmla="*/ 273 w 507"/>
              <a:gd name="T55" fmla="*/ 346 h 507"/>
              <a:gd name="T56" fmla="*/ 320 w 507"/>
              <a:gd name="T57" fmla="*/ 393 h 507"/>
              <a:gd name="T58" fmla="*/ 404 w 507"/>
              <a:gd name="T59" fmla="*/ 346 h 507"/>
              <a:gd name="T60" fmla="*/ 358 w 507"/>
              <a:gd name="T61" fmla="*/ 393 h 507"/>
              <a:gd name="T62" fmla="*/ 421 w 507"/>
              <a:gd name="T63" fmla="*/ 86 h 507"/>
              <a:gd name="T64" fmla="*/ 87 w 507"/>
              <a:gd name="T65" fmla="*/ 310 h 507"/>
              <a:gd name="T66" fmla="*/ 421 w 507"/>
              <a:gd name="T67" fmla="*/ 86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7" h="507">
                <a:moveTo>
                  <a:pt x="102" y="226"/>
                </a:moveTo>
                <a:cubicBezTo>
                  <a:pt x="102" y="214"/>
                  <a:pt x="111" y="204"/>
                  <a:pt x="123" y="204"/>
                </a:cubicBezTo>
                <a:cubicBezTo>
                  <a:pt x="128" y="204"/>
                  <a:pt x="132" y="206"/>
                  <a:pt x="136" y="208"/>
                </a:cubicBezTo>
                <a:cubicBezTo>
                  <a:pt x="187" y="176"/>
                  <a:pt x="187" y="176"/>
                  <a:pt x="187" y="176"/>
                </a:cubicBezTo>
                <a:cubicBezTo>
                  <a:pt x="187" y="175"/>
                  <a:pt x="187" y="174"/>
                  <a:pt x="187" y="172"/>
                </a:cubicBezTo>
                <a:cubicBezTo>
                  <a:pt x="187" y="161"/>
                  <a:pt x="196" y="151"/>
                  <a:pt x="208" y="151"/>
                </a:cubicBezTo>
                <a:cubicBezTo>
                  <a:pt x="220" y="151"/>
                  <a:pt x="230" y="161"/>
                  <a:pt x="230" y="172"/>
                </a:cubicBezTo>
                <a:cubicBezTo>
                  <a:pt x="230" y="173"/>
                  <a:pt x="230" y="173"/>
                  <a:pt x="230" y="173"/>
                </a:cubicBezTo>
                <a:cubicBezTo>
                  <a:pt x="283" y="200"/>
                  <a:pt x="283" y="200"/>
                  <a:pt x="283" y="200"/>
                </a:cubicBezTo>
                <a:cubicBezTo>
                  <a:pt x="286" y="197"/>
                  <a:pt x="291" y="195"/>
                  <a:pt x="296" y="195"/>
                </a:cubicBezTo>
                <a:cubicBezTo>
                  <a:pt x="300" y="195"/>
                  <a:pt x="304" y="196"/>
                  <a:pt x="307" y="198"/>
                </a:cubicBezTo>
                <a:cubicBezTo>
                  <a:pt x="363" y="158"/>
                  <a:pt x="363" y="158"/>
                  <a:pt x="363" y="158"/>
                </a:cubicBezTo>
                <a:cubicBezTo>
                  <a:pt x="363" y="156"/>
                  <a:pt x="363" y="154"/>
                  <a:pt x="363" y="152"/>
                </a:cubicBezTo>
                <a:cubicBezTo>
                  <a:pt x="363" y="140"/>
                  <a:pt x="372" y="130"/>
                  <a:pt x="384" y="130"/>
                </a:cubicBezTo>
                <a:cubicBezTo>
                  <a:pt x="396" y="130"/>
                  <a:pt x="406" y="140"/>
                  <a:pt x="406" y="152"/>
                </a:cubicBezTo>
                <a:cubicBezTo>
                  <a:pt x="406" y="164"/>
                  <a:pt x="396" y="174"/>
                  <a:pt x="384" y="174"/>
                </a:cubicBezTo>
                <a:cubicBezTo>
                  <a:pt x="380" y="174"/>
                  <a:pt x="376" y="172"/>
                  <a:pt x="373" y="171"/>
                </a:cubicBezTo>
                <a:cubicBezTo>
                  <a:pt x="317" y="212"/>
                  <a:pt x="317" y="212"/>
                  <a:pt x="317" y="212"/>
                </a:cubicBezTo>
                <a:cubicBezTo>
                  <a:pt x="317" y="213"/>
                  <a:pt x="317" y="215"/>
                  <a:pt x="317" y="217"/>
                </a:cubicBezTo>
                <a:cubicBezTo>
                  <a:pt x="317" y="229"/>
                  <a:pt x="308" y="238"/>
                  <a:pt x="296" y="238"/>
                </a:cubicBezTo>
                <a:cubicBezTo>
                  <a:pt x="284" y="238"/>
                  <a:pt x="274" y="229"/>
                  <a:pt x="274" y="217"/>
                </a:cubicBezTo>
                <a:cubicBezTo>
                  <a:pt x="274" y="216"/>
                  <a:pt x="274" y="215"/>
                  <a:pt x="274" y="214"/>
                </a:cubicBezTo>
                <a:cubicBezTo>
                  <a:pt x="224" y="188"/>
                  <a:pt x="224" y="188"/>
                  <a:pt x="224" y="188"/>
                </a:cubicBezTo>
                <a:cubicBezTo>
                  <a:pt x="220" y="192"/>
                  <a:pt x="214" y="194"/>
                  <a:pt x="208" y="194"/>
                </a:cubicBezTo>
                <a:cubicBezTo>
                  <a:pt x="204" y="194"/>
                  <a:pt x="199" y="193"/>
                  <a:pt x="196" y="190"/>
                </a:cubicBezTo>
                <a:cubicBezTo>
                  <a:pt x="144" y="222"/>
                  <a:pt x="144" y="222"/>
                  <a:pt x="144" y="222"/>
                </a:cubicBezTo>
                <a:cubicBezTo>
                  <a:pt x="145" y="223"/>
                  <a:pt x="145" y="225"/>
                  <a:pt x="145" y="226"/>
                </a:cubicBezTo>
                <a:cubicBezTo>
                  <a:pt x="145" y="238"/>
                  <a:pt x="135" y="247"/>
                  <a:pt x="123" y="247"/>
                </a:cubicBezTo>
                <a:cubicBezTo>
                  <a:pt x="111" y="247"/>
                  <a:pt x="102" y="238"/>
                  <a:pt x="102" y="226"/>
                </a:cubicBezTo>
                <a:close/>
                <a:moveTo>
                  <a:pt x="475" y="0"/>
                </a:moveTo>
                <a:cubicBezTo>
                  <a:pt x="475" y="448"/>
                  <a:pt x="475" y="448"/>
                  <a:pt x="475" y="448"/>
                </a:cubicBezTo>
                <a:cubicBezTo>
                  <a:pt x="33" y="448"/>
                  <a:pt x="33" y="448"/>
                  <a:pt x="33" y="448"/>
                </a:cubicBezTo>
                <a:cubicBezTo>
                  <a:pt x="33" y="0"/>
                  <a:pt x="33" y="0"/>
                  <a:pt x="33" y="0"/>
                </a:cubicBezTo>
                <a:cubicBezTo>
                  <a:pt x="0" y="0"/>
                  <a:pt x="0" y="0"/>
                  <a:pt x="0" y="0"/>
                </a:cubicBezTo>
                <a:cubicBezTo>
                  <a:pt x="0" y="507"/>
                  <a:pt x="0" y="507"/>
                  <a:pt x="0" y="507"/>
                </a:cubicBezTo>
                <a:cubicBezTo>
                  <a:pt x="507" y="507"/>
                  <a:pt x="507" y="507"/>
                  <a:pt x="507" y="507"/>
                </a:cubicBezTo>
                <a:cubicBezTo>
                  <a:pt x="507" y="0"/>
                  <a:pt x="507" y="0"/>
                  <a:pt x="507" y="0"/>
                </a:cubicBezTo>
                <a:lnTo>
                  <a:pt x="475" y="0"/>
                </a:lnTo>
                <a:close/>
                <a:moveTo>
                  <a:pt x="453" y="426"/>
                </a:moveTo>
                <a:cubicBezTo>
                  <a:pt x="54" y="426"/>
                  <a:pt x="54" y="426"/>
                  <a:pt x="54" y="426"/>
                </a:cubicBezTo>
                <a:cubicBezTo>
                  <a:pt x="54" y="0"/>
                  <a:pt x="54" y="0"/>
                  <a:pt x="54" y="0"/>
                </a:cubicBezTo>
                <a:cubicBezTo>
                  <a:pt x="453" y="0"/>
                  <a:pt x="453" y="0"/>
                  <a:pt x="453" y="0"/>
                </a:cubicBezTo>
                <a:lnTo>
                  <a:pt x="453" y="426"/>
                </a:lnTo>
                <a:close/>
                <a:moveTo>
                  <a:pt x="150" y="393"/>
                </a:moveTo>
                <a:cubicBezTo>
                  <a:pt x="150" y="346"/>
                  <a:pt x="150" y="346"/>
                  <a:pt x="150" y="346"/>
                </a:cubicBezTo>
                <a:cubicBezTo>
                  <a:pt x="103" y="346"/>
                  <a:pt x="103" y="346"/>
                  <a:pt x="103" y="346"/>
                </a:cubicBezTo>
                <a:cubicBezTo>
                  <a:pt x="103" y="393"/>
                  <a:pt x="103" y="393"/>
                  <a:pt x="103" y="393"/>
                </a:cubicBezTo>
                <a:lnTo>
                  <a:pt x="150" y="393"/>
                </a:lnTo>
                <a:close/>
                <a:moveTo>
                  <a:pt x="235" y="393"/>
                </a:moveTo>
                <a:cubicBezTo>
                  <a:pt x="235" y="346"/>
                  <a:pt x="235" y="346"/>
                  <a:pt x="235" y="346"/>
                </a:cubicBezTo>
                <a:cubicBezTo>
                  <a:pt x="188" y="346"/>
                  <a:pt x="188" y="346"/>
                  <a:pt x="188" y="346"/>
                </a:cubicBezTo>
                <a:cubicBezTo>
                  <a:pt x="188" y="393"/>
                  <a:pt x="188" y="393"/>
                  <a:pt x="188" y="393"/>
                </a:cubicBezTo>
                <a:lnTo>
                  <a:pt x="235" y="393"/>
                </a:lnTo>
                <a:close/>
                <a:moveTo>
                  <a:pt x="320" y="393"/>
                </a:moveTo>
                <a:cubicBezTo>
                  <a:pt x="320" y="346"/>
                  <a:pt x="320" y="346"/>
                  <a:pt x="320" y="346"/>
                </a:cubicBezTo>
                <a:cubicBezTo>
                  <a:pt x="273" y="346"/>
                  <a:pt x="273" y="346"/>
                  <a:pt x="273" y="346"/>
                </a:cubicBezTo>
                <a:cubicBezTo>
                  <a:pt x="273" y="393"/>
                  <a:pt x="273" y="393"/>
                  <a:pt x="273" y="393"/>
                </a:cubicBezTo>
                <a:lnTo>
                  <a:pt x="320" y="393"/>
                </a:lnTo>
                <a:close/>
                <a:moveTo>
                  <a:pt x="404" y="393"/>
                </a:moveTo>
                <a:cubicBezTo>
                  <a:pt x="404" y="346"/>
                  <a:pt x="404" y="346"/>
                  <a:pt x="404" y="346"/>
                </a:cubicBezTo>
                <a:cubicBezTo>
                  <a:pt x="358" y="346"/>
                  <a:pt x="358" y="346"/>
                  <a:pt x="358" y="346"/>
                </a:cubicBezTo>
                <a:cubicBezTo>
                  <a:pt x="358" y="393"/>
                  <a:pt x="358" y="393"/>
                  <a:pt x="358" y="393"/>
                </a:cubicBezTo>
                <a:lnTo>
                  <a:pt x="404" y="393"/>
                </a:lnTo>
                <a:close/>
                <a:moveTo>
                  <a:pt x="421" y="86"/>
                </a:moveTo>
                <a:cubicBezTo>
                  <a:pt x="87" y="86"/>
                  <a:pt x="87" y="86"/>
                  <a:pt x="87" y="86"/>
                </a:cubicBezTo>
                <a:cubicBezTo>
                  <a:pt x="87" y="310"/>
                  <a:pt x="87" y="310"/>
                  <a:pt x="87" y="310"/>
                </a:cubicBezTo>
                <a:cubicBezTo>
                  <a:pt x="421" y="310"/>
                  <a:pt x="421" y="310"/>
                  <a:pt x="421" y="310"/>
                </a:cubicBezTo>
                <a:lnTo>
                  <a:pt x="421"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8" name="Freeform 6">
            <a:extLst>
              <a:ext uri="{FF2B5EF4-FFF2-40B4-BE49-F238E27FC236}">
                <a16:creationId xmlns:a16="http://schemas.microsoft.com/office/drawing/2014/main" id="{AAFC7FA5-B474-439C-9BE0-1B7C1FB8F64A}"/>
              </a:ext>
            </a:extLst>
          </p:cNvPr>
          <p:cNvSpPr>
            <a:spLocks noChangeAspect="1" noEditPoints="1"/>
          </p:cNvSpPr>
          <p:nvPr/>
        </p:nvSpPr>
        <p:spPr bwMode="auto">
          <a:xfrm>
            <a:off x="3060578" y="4806866"/>
            <a:ext cx="309047" cy="309047"/>
          </a:xfrm>
          <a:custGeom>
            <a:avLst/>
            <a:gdLst>
              <a:gd name="T0" fmla="*/ 507 w 507"/>
              <a:gd name="T1" fmla="*/ 507 h 507"/>
              <a:gd name="T2" fmla="*/ 100 w 507"/>
              <a:gd name="T3" fmla="*/ 507 h 507"/>
              <a:gd name="T4" fmla="*/ 150 w 507"/>
              <a:gd name="T5" fmla="*/ 475 h 507"/>
              <a:gd name="T6" fmla="*/ 165 w 507"/>
              <a:gd name="T7" fmla="*/ 471 h 507"/>
              <a:gd name="T8" fmla="*/ 507 w 507"/>
              <a:gd name="T9" fmla="*/ 471 h 507"/>
              <a:gd name="T10" fmla="*/ 507 w 507"/>
              <a:gd name="T11" fmla="*/ 507 h 507"/>
              <a:gd name="T12" fmla="*/ 225 w 507"/>
              <a:gd name="T13" fmla="*/ 0 h 507"/>
              <a:gd name="T14" fmla="*/ 225 w 507"/>
              <a:gd name="T15" fmla="*/ 448 h 507"/>
              <a:gd name="T16" fmla="*/ 166 w 507"/>
              <a:gd name="T17" fmla="*/ 448 h 507"/>
              <a:gd name="T18" fmla="*/ 138 w 507"/>
              <a:gd name="T19" fmla="*/ 455 h 507"/>
              <a:gd name="T20" fmla="*/ 99 w 507"/>
              <a:gd name="T21" fmla="*/ 481 h 507"/>
              <a:gd name="T22" fmla="*/ 60 w 507"/>
              <a:gd name="T23" fmla="*/ 507 h 507"/>
              <a:gd name="T24" fmla="*/ 0 w 507"/>
              <a:gd name="T25" fmla="*/ 507 h 507"/>
              <a:gd name="T26" fmla="*/ 0 w 507"/>
              <a:gd name="T27" fmla="*/ 0 h 507"/>
              <a:gd name="T28" fmla="*/ 225 w 507"/>
              <a:gd name="T29" fmla="*/ 0 h 507"/>
              <a:gd name="T30" fmla="*/ 48 w 507"/>
              <a:gd name="T31" fmla="*/ 236 h 507"/>
              <a:gd name="T32" fmla="*/ 178 w 507"/>
              <a:gd name="T33" fmla="*/ 236 h 507"/>
              <a:gd name="T34" fmla="*/ 178 w 507"/>
              <a:gd name="T35" fmla="*/ 58 h 507"/>
              <a:gd name="T36" fmla="*/ 48 w 507"/>
              <a:gd name="T37" fmla="*/ 58 h 507"/>
              <a:gd name="T38" fmla="*/ 48 w 507"/>
              <a:gd name="T39" fmla="*/ 236 h 507"/>
              <a:gd name="T40" fmla="*/ 96 w 507"/>
              <a:gd name="T41" fmla="*/ 282 h 507"/>
              <a:gd name="T42" fmla="*/ 96 w 507"/>
              <a:gd name="T43" fmla="*/ 329 h 507"/>
              <a:gd name="T44" fmla="*/ 143 w 507"/>
              <a:gd name="T45" fmla="*/ 282 h 507"/>
              <a:gd name="T46" fmla="*/ 96 w 507"/>
              <a:gd name="T47" fmla="*/ 282 h 507"/>
              <a:gd name="T48" fmla="*/ 96 w 507"/>
              <a:gd name="T49" fmla="*/ 341 h 507"/>
              <a:gd name="T50" fmla="*/ 49 w 507"/>
              <a:gd name="T51" fmla="*/ 341 h 507"/>
              <a:gd name="T52" fmla="*/ 49 w 507"/>
              <a:gd name="T53" fmla="*/ 388 h 507"/>
              <a:gd name="T54" fmla="*/ 96 w 507"/>
              <a:gd name="T55" fmla="*/ 341 h 507"/>
              <a:gd name="T56" fmla="*/ 143 w 507"/>
              <a:gd name="T57" fmla="*/ 388 h 507"/>
              <a:gd name="T58" fmla="*/ 96 w 507"/>
              <a:gd name="T59" fmla="*/ 388 h 507"/>
              <a:gd name="T60" fmla="*/ 96 w 507"/>
              <a:gd name="T61" fmla="*/ 435 h 507"/>
              <a:gd name="T62" fmla="*/ 143 w 507"/>
              <a:gd name="T63" fmla="*/ 388 h 507"/>
              <a:gd name="T64" fmla="*/ 190 w 507"/>
              <a:gd name="T65" fmla="*/ 329 h 507"/>
              <a:gd name="T66" fmla="*/ 143 w 507"/>
              <a:gd name="T67" fmla="*/ 329 h 507"/>
              <a:gd name="T68" fmla="*/ 143 w 507"/>
              <a:gd name="T69" fmla="*/ 376 h 507"/>
              <a:gd name="T70" fmla="*/ 190 w 507"/>
              <a:gd name="T71" fmla="*/ 329 h 507"/>
              <a:gd name="T72" fmla="*/ 388 w 507"/>
              <a:gd name="T73" fmla="*/ 0 h 507"/>
              <a:gd name="T74" fmla="*/ 388 w 507"/>
              <a:gd name="T75" fmla="*/ 448 h 507"/>
              <a:gd name="T76" fmla="*/ 507 w 507"/>
              <a:gd name="T77" fmla="*/ 448 h 507"/>
              <a:gd name="T78" fmla="*/ 507 w 507"/>
              <a:gd name="T79" fmla="*/ 0 h 507"/>
              <a:gd name="T80" fmla="*/ 389 w 507"/>
              <a:gd name="T81" fmla="*/ 0 h 507"/>
              <a:gd name="T82" fmla="*/ 388 w 507"/>
              <a:gd name="T83" fmla="*/ 0 h 507"/>
              <a:gd name="T84" fmla="*/ 248 w 507"/>
              <a:gd name="T85" fmla="*/ 0 h 507"/>
              <a:gd name="T86" fmla="*/ 248 w 507"/>
              <a:gd name="T87" fmla="*/ 448 h 507"/>
              <a:gd name="T88" fmla="*/ 367 w 507"/>
              <a:gd name="T89" fmla="*/ 448 h 507"/>
              <a:gd name="T90" fmla="*/ 367 w 507"/>
              <a:gd name="T91" fmla="*/ 0 h 507"/>
              <a:gd name="T92" fmla="*/ 248 w 507"/>
              <a:gd name="T93"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07" h="507">
                <a:moveTo>
                  <a:pt x="507" y="507"/>
                </a:moveTo>
                <a:cubicBezTo>
                  <a:pt x="100" y="507"/>
                  <a:pt x="100" y="507"/>
                  <a:pt x="100" y="507"/>
                </a:cubicBezTo>
                <a:cubicBezTo>
                  <a:pt x="150" y="475"/>
                  <a:pt x="150" y="475"/>
                  <a:pt x="150" y="475"/>
                </a:cubicBezTo>
                <a:cubicBezTo>
                  <a:pt x="155" y="473"/>
                  <a:pt x="160" y="471"/>
                  <a:pt x="165" y="471"/>
                </a:cubicBezTo>
                <a:cubicBezTo>
                  <a:pt x="507" y="471"/>
                  <a:pt x="507" y="471"/>
                  <a:pt x="507" y="471"/>
                </a:cubicBezTo>
                <a:lnTo>
                  <a:pt x="507" y="507"/>
                </a:lnTo>
                <a:close/>
                <a:moveTo>
                  <a:pt x="225" y="0"/>
                </a:moveTo>
                <a:cubicBezTo>
                  <a:pt x="225" y="448"/>
                  <a:pt x="225" y="448"/>
                  <a:pt x="225" y="448"/>
                </a:cubicBezTo>
                <a:cubicBezTo>
                  <a:pt x="166" y="448"/>
                  <a:pt x="166" y="448"/>
                  <a:pt x="166" y="448"/>
                </a:cubicBezTo>
                <a:cubicBezTo>
                  <a:pt x="157" y="448"/>
                  <a:pt x="149" y="449"/>
                  <a:pt x="138" y="455"/>
                </a:cubicBezTo>
                <a:cubicBezTo>
                  <a:pt x="99" y="481"/>
                  <a:pt x="99" y="481"/>
                  <a:pt x="99" y="481"/>
                </a:cubicBezTo>
                <a:cubicBezTo>
                  <a:pt x="60" y="507"/>
                  <a:pt x="60" y="507"/>
                  <a:pt x="60" y="507"/>
                </a:cubicBezTo>
                <a:cubicBezTo>
                  <a:pt x="0" y="507"/>
                  <a:pt x="0" y="507"/>
                  <a:pt x="0" y="507"/>
                </a:cubicBezTo>
                <a:cubicBezTo>
                  <a:pt x="0" y="0"/>
                  <a:pt x="0" y="0"/>
                  <a:pt x="0" y="0"/>
                </a:cubicBezTo>
                <a:lnTo>
                  <a:pt x="225" y="0"/>
                </a:lnTo>
                <a:close/>
                <a:moveTo>
                  <a:pt x="48" y="236"/>
                </a:moveTo>
                <a:cubicBezTo>
                  <a:pt x="178" y="236"/>
                  <a:pt x="178" y="236"/>
                  <a:pt x="178" y="236"/>
                </a:cubicBezTo>
                <a:cubicBezTo>
                  <a:pt x="178" y="58"/>
                  <a:pt x="178" y="58"/>
                  <a:pt x="178" y="58"/>
                </a:cubicBezTo>
                <a:cubicBezTo>
                  <a:pt x="48" y="58"/>
                  <a:pt x="48" y="58"/>
                  <a:pt x="48" y="58"/>
                </a:cubicBezTo>
                <a:lnTo>
                  <a:pt x="48" y="236"/>
                </a:lnTo>
                <a:close/>
                <a:moveTo>
                  <a:pt x="96" y="282"/>
                </a:moveTo>
                <a:cubicBezTo>
                  <a:pt x="96" y="329"/>
                  <a:pt x="96" y="329"/>
                  <a:pt x="96" y="329"/>
                </a:cubicBezTo>
                <a:cubicBezTo>
                  <a:pt x="143" y="282"/>
                  <a:pt x="143" y="282"/>
                  <a:pt x="143" y="282"/>
                </a:cubicBezTo>
                <a:lnTo>
                  <a:pt x="96" y="282"/>
                </a:lnTo>
                <a:close/>
                <a:moveTo>
                  <a:pt x="96" y="341"/>
                </a:moveTo>
                <a:cubicBezTo>
                  <a:pt x="49" y="341"/>
                  <a:pt x="49" y="341"/>
                  <a:pt x="49" y="341"/>
                </a:cubicBezTo>
                <a:cubicBezTo>
                  <a:pt x="49" y="388"/>
                  <a:pt x="49" y="388"/>
                  <a:pt x="49" y="388"/>
                </a:cubicBezTo>
                <a:lnTo>
                  <a:pt x="96" y="341"/>
                </a:lnTo>
                <a:close/>
                <a:moveTo>
                  <a:pt x="143" y="388"/>
                </a:moveTo>
                <a:cubicBezTo>
                  <a:pt x="96" y="388"/>
                  <a:pt x="96" y="388"/>
                  <a:pt x="96" y="388"/>
                </a:cubicBezTo>
                <a:cubicBezTo>
                  <a:pt x="96" y="435"/>
                  <a:pt x="96" y="435"/>
                  <a:pt x="96" y="435"/>
                </a:cubicBezTo>
                <a:lnTo>
                  <a:pt x="143" y="388"/>
                </a:lnTo>
                <a:close/>
                <a:moveTo>
                  <a:pt x="190" y="329"/>
                </a:moveTo>
                <a:cubicBezTo>
                  <a:pt x="143" y="329"/>
                  <a:pt x="143" y="329"/>
                  <a:pt x="143" y="329"/>
                </a:cubicBezTo>
                <a:cubicBezTo>
                  <a:pt x="143" y="376"/>
                  <a:pt x="143" y="376"/>
                  <a:pt x="143" y="376"/>
                </a:cubicBezTo>
                <a:lnTo>
                  <a:pt x="190" y="329"/>
                </a:lnTo>
                <a:close/>
                <a:moveTo>
                  <a:pt x="388" y="0"/>
                </a:moveTo>
                <a:cubicBezTo>
                  <a:pt x="388" y="448"/>
                  <a:pt x="388" y="448"/>
                  <a:pt x="388" y="448"/>
                </a:cubicBezTo>
                <a:cubicBezTo>
                  <a:pt x="507" y="448"/>
                  <a:pt x="507" y="448"/>
                  <a:pt x="507" y="448"/>
                </a:cubicBezTo>
                <a:cubicBezTo>
                  <a:pt x="507" y="0"/>
                  <a:pt x="507" y="0"/>
                  <a:pt x="507" y="0"/>
                </a:cubicBezTo>
                <a:cubicBezTo>
                  <a:pt x="389" y="0"/>
                  <a:pt x="389" y="0"/>
                  <a:pt x="389" y="0"/>
                </a:cubicBezTo>
                <a:lnTo>
                  <a:pt x="388" y="0"/>
                </a:lnTo>
                <a:close/>
                <a:moveTo>
                  <a:pt x="248" y="0"/>
                </a:moveTo>
                <a:cubicBezTo>
                  <a:pt x="248" y="448"/>
                  <a:pt x="248" y="448"/>
                  <a:pt x="248" y="448"/>
                </a:cubicBezTo>
                <a:cubicBezTo>
                  <a:pt x="367" y="448"/>
                  <a:pt x="367" y="448"/>
                  <a:pt x="367" y="448"/>
                </a:cubicBezTo>
                <a:cubicBezTo>
                  <a:pt x="367" y="0"/>
                  <a:pt x="367" y="0"/>
                  <a:pt x="367" y="0"/>
                </a:cubicBezTo>
                <a:cubicBezTo>
                  <a:pt x="248" y="0"/>
                  <a:pt x="248" y="0"/>
                  <a:pt x="2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69" name="Freeform 10">
            <a:extLst>
              <a:ext uri="{FF2B5EF4-FFF2-40B4-BE49-F238E27FC236}">
                <a16:creationId xmlns:a16="http://schemas.microsoft.com/office/drawing/2014/main" id="{990142B3-8029-4DDC-B86E-D9EDB427B7D3}"/>
              </a:ext>
            </a:extLst>
          </p:cNvPr>
          <p:cNvSpPr>
            <a:spLocks noChangeAspect="1" noEditPoints="1"/>
          </p:cNvSpPr>
          <p:nvPr/>
        </p:nvSpPr>
        <p:spPr bwMode="auto">
          <a:xfrm>
            <a:off x="1775454" y="4874053"/>
            <a:ext cx="389681" cy="180278"/>
          </a:xfrm>
          <a:custGeom>
            <a:avLst/>
            <a:gdLst>
              <a:gd name="T0" fmla="*/ 143 w 1338"/>
              <a:gd name="T1" fmla="*/ 619 h 619"/>
              <a:gd name="T2" fmla="*/ 0 w 1338"/>
              <a:gd name="T3" fmla="*/ 619 h 619"/>
              <a:gd name="T4" fmla="*/ 0 w 1338"/>
              <a:gd name="T5" fmla="*/ 0 h 619"/>
              <a:gd name="T6" fmla="*/ 143 w 1338"/>
              <a:gd name="T7" fmla="*/ 0 h 619"/>
              <a:gd name="T8" fmla="*/ 143 w 1338"/>
              <a:gd name="T9" fmla="*/ 619 h 619"/>
              <a:gd name="T10" fmla="*/ 329 w 1338"/>
              <a:gd name="T11" fmla="*/ 0 h 619"/>
              <a:gd name="T12" fmla="*/ 186 w 1338"/>
              <a:gd name="T13" fmla="*/ 0 h 619"/>
              <a:gd name="T14" fmla="*/ 186 w 1338"/>
              <a:gd name="T15" fmla="*/ 619 h 619"/>
              <a:gd name="T16" fmla="*/ 329 w 1338"/>
              <a:gd name="T17" fmla="*/ 619 h 619"/>
              <a:gd name="T18" fmla="*/ 329 w 1338"/>
              <a:gd name="T19" fmla="*/ 0 h 619"/>
              <a:gd name="T20" fmla="*/ 514 w 1338"/>
              <a:gd name="T21" fmla="*/ 0 h 619"/>
              <a:gd name="T22" fmla="*/ 369 w 1338"/>
              <a:gd name="T23" fmla="*/ 0 h 619"/>
              <a:gd name="T24" fmla="*/ 369 w 1338"/>
              <a:gd name="T25" fmla="*/ 619 h 619"/>
              <a:gd name="T26" fmla="*/ 514 w 1338"/>
              <a:gd name="T27" fmla="*/ 619 h 619"/>
              <a:gd name="T28" fmla="*/ 514 w 1338"/>
              <a:gd name="T29" fmla="*/ 0 h 619"/>
              <a:gd name="T30" fmla="*/ 700 w 1338"/>
              <a:gd name="T31" fmla="*/ 0 h 619"/>
              <a:gd name="T32" fmla="*/ 555 w 1338"/>
              <a:gd name="T33" fmla="*/ 0 h 619"/>
              <a:gd name="T34" fmla="*/ 555 w 1338"/>
              <a:gd name="T35" fmla="*/ 619 h 619"/>
              <a:gd name="T36" fmla="*/ 700 w 1338"/>
              <a:gd name="T37" fmla="*/ 619 h 619"/>
              <a:gd name="T38" fmla="*/ 700 w 1338"/>
              <a:gd name="T39" fmla="*/ 0 h 619"/>
              <a:gd name="T40" fmla="*/ 1152 w 1338"/>
              <a:gd name="T41" fmla="*/ 0 h 619"/>
              <a:gd name="T42" fmla="*/ 1007 w 1338"/>
              <a:gd name="T43" fmla="*/ 0 h 619"/>
              <a:gd name="T44" fmla="*/ 1007 w 1338"/>
              <a:gd name="T45" fmla="*/ 619 h 619"/>
              <a:gd name="T46" fmla="*/ 1152 w 1338"/>
              <a:gd name="T47" fmla="*/ 619 h 619"/>
              <a:gd name="T48" fmla="*/ 1152 w 1338"/>
              <a:gd name="T49" fmla="*/ 0 h 619"/>
              <a:gd name="T50" fmla="*/ 1338 w 1338"/>
              <a:gd name="T51" fmla="*/ 0 h 619"/>
              <a:gd name="T52" fmla="*/ 1193 w 1338"/>
              <a:gd name="T53" fmla="*/ 0 h 619"/>
              <a:gd name="T54" fmla="*/ 1193 w 1338"/>
              <a:gd name="T55" fmla="*/ 619 h 619"/>
              <a:gd name="T56" fmla="*/ 1338 w 1338"/>
              <a:gd name="T57" fmla="*/ 619 h 619"/>
              <a:gd name="T58" fmla="*/ 1338 w 1338"/>
              <a:gd name="T59" fmla="*/ 0 h 619"/>
              <a:gd name="T60" fmla="*/ 875 w 1338"/>
              <a:gd name="T61" fmla="*/ 0 h 619"/>
              <a:gd name="T62" fmla="*/ 875 w 1338"/>
              <a:gd name="T63" fmla="*/ 43 h 619"/>
              <a:gd name="T64" fmla="*/ 832 w 1338"/>
              <a:gd name="T65" fmla="*/ 43 h 619"/>
              <a:gd name="T66" fmla="*/ 832 w 1338"/>
              <a:gd name="T67" fmla="*/ 0 h 619"/>
              <a:gd name="T68" fmla="*/ 741 w 1338"/>
              <a:gd name="T69" fmla="*/ 0 h 619"/>
              <a:gd name="T70" fmla="*/ 741 w 1338"/>
              <a:gd name="T71" fmla="*/ 619 h 619"/>
              <a:gd name="T72" fmla="*/ 832 w 1338"/>
              <a:gd name="T73" fmla="*/ 619 h 619"/>
              <a:gd name="T74" fmla="*/ 832 w 1338"/>
              <a:gd name="T75" fmla="*/ 577 h 619"/>
              <a:gd name="T76" fmla="*/ 875 w 1338"/>
              <a:gd name="T77" fmla="*/ 577 h 619"/>
              <a:gd name="T78" fmla="*/ 875 w 1338"/>
              <a:gd name="T79" fmla="*/ 619 h 619"/>
              <a:gd name="T80" fmla="*/ 967 w 1338"/>
              <a:gd name="T81" fmla="*/ 619 h 619"/>
              <a:gd name="T82" fmla="*/ 967 w 1338"/>
              <a:gd name="T83" fmla="*/ 0 h 619"/>
              <a:gd name="T84" fmla="*/ 875 w 1338"/>
              <a:gd name="T85"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38" h="619">
                <a:moveTo>
                  <a:pt x="143" y="619"/>
                </a:moveTo>
                <a:lnTo>
                  <a:pt x="0" y="619"/>
                </a:lnTo>
                <a:lnTo>
                  <a:pt x="0" y="0"/>
                </a:lnTo>
                <a:lnTo>
                  <a:pt x="143" y="0"/>
                </a:lnTo>
                <a:lnTo>
                  <a:pt x="143" y="619"/>
                </a:lnTo>
                <a:close/>
                <a:moveTo>
                  <a:pt x="329" y="0"/>
                </a:moveTo>
                <a:lnTo>
                  <a:pt x="186" y="0"/>
                </a:lnTo>
                <a:lnTo>
                  <a:pt x="186" y="619"/>
                </a:lnTo>
                <a:lnTo>
                  <a:pt x="329" y="619"/>
                </a:lnTo>
                <a:lnTo>
                  <a:pt x="329" y="0"/>
                </a:lnTo>
                <a:close/>
                <a:moveTo>
                  <a:pt x="514" y="0"/>
                </a:moveTo>
                <a:lnTo>
                  <a:pt x="369" y="0"/>
                </a:lnTo>
                <a:lnTo>
                  <a:pt x="369" y="619"/>
                </a:lnTo>
                <a:lnTo>
                  <a:pt x="514" y="619"/>
                </a:lnTo>
                <a:lnTo>
                  <a:pt x="514" y="0"/>
                </a:lnTo>
                <a:close/>
                <a:moveTo>
                  <a:pt x="700" y="0"/>
                </a:moveTo>
                <a:lnTo>
                  <a:pt x="555" y="0"/>
                </a:lnTo>
                <a:lnTo>
                  <a:pt x="555" y="619"/>
                </a:lnTo>
                <a:lnTo>
                  <a:pt x="700" y="619"/>
                </a:lnTo>
                <a:lnTo>
                  <a:pt x="700" y="0"/>
                </a:lnTo>
                <a:close/>
                <a:moveTo>
                  <a:pt x="1152" y="0"/>
                </a:moveTo>
                <a:lnTo>
                  <a:pt x="1007" y="0"/>
                </a:lnTo>
                <a:lnTo>
                  <a:pt x="1007" y="619"/>
                </a:lnTo>
                <a:lnTo>
                  <a:pt x="1152" y="619"/>
                </a:lnTo>
                <a:lnTo>
                  <a:pt x="1152" y="0"/>
                </a:lnTo>
                <a:close/>
                <a:moveTo>
                  <a:pt x="1338" y="0"/>
                </a:moveTo>
                <a:lnTo>
                  <a:pt x="1193" y="0"/>
                </a:lnTo>
                <a:lnTo>
                  <a:pt x="1193" y="619"/>
                </a:lnTo>
                <a:lnTo>
                  <a:pt x="1338" y="619"/>
                </a:lnTo>
                <a:lnTo>
                  <a:pt x="1338" y="0"/>
                </a:lnTo>
                <a:close/>
                <a:moveTo>
                  <a:pt x="875" y="0"/>
                </a:moveTo>
                <a:lnTo>
                  <a:pt x="875" y="43"/>
                </a:lnTo>
                <a:lnTo>
                  <a:pt x="832" y="43"/>
                </a:lnTo>
                <a:lnTo>
                  <a:pt x="832" y="0"/>
                </a:lnTo>
                <a:lnTo>
                  <a:pt x="741" y="0"/>
                </a:lnTo>
                <a:lnTo>
                  <a:pt x="741" y="619"/>
                </a:lnTo>
                <a:lnTo>
                  <a:pt x="832" y="619"/>
                </a:lnTo>
                <a:lnTo>
                  <a:pt x="832" y="577"/>
                </a:lnTo>
                <a:lnTo>
                  <a:pt x="875" y="577"/>
                </a:lnTo>
                <a:lnTo>
                  <a:pt x="875" y="619"/>
                </a:lnTo>
                <a:lnTo>
                  <a:pt x="967" y="619"/>
                </a:lnTo>
                <a:lnTo>
                  <a:pt x="967" y="0"/>
                </a:lnTo>
                <a:lnTo>
                  <a:pt x="87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70" name="Freeform 11">
            <a:extLst>
              <a:ext uri="{FF2B5EF4-FFF2-40B4-BE49-F238E27FC236}">
                <a16:creationId xmlns:a16="http://schemas.microsoft.com/office/drawing/2014/main" id="{BC06A199-2D61-4758-91E7-2E2F5863CBED}"/>
              </a:ext>
            </a:extLst>
          </p:cNvPr>
          <p:cNvSpPr>
            <a:spLocks noChangeAspect="1" noEditPoints="1"/>
          </p:cNvSpPr>
          <p:nvPr/>
        </p:nvSpPr>
        <p:spPr bwMode="auto">
          <a:xfrm>
            <a:off x="3619493" y="4648111"/>
            <a:ext cx="309047" cy="309047"/>
          </a:xfrm>
          <a:custGeom>
            <a:avLst/>
            <a:gdLst>
              <a:gd name="T0" fmla="*/ 772 w 1082"/>
              <a:gd name="T1" fmla="*/ 91 h 1082"/>
              <a:gd name="T2" fmla="*/ 704 w 1082"/>
              <a:gd name="T3" fmla="*/ 990 h 1082"/>
              <a:gd name="T4" fmla="*/ 911 w 1082"/>
              <a:gd name="T5" fmla="*/ 715 h 1082"/>
              <a:gd name="T6" fmla="*/ 979 w 1082"/>
              <a:gd name="T7" fmla="*/ 922 h 1082"/>
              <a:gd name="T8" fmla="*/ 979 w 1082"/>
              <a:gd name="T9" fmla="*/ 922 h 1082"/>
              <a:gd name="T10" fmla="*/ 772 w 1082"/>
              <a:gd name="T11" fmla="*/ 576 h 1082"/>
              <a:gd name="T12" fmla="*/ 704 w 1082"/>
              <a:gd name="T13" fmla="*/ 369 h 1082"/>
              <a:gd name="T14" fmla="*/ 704 w 1082"/>
              <a:gd name="T15" fmla="*/ 715 h 1082"/>
              <a:gd name="T16" fmla="*/ 979 w 1082"/>
              <a:gd name="T17" fmla="*/ 299 h 1082"/>
              <a:gd name="T18" fmla="*/ 979 w 1082"/>
              <a:gd name="T19" fmla="*/ 299 h 1082"/>
              <a:gd name="T20" fmla="*/ 979 w 1082"/>
              <a:gd name="T21" fmla="*/ 576 h 1082"/>
              <a:gd name="T22" fmla="*/ 0 w 1082"/>
              <a:gd name="T23" fmla="*/ 553 h 1082"/>
              <a:gd name="T24" fmla="*/ 47 w 1082"/>
              <a:gd name="T25" fmla="*/ 425 h 1082"/>
              <a:gd name="T26" fmla="*/ 92 w 1082"/>
              <a:gd name="T27" fmla="*/ 333 h 1082"/>
              <a:gd name="T28" fmla="*/ 92 w 1082"/>
              <a:gd name="T29" fmla="*/ 333 h 1082"/>
              <a:gd name="T30" fmla="*/ 92 w 1082"/>
              <a:gd name="T31" fmla="*/ 286 h 1082"/>
              <a:gd name="T32" fmla="*/ 47 w 1082"/>
              <a:gd name="T33" fmla="*/ 194 h 1082"/>
              <a:gd name="T34" fmla="*/ 47 w 1082"/>
              <a:gd name="T35" fmla="*/ 55 h 1082"/>
              <a:gd name="T36" fmla="*/ 414 w 1082"/>
              <a:gd name="T37" fmla="*/ 425 h 1082"/>
              <a:gd name="T38" fmla="*/ 414 w 1082"/>
              <a:gd name="T39" fmla="*/ 425 h 1082"/>
              <a:gd name="T40" fmla="*/ 414 w 1082"/>
              <a:gd name="T41" fmla="*/ 380 h 1082"/>
              <a:gd name="T42" fmla="*/ 369 w 1082"/>
              <a:gd name="T43" fmla="*/ 286 h 1082"/>
              <a:gd name="T44" fmla="*/ 369 w 1082"/>
              <a:gd name="T45" fmla="*/ 149 h 1082"/>
              <a:gd name="T46" fmla="*/ 414 w 1082"/>
              <a:gd name="T47" fmla="*/ 55 h 1082"/>
              <a:gd name="T48" fmla="*/ 414 w 1082"/>
              <a:gd name="T49" fmla="*/ 55 h 1082"/>
              <a:gd name="T50" fmla="*/ 508 w 1082"/>
              <a:gd name="T51" fmla="*/ 471 h 1082"/>
              <a:gd name="T52" fmla="*/ 461 w 1082"/>
              <a:gd name="T53" fmla="*/ 380 h 1082"/>
              <a:gd name="T54" fmla="*/ 461 w 1082"/>
              <a:gd name="T55" fmla="*/ 241 h 1082"/>
              <a:gd name="T56" fmla="*/ 508 w 1082"/>
              <a:gd name="T57" fmla="*/ 149 h 1082"/>
              <a:gd name="T58" fmla="*/ 508 w 1082"/>
              <a:gd name="T59" fmla="*/ 149 h 1082"/>
              <a:gd name="T60" fmla="*/ 508 w 1082"/>
              <a:gd name="T61" fmla="*/ 102 h 1082"/>
              <a:gd name="T62" fmla="*/ 0 w 1082"/>
              <a:gd name="T63" fmla="*/ 1082 h 1082"/>
              <a:gd name="T64" fmla="*/ 1082 w 1082"/>
              <a:gd name="T65" fmla="*/ 0 h 1082"/>
              <a:gd name="T66" fmla="*/ 139 w 1082"/>
              <a:gd name="T67" fmla="*/ 1035 h 1082"/>
              <a:gd name="T68" fmla="*/ 508 w 1082"/>
              <a:gd name="T69" fmla="*/ 909 h 1082"/>
              <a:gd name="T70" fmla="*/ 508 w 1082"/>
              <a:gd name="T71" fmla="*/ 679 h 1082"/>
              <a:gd name="T72" fmla="*/ 807 w 1082"/>
              <a:gd name="T73" fmla="*/ 886 h 1082"/>
              <a:gd name="T74" fmla="*/ 807 w 1082"/>
              <a:gd name="T75" fmla="*/ 886 h 1082"/>
              <a:gd name="T76" fmla="*/ 807 w 1082"/>
              <a:gd name="T77" fmla="*/ 817 h 1082"/>
              <a:gd name="T78" fmla="*/ 670 w 1082"/>
              <a:gd name="T79" fmla="*/ 610 h 1082"/>
              <a:gd name="T80" fmla="*/ 670 w 1082"/>
              <a:gd name="T81" fmla="*/ 264 h 1082"/>
              <a:gd name="T82" fmla="*/ 807 w 1082"/>
              <a:gd name="T83" fmla="*/ 55 h 1082"/>
              <a:gd name="T84" fmla="*/ 807 w 1082"/>
              <a:gd name="T85" fmla="*/ 55 h 1082"/>
              <a:gd name="T86" fmla="*/ 1014 w 1082"/>
              <a:gd name="T87" fmla="*/ 1024 h 1082"/>
              <a:gd name="T88" fmla="*/ 875 w 1082"/>
              <a:gd name="T89" fmla="*/ 817 h 1082"/>
              <a:gd name="T90" fmla="*/ 875 w 1082"/>
              <a:gd name="T91" fmla="*/ 471 h 1082"/>
              <a:gd name="T92" fmla="*/ 1014 w 1082"/>
              <a:gd name="T93" fmla="*/ 264 h 1082"/>
              <a:gd name="T94" fmla="*/ 1014 w 1082"/>
              <a:gd name="T95" fmla="*/ 264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82" h="1082">
                <a:moveTo>
                  <a:pt x="772" y="160"/>
                </a:moveTo>
                <a:lnTo>
                  <a:pt x="704" y="160"/>
                </a:lnTo>
                <a:lnTo>
                  <a:pt x="704" y="91"/>
                </a:lnTo>
                <a:lnTo>
                  <a:pt x="772" y="91"/>
                </a:lnTo>
                <a:lnTo>
                  <a:pt x="772" y="160"/>
                </a:lnTo>
                <a:close/>
                <a:moveTo>
                  <a:pt x="772" y="922"/>
                </a:moveTo>
                <a:lnTo>
                  <a:pt x="704" y="922"/>
                </a:lnTo>
                <a:lnTo>
                  <a:pt x="704" y="990"/>
                </a:lnTo>
                <a:lnTo>
                  <a:pt x="772" y="990"/>
                </a:lnTo>
                <a:lnTo>
                  <a:pt x="772" y="922"/>
                </a:lnTo>
                <a:close/>
                <a:moveTo>
                  <a:pt x="979" y="715"/>
                </a:moveTo>
                <a:lnTo>
                  <a:pt x="911" y="715"/>
                </a:lnTo>
                <a:lnTo>
                  <a:pt x="911" y="783"/>
                </a:lnTo>
                <a:lnTo>
                  <a:pt x="979" y="783"/>
                </a:lnTo>
                <a:lnTo>
                  <a:pt x="979" y="715"/>
                </a:lnTo>
                <a:close/>
                <a:moveTo>
                  <a:pt x="979" y="922"/>
                </a:moveTo>
                <a:lnTo>
                  <a:pt x="911" y="922"/>
                </a:lnTo>
                <a:lnTo>
                  <a:pt x="911" y="990"/>
                </a:lnTo>
                <a:lnTo>
                  <a:pt x="979" y="990"/>
                </a:lnTo>
                <a:lnTo>
                  <a:pt x="979" y="922"/>
                </a:lnTo>
                <a:close/>
                <a:moveTo>
                  <a:pt x="772" y="506"/>
                </a:moveTo>
                <a:lnTo>
                  <a:pt x="704" y="506"/>
                </a:lnTo>
                <a:lnTo>
                  <a:pt x="704" y="576"/>
                </a:lnTo>
                <a:lnTo>
                  <a:pt x="772" y="576"/>
                </a:lnTo>
                <a:lnTo>
                  <a:pt x="772" y="506"/>
                </a:lnTo>
                <a:close/>
                <a:moveTo>
                  <a:pt x="772" y="299"/>
                </a:moveTo>
                <a:lnTo>
                  <a:pt x="704" y="299"/>
                </a:lnTo>
                <a:lnTo>
                  <a:pt x="704" y="369"/>
                </a:lnTo>
                <a:lnTo>
                  <a:pt x="772" y="369"/>
                </a:lnTo>
                <a:lnTo>
                  <a:pt x="772" y="299"/>
                </a:lnTo>
                <a:close/>
                <a:moveTo>
                  <a:pt x="772" y="715"/>
                </a:moveTo>
                <a:lnTo>
                  <a:pt x="704" y="715"/>
                </a:lnTo>
                <a:lnTo>
                  <a:pt x="704" y="783"/>
                </a:lnTo>
                <a:lnTo>
                  <a:pt x="772" y="783"/>
                </a:lnTo>
                <a:lnTo>
                  <a:pt x="772" y="715"/>
                </a:lnTo>
                <a:close/>
                <a:moveTo>
                  <a:pt x="979" y="299"/>
                </a:moveTo>
                <a:lnTo>
                  <a:pt x="911" y="299"/>
                </a:lnTo>
                <a:lnTo>
                  <a:pt x="911" y="369"/>
                </a:lnTo>
                <a:lnTo>
                  <a:pt x="979" y="369"/>
                </a:lnTo>
                <a:lnTo>
                  <a:pt x="979" y="299"/>
                </a:lnTo>
                <a:close/>
                <a:moveTo>
                  <a:pt x="979" y="506"/>
                </a:moveTo>
                <a:lnTo>
                  <a:pt x="911" y="506"/>
                </a:lnTo>
                <a:lnTo>
                  <a:pt x="911" y="576"/>
                </a:lnTo>
                <a:lnTo>
                  <a:pt x="979" y="576"/>
                </a:lnTo>
                <a:lnTo>
                  <a:pt x="979" y="506"/>
                </a:lnTo>
                <a:close/>
                <a:moveTo>
                  <a:pt x="553" y="0"/>
                </a:moveTo>
                <a:lnTo>
                  <a:pt x="553" y="553"/>
                </a:lnTo>
                <a:lnTo>
                  <a:pt x="0" y="553"/>
                </a:lnTo>
                <a:lnTo>
                  <a:pt x="0" y="0"/>
                </a:lnTo>
                <a:lnTo>
                  <a:pt x="553" y="0"/>
                </a:lnTo>
                <a:close/>
                <a:moveTo>
                  <a:pt x="92" y="425"/>
                </a:moveTo>
                <a:lnTo>
                  <a:pt x="47" y="425"/>
                </a:lnTo>
                <a:lnTo>
                  <a:pt x="47" y="471"/>
                </a:lnTo>
                <a:lnTo>
                  <a:pt x="92" y="471"/>
                </a:lnTo>
                <a:lnTo>
                  <a:pt x="92" y="425"/>
                </a:lnTo>
                <a:close/>
                <a:moveTo>
                  <a:pt x="92" y="333"/>
                </a:moveTo>
                <a:lnTo>
                  <a:pt x="47" y="333"/>
                </a:lnTo>
                <a:lnTo>
                  <a:pt x="47" y="380"/>
                </a:lnTo>
                <a:lnTo>
                  <a:pt x="92" y="380"/>
                </a:lnTo>
                <a:lnTo>
                  <a:pt x="92" y="333"/>
                </a:lnTo>
                <a:close/>
                <a:moveTo>
                  <a:pt x="92" y="241"/>
                </a:moveTo>
                <a:lnTo>
                  <a:pt x="47" y="241"/>
                </a:lnTo>
                <a:lnTo>
                  <a:pt x="47" y="286"/>
                </a:lnTo>
                <a:lnTo>
                  <a:pt x="92" y="286"/>
                </a:lnTo>
                <a:lnTo>
                  <a:pt x="92" y="241"/>
                </a:lnTo>
                <a:close/>
                <a:moveTo>
                  <a:pt x="92" y="149"/>
                </a:moveTo>
                <a:lnTo>
                  <a:pt x="47" y="149"/>
                </a:lnTo>
                <a:lnTo>
                  <a:pt x="47" y="194"/>
                </a:lnTo>
                <a:lnTo>
                  <a:pt x="92" y="194"/>
                </a:lnTo>
                <a:lnTo>
                  <a:pt x="92" y="149"/>
                </a:lnTo>
                <a:close/>
                <a:moveTo>
                  <a:pt x="92" y="55"/>
                </a:moveTo>
                <a:lnTo>
                  <a:pt x="47" y="55"/>
                </a:lnTo>
                <a:lnTo>
                  <a:pt x="47" y="102"/>
                </a:lnTo>
                <a:lnTo>
                  <a:pt x="92" y="102"/>
                </a:lnTo>
                <a:lnTo>
                  <a:pt x="92" y="55"/>
                </a:lnTo>
                <a:close/>
                <a:moveTo>
                  <a:pt x="414" y="425"/>
                </a:moveTo>
                <a:lnTo>
                  <a:pt x="369" y="425"/>
                </a:lnTo>
                <a:lnTo>
                  <a:pt x="369" y="471"/>
                </a:lnTo>
                <a:lnTo>
                  <a:pt x="414" y="471"/>
                </a:lnTo>
                <a:lnTo>
                  <a:pt x="414" y="425"/>
                </a:lnTo>
                <a:close/>
                <a:moveTo>
                  <a:pt x="414" y="333"/>
                </a:moveTo>
                <a:lnTo>
                  <a:pt x="369" y="333"/>
                </a:lnTo>
                <a:lnTo>
                  <a:pt x="369" y="380"/>
                </a:lnTo>
                <a:lnTo>
                  <a:pt x="414" y="380"/>
                </a:lnTo>
                <a:lnTo>
                  <a:pt x="414" y="333"/>
                </a:lnTo>
                <a:close/>
                <a:moveTo>
                  <a:pt x="414" y="241"/>
                </a:moveTo>
                <a:lnTo>
                  <a:pt x="369" y="241"/>
                </a:lnTo>
                <a:lnTo>
                  <a:pt x="369" y="286"/>
                </a:lnTo>
                <a:lnTo>
                  <a:pt x="414" y="286"/>
                </a:lnTo>
                <a:lnTo>
                  <a:pt x="414" y="241"/>
                </a:lnTo>
                <a:close/>
                <a:moveTo>
                  <a:pt x="414" y="149"/>
                </a:moveTo>
                <a:lnTo>
                  <a:pt x="369" y="149"/>
                </a:lnTo>
                <a:lnTo>
                  <a:pt x="369" y="194"/>
                </a:lnTo>
                <a:lnTo>
                  <a:pt x="414" y="194"/>
                </a:lnTo>
                <a:lnTo>
                  <a:pt x="414" y="149"/>
                </a:lnTo>
                <a:close/>
                <a:moveTo>
                  <a:pt x="414" y="55"/>
                </a:moveTo>
                <a:lnTo>
                  <a:pt x="369" y="55"/>
                </a:lnTo>
                <a:lnTo>
                  <a:pt x="369" y="102"/>
                </a:lnTo>
                <a:lnTo>
                  <a:pt x="414" y="102"/>
                </a:lnTo>
                <a:lnTo>
                  <a:pt x="414" y="55"/>
                </a:lnTo>
                <a:close/>
                <a:moveTo>
                  <a:pt x="508" y="425"/>
                </a:moveTo>
                <a:lnTo>
                  <a:pt x="461" y="425"/>
                </a:lnTo>
                <a:lnTo>
                  <a:pt x="461" y="471"/>
                </a:lnTo>
                <a:lnTo>
                  <a:pt x="508" y="471"/>
                </a:lnTo>
                <a:lnTo>
                  <a:pt x="508" y="425"/>
                </a:lnTo>
                <a:close/>
                <a:moveTo>
                  <a:pt x="508" y="333"/>
                </a:moveTo>
                <a:lnTo>
                  <a:pt x="461" y="333"/>
                </a:lnTo>
                <a:lnTo>
                  <a:pt x="461" y="380"/>
                </a:lnTo>
                <a:lnTo>
                  <a:pt x="508" y="380"/>
                </a:lnTo>
                <a:lnTo>
                  <a:pt x="508" y="333"/>
                </a:lnTo>
                <a:close/>
                <a:moveTo>
                  <a:pt x="508" y="241"/>
                </a:moveTo>
                <a:lnTo>
                  <a:pt x="461" y="241"/>
                </a:lnTo>
                <a:lnTo>
                  <a:pt x="461" y="286"/>
                </a:lnTo>
                <a:lnTo>
                  <a:pt x="508" y="286"/>
                </a:lnTo>
                <a:lnTo>
                  <a:pt x="508" y="241"/>
                </a:lnTo>
                <a:close/>
                <a:moveTo>
                  <a:pt x="508" y="149"/>
                </a:moveTo>
                <a:lnTo>
                  <a:pt x="461" y="149"/>
                </a:lnTo>
                <a:lnTo>
                  <a:pt x="461" y="194"/>
                </a:lnTo>
                <a:lnTo>
                  <a:pt x="508" y="194"/>
                </a:lnTo>
                <a:lnTo>
                  <a:pt x="508" y="149"/>
                </a:lnTo>
                <a:close/>
                <a:moveTo>
                  <a:pt x="508" y="55"/>
                </a:moveTo>
                <a:lnTo>
                  <a:pt x="461" y="55"/>
                </a:lnTo>
                <a:lnTo>
                  <a:pt x="461" y="102"/>
                </a:lnTo>
                <a:lnTo>
                  <a:pt x="508" y="102"/>
                </a:lnTo>
                <a:lnTo>
                  <a:pt x="508" y="55"/>
                </a:lnTo>
                <a:close/>
                <a:moveTo>
                  <a:pt x="1082" y="0"/>
                </a:moveTo>
                <a:lnTo>
                  <a:pt x="1082" y="1082"/>
                </a:lnTo>
                <a:lnTo>
                  <a:pt x="0" y="1082"/>
                </a:lnTo>
                <a:lnTo>
                  <a:pt x="0" y="600"/>
                </a:lnTo>
                <a:lnTo>
                  <a:pt x="600" y="600"/>
                </a:lnTo>
                <a:lnTo>
                  <a:pt x="600" y="0"/>
                </a:lnTo>
                <a:lnTo>
                  <a:pt x="1082" y="0"/>
                </a:lnTo>
                <a:close/>
                <a:moveTo>
                  <a:pt x="139" y="896"/>
                </a:moveTo>
                <a:lnTo>
                  <a:pt x="47" y="896"/>
                </a:lnTo>
                <a:lnTo>
                  <a:pt x="47" y="1035"/>
                </a:lnTo>
                <a:lnTo>
                  <a:pt x="139" y="1035"/>
                </a:lnTo>
                <a:lnTo>
                  <a:pt x="139" y="896"/>
                </a:lnTo>
                <a:close/>
                <a:moveTo>
                  <a:pt x="600" y="817"/>
                </a:moveTo>
                <a:lnTo>
                  <a:pt x="508" y="817"/>
                </a:lnTo>
                <a:lnTo>
                  <a:pt x="508" y="909"/>
                </a:lnTo>
                <a:lnTo>
                  <a:pt x="600" y="909"/>
                </a:lnTo>
                <a:lnTo>
                  <a:pt x="600" y="817"/>
                </a:lnTo>
                <a:close/>
                <a:moveTo>
                  <a:pt x="600" y="679"/>
                </a:moveTo>
                <a:lnTo>
                  <a:pt x="508" y="679"/>
                </a:lnTo>
                <a:lnTo>
                  <a:pt x="508" y="772"/>
                </a:lnTo>
                <a:lnTo>
                  <a:pt x="600" y="772"/>
                </a:lnTo>
                <a:lnTo>
                  <a:pt x="600" y="679"/>
                </a:lnTo>
                <a:close/>
                <a:moveTo>
                  <a:pt x="807" y="886"/>
                </a:moveTo>
                <a:lnTo>
                  <a:pt x="670" y="886"/>
                </a:lnTo>
                <a:lnTo>
                  <a:pt x="670" y="1024"/>
                </a:lnTo>
                <a:lnTo>
                  <a:pt x="807" y="1024"/>
                </a:lnTo>
                <a:lnTo>
                  <a:pt x="807" y="886"/>
                </a:lnTo>
                <a:close/>
                <a:moveTo>
                  <a:pt x="807" y="679"/>
                </a:moveTo>
                <a:lnTo>
                  <a:pt x="670" y="679"/>
                </a:lnTo>
                <a:lnTo>
                  <a:pt x="670" y="817"/>
                </a:lnTo>
                <a:lnTo>
                  <a:pt x="807" y="817"/>
                </a:lnTo>
                <a:lnTo>
                  <a:pt x="807" y="679"/>
                </a:lnTo>
                <a:close/>
                <a:moveTo>
                  <a:pt x="807" y="471"/>
                </a:moveTo>
                <a:lnTo>
                  <a:pt x="670" y="471"/>
                </a:lnTo>
                <a:lnTo>
                  <a:pt x="670" y="610"/>
                </a:lnTo>
                <a:lnTo>
                  <a:pt x="807" y="610"/>
                </a:lnTo>
                <a:lnTo>
                  <a:pt x="807" y="471"/>
                </a:lnTo>
                <a:close/>
                <a:moveTo>
                  <a:pt x="807" y="264"/>
                </a:moveTo>
                <a:lnTo>
                  <a:pt x="670" y="264"/>
                </a:lnTo>
                <a:lnTo>
                  <a:pt x="670" y="403"/>
                </a:lnTo>
                <a:lnTo>
                  <a:pt x="807" y="403"/>
                </a:lnTo>
                <a:lnTo>
                  <a:pt x="807" y="264"/>
                </a:lnTo>
                <a:close/>
                <a:moveTo>
                  <a:pt x="807" y="55"/>
                </a:moveTo>
                <a:lnTo>
                  <a:pt x="670" y="55"/>
                </a:lnTo>
                <a:lnTo>
                  <a:pt x="670" y="194"/>
                </a:lnTo>
                <a:lnTo>
                  <a:pt x="807" y="194"/>
                </a:lnTo>
                <a:lnTo>
                  <a:pt x="807" y="55"/>
                </a:lnTo>
                <a:close/>
                <a:moveTo>
                  <a:pt x="1014" y="886"/>
                </a:moveTo>
                <a:lnTo>
                  <a:pt x="875" y="886"/>
                </a:lnTo>
                <a:lnTo>
                  <a:pt x="875" y="1024"/>
                </a:lnTo>
                <a:lnTo>
                  <a:pt x="1014" y="1024"/>
                </a:lnTo>
                <a:lnTo>
                  <a:pt x="1014" y="886"/>
                </a:lnTo>
                <a:close/>
                <a:moveTo>
                  <a:pt x="1014" y="679"/>
                </a:moveTo>
                <a:lnTo>
                  <a:pt x="875" y="679"/>
                </a:lnTo>
                <a:lnTo>
                  <a:pt x="875" y="817"/>
                </a:lnTo>
                <a:lnTo>
                  <a:pt x="1014" y="817"/>
                </a:lnTo>
                <a:lnTo>
                  <a:pt x="1014" y="679"/>
                </a:lnTo>
                <a:close/>
                <a:moveTo>
                  <a:pt x="1014" y="471"/>
                </a:moveTo>
                <a:lnTo>
                  <a:pt x="875" y="471"/>
                </a:lnTo>
                <a:lnTo>
                  <a:pt x="875" y="610"/>
                </a:lnTo>
                <a:lnTo>
                  <a:pt x="1014" y="610"/>
                </a:lnTo>
                <a:lnTo>
                  <a:pt x="1014" y="471"/>
                </a:lnTo>
                <a:close/>
                <a:moveTo>
                  <a:pt x="1014" y="264"/>
                </a:moveTo>
                <a:lnTo>
                  <a:pt x="875" y="264"/>
                </a:lnTo>
                <a:lnTo>
                  <a:pt x="875" y="403"/>
                </a:lnTo>
                <a:lnTo>
                  <a:pt x="1014" y="403"/>
                </a:lnTo>
                <a:lnTo>
                  <a:pt x="1014" y="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71" name="Freeform 12">
            <a:extLst>
              <a:ext uri="{FF2B5EF4-FFF2-40B4-BE49-F238E27FC236}">
                <a16:creationId xmlns:a16="http://schemas.microsoft.com/office/drawing/2014/main" id="{C5C41D10-BEE4-4456-8272-DAD8DD9FA94E}"/>
              </a:ext>
            </a:extLst>
          </p:cNvPr>
          <p:cNvSpPr>
            <a:spLocks noChangeAspect="1" noEditPoints="1"/>
          </p:cNvSpPr>
          <p:nvPr/>
        </p:nvSpPr>
        <p:spPr bwMode="auto">
          <a:xfrm>
            <a:off x="691942" y="4329455"/>
            <a:ext cx="344184" cy="231785"/>
          </a:xfrm>
          <a:custGeom>
            <a:avLst/>
            <a:gdLst>
              <a:gd name="T0" fmla="*/ 1280 w 1280"/>
              <a:gd name="T1" fmla="*/ 154 h 862"/>
              <a:gd name="T2" fmla="*/ 736 w 1280"/>
              <a:gd name="T3" fmla="*/ 698 h 862"/>
              <a:gd name="T4" fmla="*/ 681 w 1280"/>
              <a:gd name="T5" fmla="*/ 154 h 862"/>
              <a:gd name="T6" fmla="*/ 0 w 1280"/>
              <a:gd name="T7" fmla="*/ 698 h 862"/>
              <a:gd name="T8" fmla="*/ 681 w 1280"/>
              <a:gd name="T9" fmla="*/ 154 h 862"/>
              <a:gd name="T10" fmla="*/ 122 w 1280"/>
              <a:gd name="T11" fmla="*/ 862 h 862"/>
              <a:gd name="T12" fmla="*/ 177 w 1280"/>
              <a:gd name="T13" fmla="*/ 807 h 862"/>
              <a:gd name="T14" fmla="*/ 233 w 1280"/>
              <a:gd name="T15" fmla="*/ 862 h 862"/>
              <a:gd name="T16" fmla="*/ 286 w 1280"/>
              <a:gd name="T17" fmla="*/ 807 h 862"/>
              <a:gd name="T18" fmla="*/ 341 w 1280"/>
              <a:gd name="T19" fmla="*/ 862 h 862"/>
              <a:gd name="T20" fmla="*/ 395 w 1280"/>
              <a:gd name="T21" fmla="*/ 807 h 862"/>
              <a:gd name="T22" fmla="*/ 450 w 1280"/>
              <a:gd name="T23" fmla="*/ 862 h 862"/>
              <a:gd name="T24" fmla="*/ 504 w 1280"/>
              <a:gd name="T25" fmla="*/ 807 h 862"/>
              <a:gd name="T26" fmla="*/ 559 w 1280"/>
              <a:gd name="T27" fmla="*/ 862 h 862"/>
              <a:gd name="T28" fmla="*/ 612 w 1280"/>
              <a:gd name="T29" fmla="*/ 807 h 862"/>
              <a:gd name="T30" fmla="*/ 668 w 1280"/>
              <a:gd name="T31" fmla="*/ 862 h 862"/>
              <a:gd name="T32" fmla="*/ 721 w 1280"/>
              <a:gd name="T33" fmla="*/ 807 h 862"/>
              <a:gd name="T34" fmla="*/ 777 w 1280"/>
              <a:gd name="T35" fmla="*/ 862 h 862"/>
              <a:gd name="T36" fmla="*/ 830 w 1280"/>
              <a:gd name="T37" fmla="*/ 807 h 862"/>
              <a:gd name="T38" fmla="*/ 886 w 1280"/>
              <a:gd name="T39" fmla="*/ 862 h 862"/>
              <a:gd name="T40" fmla="*/ 939 w 1280"/>
              <a:gd name="T41" fmla="*/ 807 h 862"/>
              <a:gd name="T42" fmla="*/ 994 w 1280"/>
              <a:gd name="T43" fmla="*/ 862 h 862"/>
              <a:gd name="T44" fmla="*/ 1048 w 1280"/>
              <a:gd name="T45" fmla="*/ 807 h 862"/>
              <a:gd name="T46" fmla="*/ 1103 w 1280"/>
              <a:gd name="T47" fmla="*/ 862 h 862"/>
              <a:gd name="T48" fmla="*/ 1159 w 1280"/>
              <a:gd name="T49" fmla="*/ 807 h 862"/>
              <a:gd name="T50" fmla="*/ 1280 w 1280"/>
              <a:gd name="T51" fmla="*/ 862 h 862"/>
              <a:gd name="T52" fmla="*/ 0 w 1280"/>
              <a:gd name="T53" fmla="*/ 753 h 862"/>
              <a:gd name="T54" fmla="*/ 1159 w 1280"/>
              <a:gd name="T55" fmla="*/ 0 h 862"/>
              <a:gd name="T56" fmla="*/ 1103 w 1280"/>
              <a:gd name="T57" fmla="*/ 53 h 862"/>
              <a:gd name="T58" fmla="*/ 1048 w 1280"/>
              <a:gd name="T59" fmla="*/ 0 h 862"/>
              <a:gd name="T60" fmla="*/ 994 w 1280"/>
              <a:gd name="T61" fmla="*/ 53 h 862"/>
              <a:gd name="T62" fmla="*/ 939 w 1280"/>
              <a:gd name="T63" fmla="*/ 0 h 862"/>
              <a:gd name="T64" fmla="*/ 886 w 1280"/>
              <a:gd name="T65" fmla="*/ 53 h 862"/>
              <a:gd name="T66" fmla="*/ 830 w 1280"/>
              <a:gd name="T67" fmla="*/ 0 h 862"/>
              <a:gd name="T68" fmla="*/ 777 w 1280"/>
              <a:gd name="T69" fmla="*/ 53 h 862"/>
              <a:gd name="T70" fmla="*/ 721 w 1280"/>
              <a:gd name="T71" fmla="*/ 0 h 862"/>
              <a:gd name="T72" fmla="*/ 668 w 1280"/>
              <a:gd name="T73" fmla="*/ 53 h 862"/>
              <a:gd name="T74" fmla="*/ 612 w 1280"/>
              <a:gd name="T75" fmla="*/ 0 h 862"/>
              <a:gd name="T76" fmla="*/ 559 w 1280"/>
              <a:gd name="T77" fmla="*/ 53 h 862"/>
              <a:gd name="T78" fmla="*/ 504 w 1280"/>
              <a:gd name="T79" fmla="*/ 0 h 862"/>
              <a:gd name="T80" fmla="*/ 450 w 1280"/>
              <a:gd name="T81" fmla="*/ 53 h 862"/>
              <a:gd name="T82" fmla="*/ 395 w 1280"/>
              <a:gd name="T83" fmla="*/ 0 h 862"/>
              <a:gd name="T84" fmla="*/ 341 w 1280"/>
              <a:gd name="T85" fmla="*/ 53 h 862"/>
              <a:gd name="T86" fmla="*/ 286 w 1280"/>
              <a:gd name="T87" fmla="*/ 0 h 862"/>
              <a:gd name="T88" fmla="*/ 233 w 1280"/>
              <a:gd name="T89" fmla="*/ 53 h 862"/>
              <a:gd name="T90" fmla="*/ 177 w 1280"/>
              <a:gd name="T91" fmla="*/ 0 h 862"/>
              <a:gd name="T92" fmla="*/ 122 w 1280"/>
              <a:gd name="T93" fmla="*/ 53 h 862"/>
              <a:gd name="T94" fmla="*/ 0 w 1280"/>
              <a:gd name="T95" fmla="*/ 0 h 862"/>
              <a:gd name="T96" fmla="*/ 1280 w 1280"/>
              <a:gd name="T97" fmla="*/ 109 h 862"/>
              <a:gd name="T98" fmla="*/ 1159 w 1280"/>
              <a:gd name="T99"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0" h="862">
                <a:moveTo>
                  <a:pt x="736" y="154"/>
                </a:moveTo>
                <a:lnTo>
                  <a:pt x="1280" y="154"/>
                </a:lnTo>
                <a:lnTo>
                  <a:pt x="1280" y="698"/>
                </a:lnTo>
                <a:lnTo>
                  <a:pt x="736" y="698"/>
                </a:lnTo>
                <a:lnTo>
                  <a:pt x="736" y="154"/>
                </a:lnTo>
                <a:close/>
                <a:moveTo>
                  <a:pt x="681" y="154"/>
                </a:moveTo>
                <a:lnTo>
                  <a:pt x="0" y="154"/>
                </a:lnTo>
                <a:lnTo>
                  <a:pt x="0" y="698"/>
                </a:lnTo>
                <a:lnTo>
                  <a:pt x="681" y="698"/>
                </a:lnTo>
                <a:lnTo>
                  <a:pt x="681" y="154"/>
                </a:lnTo>
                <a:close/>
                <a:moveTo>
                  <a:pt x="0" y="862"/>
                </a:moveTo>
                <a:lnTo>
                  <a:pt x="122" y="862"/>
                </a:lnTo>
                <a:lnTo>
                  <a:pt x="122" y="807"/>
                </a:lnTo>
                <a:lnTo>
                  <a:pt x="177" y="807"/>
                </a:lnTo>
                <a:lnTo>
                  <a:pt x="177" y="862"/>
                </a:lnTo>
                <a:lnTo>
                  <a:pt x="233" y="862"/>
                </a:lnTo>
                <a:lnTo>
                  <a:pt x="233" y="807"/>
                </a:lnTo>
                <a:lnTo>
                  <a:pt x="286" y="807"/>
                </a:lnTo>
                <a:lnTo>
                  <a:pt x="286" y="862"/>
                </a:lnTo>
                <a:lnTo>
                  <a:pt x="341" y="862"/>
                </a:lnTo>
                <a:lnTo>
                  <a:pt x="341" y="807"/>
                </a:lnTo>
                <a:lnTo>
                  <a:pt x="395" y="807"/>
                </a:lnTo>
                <a:lnTo>
                  <a:pt x="395" y="862"/>
                </a:lnTo>
                <a:lnTo>
                  <a:pt x="450" y="862"/>
                </a:lnTo>
                <a:lnTo>
                  <a:pt x="450" y="807"/>
                </a:lnTo>
                <a:lnTo>
                  <a:pt x="504" y="807"/>
                </a:lnTo>
                <a:lnTo>
                  <a:pt x="504" y="862"/>
                </a:lnTo>
                <a:lnTo>
                  <a:pt x="559" y="862"/>
                </a:lnTo>
                <a:lnTo>
                  <a:pt x="559" y="807"/>
                </a:lnTo>
                <a:lnTo>
                  <a:pt x="612" y="807"/>
                </a:lnTo>
                <a:lnTo>
                  <a:pt x="612" y="862"/>
                </a:lnTo>
                <a:lnTo>
                  <a:pt x="668" y="862"/>
                </a:lnTo>
                <a:lnTo>
                  <a:pt x="668" y="807"/>
                </a:lnTo>
                <a:lnTo>
                  <a:pt x="721" y="807"/>
                </a:lnTo>
                <a:lnTo>
                  <a:pt x="721" y="862"/>
                </a:lnTo>
                <a:lnTo>
                  <a:pt x="777" y="862"/>
                </a:lnTo>
                <a:lnTo>
                  <a:pt x="777" y="807"/>
                </a:lnTo>
                <a:lnTo>
                  <a:pt x="830" y="807"/>
                </a:lnTo>
                <a:lnTo>
                  <a:pt x="830" y="862"/>
                </a:lnTo>
                <a:lnTo>
                  <a:pt x="886" y="862"/>
                </a:lnTo>
                <a:lnTo>
                  <a:pt x="886" y="807"/>
                </a:lnTo>
                <a:lnTo>
                  <a:pt x="939" y="807"/>
                </a:lnTo>
                <a:lnTo>
                  <a:pt x="939" y="862"/>
                </a:lnTo>
                <a:lnTo>
                  <a:pt x="994" y="862"/>
                </a:lnTo>
                <a:lnTo>
                  <a:pt x="994" y="807"/>
                </a:lnTo>
                <a:lnTo>
                  <a:pt x="1048" y="807"/>
                </a:lnTo>
                <a:lnTo>
                  <a:pt x="1048" y="862"/>
                </a:lnTo>
                <a:lnTo>
                  <a:pt x="1103" y="862"/>
                </a:lnTo>
                <a:lnTo>
                  <a:pt x="1103" y="807"/>
                </a:lnTo>
                <a:lnTo>
                  <a:pt x="1159" y="807"/>
                </a:lnTo>
                <a:lnTo>
                  <a:pt x="1159" y="862"/>
                </a:lnTo>
                <a:lnTo>
                  <a:pt x="1280" y="862"/>
                </a:lnTo>
                <a:lnTo>
                  <a:pt x="1280" y="753"/>
                </a:lnTo>
                <a:lnTo>
                  <a:pt x="0" y="753"/>
                </a:lnTo>
                <a:lnTo>
                  <a:pt x="0" y="862"/>
                </a:lnTo>
                <a:close/>
                <a:moveTo>
                  <a:pt x="1159" y="0"/>
                </a:moveTo>
                <a:lnTo>
                  <a:pt x="1159" y="53"/>
                </a:lnTo>
                <a:lnTo>
                  <a:pt x="1103" y="53"/>
                </a:lnTo>
                <a:lnTo>
                  <a:pt x="1103" y="0"/>
                </a:lnTo>
                <a:lnTo>
                  <a:pt x="1048" y="0"/>
                </a:lnTo>
                <a:lnTo>
                  <a:pt x="1048" y="53"/>
                </a:lnTo>
                <a:lnTo>
                  <a:pt x="994" y="53"/>
                </a:lnTo>
                <a:lnTo>
                  <a:pt x="994" y="0"/>
                </a:lnTo>
                <a:lnTo>
                  <a:pt x="939" y="0"/>
                </a:lnTo>
                <a:lnTo>
                  <a:pt x="939" y="53"/>
                </a:lnTo>
                <a:lnTo>
                  <a:pt x="886" y="53"/>
                </a:lnTo>
                <a:lnTo>
                  <a:pt x="886" y="0"/>
                </a:lnTo>
                <a:lnTo>
                  <a:pt x="830" y="0"/>
                </a:lnTo>
                <a:lnTo>
                  <a:pt x="830" y="53"/>
                </a:lnTo>
                <a:lnTo>
                  <a:pt x="777" y="53"/>
                </a:lnTo>
                <a:lnTo>
                  <a:pt x="777" y="0"/>
                </a:lnTo>
                <a:lnTo>
                  <a:pt x="721" y="0"/>
                </a:lnTo>
                <a:lnTo>
                  <a:pt x="721" y="53"/>
                </a:lnTo>
                <a:lnTo>
                  <a:pt x="668" y="53"/>
                </a:lnTo>
                <a:lnTo>
                  <a:pt x="668" y="0"/>
                </a:lnTo>
                <a:lnTo>
                  <a:pt x="612" y="0"/>
                </a:lnTo>
                <a:lnTo>
                  <a:pt x="612" y="53"/>
                </a:lnTo>
                <a:lnTo>
                  <a:pt x="559" y="53"/>
                </a:lnTo>
                <a:lnTo>
                  <a:pt x="559" y="0"/>
                </a:lnTo>
                <a:lnTo>
                  <a:pt x="504" y="0"/>
                </a:lnTo>
                <a:lnTo>
                  <a:pt x="504" y="53"/>
                </a:lnTo>
                <a:lnTo>
                  <a:pt x="450" y="53"/>
                </a:lnTo>
                <a:lnTo>
                  <a:pt x="450" y="0"/>
                </a:lnTo>
                <a:lnTo>
                  <a:pt x="395" y="0"/>
                </a:lnTo>
                <a:lnTo>
                  <a:pt x="395" y="53"/>
                </a:lnTo>
                <a:lnTo>
                  <a:pt x="341" y="53"/>
                </a:lnTo>
                <a:lnTo>
                  <a:pt x="341" y="0"/>
                </a:lnTo>
                <a:lnTo>
                  <a:pt x="286" y="0"/>
                </a:lnTo>
                <a:lnTo>
                  <a:pt x="286" y="53"/>
                </a:lnTo>
                <a:lnTo>
                  <a:pt x="233" y="53"/>
                </a:lnTo>
                <a:lnTo>
                  <a:pt x="233" y="0"/>
                </a:lnTo>
                <a:lnTo>
                  <a:pt x="177" y="0"/>
                </a:lnTo>
                <a:lnTo>
                  <a:pt x="177" y="53"/>
                </a:lnTo>
                <a:lnTo>
                  <a:pt x="122" y="53"/>
                </a:lnTo>
                <a:lnTo>
                  <a:pt x="122" y="0"/>
                </a:lnTo>
                <a:lnTo>
                  <a:pt x="0" y="0"/>
                </a:lnTo>
                <a:lnTo>
                  <a:pt x="0" y="109"/>
                </a:lnTo>
                <a:lnTo>
                  <a:pt x="1280" y="109"/>
                </a:lnTo>
                <a:lnTo>
                  <a:pt x="1280" y="0"/>
                </a:lnTo>
                <a:lnTo>
                  <a:pt x="11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72" name="Freeform 81">
            <a:extLst>
              <a:ext uri="{FF2B5EF4-FFF2-40B4-BE49-F238E27FC236}">
                <a16:creationId xmlns:a16="http://schemas.microsoft.com/office/drawing/2014/main" id="{374A3E39-88E7-4A21-B623-FBEA3899F4CB}"/>
              </a:ext>
            </a:extLst>
          </p:cNvPr>
          <p:cNvSpPr>
            <a:spLocks noChangeAspect="1" noEditPoints="1"/>
          </p:cNvSpPr>
          <p:nvPr/>
        </p:nvSpPr>
        <p:spPr bwMode="gray">
          <a:xfrm>
            <a:off x="3647397" y="5260517"/>
            <a:ext cx="315593" cy="288086"/>
          </a:xfrm>
          <a:custGeom>
            <a:avLst/>
            <a:gdLst>
              <a:gd name="T0" fmla="*/ 586 w 586"/>
              <a:gd name="T1" fmla="*/ 46 h 535"/>
              <a:gd name="T2" fmla="*/ 586 w 586"/>
              <a:gd name="T3" fmla="*/ 86 h 535"/>
              <a:gd name="T4" fmla="*/ 442 w 586"/>
              <a:gd name="T5" fmla="*/ 86 h 535"/>
              <a:gd name="T6" fmla="*/ 405 w 586"/>
              <a:gd name="T7" fmla="*/ 102 h 535"/>
              <a:gd name="T8" fmla="*/ 183 w 586"/>
              <a:gd name="T9" fmla="*/ 324 h 535"/>
              <a:gd name="T10" fmla="*/ 146 w 586"/>
              <a:gd name="T11" fmla="*/ 339 h 535"/>
              <a:gd name="T12" fmla="*/ 0 w 586"/>
              <a:gd name="T13" fmla="*/ 339 h 535"/>
              <a:gd name="T14" fmla="*/ 0 w 586"/>
              <a:gd name="T15" fmla="*/ 299 h 535"/>
              <a:gd name="T16" fmla="*/ 125 w 586"/>
              <a:gd name="T17" fmla="*/ 299 h 535"/>
              <a:gd name="T18" fmla="*/ 163 w 586"/>
              <a:gd name="T19" fmla="*/ 284 h 535"/>
              <a:gd name="T20" fmla="*/ 384 w 586"/>
              <a:gd name="T21" fmla="*/ 62 h 535"/>
              <a:gd name="T22" fmla="*/ 422 w 586"/>
              <a:gd name="T23" fmla="*/ 46 h 535"/>
              <a:gd name="T24" fmla="*/ 586 w 586"/>
              <a:gd name="T25" fmla="*/ 46 h 535"/>
              <a:gd name="T26" fmla="*/ 586 w 586"/>
              <a:gd name="T27" fmla="*/ 282 h 535"/>
              <a:gd name="T28" fmla="*/ 586 w 586"/>
              <a:gd name="T29" fmla="*/ 95 h 535"/>
              <a:gd name="T30" fmla="*/ 446 w 586"/>
              <a:gd name="T31" fmla="*/ 95 h 535"/>
              <a:gd name="T32" fmla="*/ 408 w 586"/>
              <a:gd name="T33" fmla="*/ 111 h 535"/>
              <a:gd name="T34" fmla="*/ 187 w 586"/>
              <a:gd name="T35" fmla="*/ 333 h 535"/>
              <a:gd name="T36" fmla="*/ 149 w 586"/>
              <a:gd name="T37" fmla="*/ 349 h 535"/>
              <a:gd name="T38" fmla="*/ 0 w 586"/>
              <a:gd name="T39" fmla="*/ 349 h 535"/>
              <a:gd name="T40" fmla="*/ 0 w 586"/>
              <a:gd name="T41" fmla="*/ 535 h 535"/>
              <a:gd name="T42" fmla="*/ 210 w 586"/>
              <a:gd name="T43" fmla="*/ 535 h 535"/>
              <a:gd name="T44" fmla="*/ 210 w 586"/>
              <a:gd name="T45" fmla="*/ 534 h 535"/>
              <a:gd name="T46" fmla="*/ 447 w 586"/>
              <a:gd name="T47" fmla="*/ 298 h 535"/>
              <a:gd name="T48" fmla="*/ 485 w 586"/>
              <a:gd name="T49" fmla="*/ 282 h 535"/>
              <a:gd name="T50" fmla="*/ 586 w 586"/>
              <a:gd name="T51" fmla="*/ 282 h 535"/>
              <a:gd name="T52" fmla="*/ 182 w 586"/>
              <a:gd name="T53" fmla="*/ 194 h 535"/>
              <a:gd name="T54" fmla="*/ 191 w 586"/>
              <a:gd name="T55" fmla="*/ 188 h 535"/>
              <a:gd name="T56" fmla="*/ 191 w 586"/>
              <a:gd name="T57" fmla="*/ 188 h 535"/>
              <a:gd name="T58" fmla="*/ 208 w 586"/>
              <a:gd name="T59" fmla="*/ 107 h 535"/>
              <a:gd name="T60" fmla="*/ 208 w 586"/>
              <a:gd name="T61" fmla="*/ 225 h 535"/>
              <a:gd name="T62" fmla="*/ 277 w 586"/>
              <a:gd name="T63" fmla="*/ 156 h 535"/>
              <a:gd name="T64" fmla="*/ 277 w 586"/>
              <a:gd name="T65" fmla="*/ 107 h 535"/>
              <a:gd name="T66" fmla="*/ 285 w 586"/>
              <a:gd name="T67" fmla="*/ 148 h 535"/>
              <a:gd name="T68" fmla="*/ 302 w 586"/>
              <a:gd name="T69" fmla="*/ 131 h 535"/>
              <a:gd name="T70" fmla="*/ 294 w 586"/>
              <a:gd name="T71" fmla="*/ 77 h 535"/>
              <a:gd name="T72" fmla="*/ 294 w 586"/>
              <a:gd name="T73" fmla="*/ 77 h 535"/>
              <a:gd name="T74" fmla="*/ 277 w 586"/>
              <a:gd name="T75" fmla="*/ 63 h 535"/>
              <a:gd name="T76" fmla="*/ 208 w 586"/>
              <a:gd name="T77" fmla="*/ 63 h 535"/>
              <a:gd name="T78" fmla="*/ 191 w 586"/>
              <a:gd name="T79" fmla="*/ 77 h 535"/>
              <a:gd name="T80" fmla="*/ 191 w 586"/>
              <a:gd name="T81" fmla="*/ 77 h 535"/>
              <a:gd name="T82" fmla="*/ 174 w 586"/>
              <a:gd name="T83" fmla="*/ 185 h 535"/>
              <a:gd name="T84" fmla="*/ 174 w 586"/>
              <a:gd name="T85" fmla="*/ 186 h 535"/>
              <a:gd name="T86" fmla="*/ 182 w 586"/>
              <a:gd name="T87" fmla="*/ 194 h 535"/>
              <a:gd name="T88" fmla="*/ 242 w 586"/>
              <a:gd name="T89" fmla="*/ 57 h 535"/>
              <a:gd name="T90" fmla="*/ 271 w 586"/>
              <a:gd name="T91" fmla="*/ 29 h 535"/>
              <a:gd name="T92" fmla="*/ 242 w 586"/>
              <a:gd name="T93" fmla="*/ 0 h 535"/>
              <a:gd name="T94" fmla="*/ 214 w 586"/>
              <a:gd name="T95" fmla="*/ 29 h 535"/>
              <a:gd name="T96" fmla="*/ 242 w 586"/>
              <a:gd name="T97" fmla="*/ 57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6" h="535">
                <a:moveTo>
                  <a:pt x="586" y="46"/>
                </a:moveTo>
                <a:cubicBezTo>
                  <a:pt x="586" y="86"/>
                  <a:pt x="586" y="86"/>
                  <a:pt x="586" y="86"/>
                </a:cubicBezTo>
                <a:cubicBezTo>
                  <a:pt x="442" y="86"/>
                  <a:pt x="442" y="86"/>
                  <a:pt x="442" y="86"/>
                </a:cubicBezTo>
                <a:cubicBezTo>
                  <a:pt x="428" y="86"/>
                  <a:pt x="415" y="92"/>
                  <a:pt x="405" y="102"/>
                </a:cubicBezTo>
                <a:cubicBezTo>
                  <a:pt x="183" y="324"/>
                  <a:pt x="183" y="324"/>
                  <a:pt x="183" y="324"/>
                </a:cubicBezTo>
                <a:cubicBezTo>
                  <a:pt x="173" y="334"/>
                  <a:pt x="160" y="339"/>
                  <a:pt x="146" y="339"/>
                </a:cubicBezTo>
                <a:cubicBezTo>
                  <a:pt x="0" y="339"/>
                  <a:pt x="0" y="339"/>
                  <a:pt x="0" y="339"/>
                </a:cubicBezTo>
                <a:cubicBezTo>
                  <a:pt x="0" y="299"/>
                  <a:pt x="0" y="299"/>
                  <a:pt x="0" y="299"/>
                </a:cubicBezTo>
                <a:cubicBezTo>
                  <a:pt x="125" y="299"/>
                  <a:pt x="125" y="299"/>
                  <a:pt x="125" y="299"/>
                </a:cubicBezTo>
                <a:cubicBezTo>
                  <a:pt x="139" y="299"/>
                  <a:pt x="153" y="294"/>
                  <a:pt x="163" y="284"/>
                </a:cubicBezTo>
                <a:cubicBezTo>
                  <a:pt x="384" y="62"/>
                  <a:pt x="384" y="62"/>
                  <a:pt x="384" y="62"/>
                </a:cubicBezTo>
                <a:cubicBezTo>
                  <a:pt x="394" y="52"/>
                  <a:pt x="408" y="46"/>
                  <a:pt x="422" y="46"/>
                </a:cubicBezTo>
                <a:lnTo>
                  <a:pt x="586" y="46"/>
                </a:lnTo>
                <a:close/>
                <a:moveTo>
                  <a:pt x="586" y="282"/>
                </a:moveTo>
                <a:cubicBezTo>
                  <a:pt x="586" y="95"/>
                  <a:pt x="586" y="95"/>
                  <a:pt x="586" y="95"/>
                </a:cubicBezTo>
                <a:cubicBezTo>
                  <a:pt x="446" y="95"/>
                  <a:pt x="446" y="95"/>
                  <a:pt x="446" y="95"/>
                </a:cubicBezTo>
                <a:cubicBezTo>
                  <a:pt x="432" y="95"/>
                  <a:pt x="418" y="101"/>
                  <a:pt x="408" y="111"/>
                </a:cubicBezTo>
                <a:cubicBezTo>
                  <a:pt x="187" y="333"/>
                  <a:pt x="187" y="333"/>
                  <a:pt x="187" y="333"/>
                </a:cubicBezTo>
                <a:cubicBezTo>
                  <a:pt x="177" y="343"/>
                  <a:pt x="163" y="349"/>
                  <a:pt x="149" y="349"/>
                </a:cubicBezTo>
                <a:cubicBezTo>
                  <a:pt x="0" y="349"/>
                  <a:pt x="0" y="349"/>
                  <a:pt x="0" y="349"/>
                </a:cubicBezTo>
                <a:cubicBezTo>
                  <a:pt x="0" y="535"/>
                  <a:pt x="0" y="535"/>
                  <a:pt x="0" y="535"/>
                </a:cubicBezTo>
                <a:cubicBezTo>
                  <a:pt x="210" y="535"/>
                  <a:pt x="210" y="535"/>
                  <a:pt x="210" y="535"/>
                </a:cubicBezTo>
                <a:cubicBezTo>
                  <a:pt x="210" y="534"/>
                  <a:pt x="210" y="534"/>
                  <a:pt x="210" y="534"/>
                </a:cubicBezTo>
                <a:cubicBezTo>
                  <a:pt x="447" y="298"/>
                  <a:pt x="447" y="298"/>
                  <a:pt x="447" y="298"/>
                </a:cubicBezTo>
                <a:cubicBezTo>
                  <a:pt x="457" y="288"/>
                  <a:pt x="470" y="282"/>
                  <a:pt x="485" y="282"/>
                </a:cubicBezTo>
                <a:lnTo>
                  <a:pt x="586" y="282"/>
                </a:lnTo>
                <a:close/>
                <a:moveTo>
                  <a:pt x="182" y="194"/>
                </a:moveTo>
                <a:cubicBezTo>
                  <a:pt x="186" y="194"/>
                  <a:pt x="190" y="192"/>
                  <a:pt x="191" y="188"/>
                </a:cubicBezTo>
                <a:cubicBezTo>
                  <a:pt x="191" y="188"/>
                  <a:pt x="191" y="188"/>
                  <a:pt x="191" y="188"/>
                </a:cubicBezTo>
                <a:cubicBezTo>
                  <a:pt x="208" y="107"/>
                  <a:pt x="208" y="107"/>
                  <a:pt x="208" y="107"/>
                </a:cubicBezTo>
                <a:cubicBezTo>
                  <a:pt x="208" y="225"/>
                  <a:pt x="208" y="225"/>
                  <a:pt x="208" y="225"/>
                </a:cubicBezTo>
                <a:cubicBezTo>
                  <a:pt x="277" y="156"/>
                  <a:pt x="277" y="156"/>
                  <a:pt x="277" y="156"/>
                </a:cubicBezTo>
                <a:cubicBezTo>
                  <a:pt x="277" y="107"/>
                  <a:pt x="277" y="107"/>
                  <a:pt x="277" y="107"/>
                </a:cubicBezTo>
                <a:cubicBezTo>
                  <a:pt x="285" y="148"/>
                  <a:pt x="285" y="148"/>
                  <a:pt x="285" y="148"/>
                </a:cubicBezTo>
                <a:cubicBezTo>
                  <a:pt x="302" y="131"/>
                  <a:pt x="302" y="131"/>
                  <a:pt x="302" y="131"/>
                </a:cubicBezTo>
                <a:cubicBezTo>
                  <a:pt x="294" y="77"/>
                  <a:pt x="294" y="77"/>
                  <a:pt x="294" y="77"/>
                </a:cubicBezTo>
                <a:cubicBezTo>
                  <a:pt x="294" y="77"/>
                  <a:pt x="294" y="77"/>
                  <a:pt x="294" y="77"/>
                </a:cubicBezTo>
                <a:cubicBezTo>
                  <a:pt x="292" y="69"/>
                  <a:pt x="285" y="63"/>
                  <a:pt x="277" y="63"/>
                </a:cubicBezTo>
                <a:cubicBezTo>
                  <a:pt x="208" y="63"/>
                  <a:pt x="208" y="63"/>
                  <a:pt x="208" y="63"/>
                </a:cubicBezTo>
                <a:cubicBezTo>
                  <a:pt x="200" y="63"/>
                  <a:pt x="193" y="69"/>
                  <a:pt x="191" y="77"/>
                </a:cubicBezTo>
                <a:cubicBezTo>
                  <a:pt x="191" y="77"/>
                  <a:pt x="191" y="77"/>
                  <a:pt x="191" y="77"/>
                </a:cubicBezTo>
                <a:cubicBezTo>
                  <a:pt x="174" y="185"/>
                  <a:pt x="174" y="185"/>
                  <a:pt x="174" y="185"/>
                </a:cubicBezTo>
                <a:cubicBezTo>
                  <a:pt x="174" y="185"/>
                  <a:pt x="174" y="185"/>
                  <a:pt x="174" y="186"/>
                </a:cubicBezTo>
                <a:cubicBezTo>
                  <a:pt x="174" y="191"/>
                  <a:pt x="178" y="194"/>
                  <a:pt x="182" y="194"/>
                </a:cubicBezTo>
                <a:close/>
                <a:moveTo>
                  <a:pt x="242" y="57"/>
                </a:moveTo>
                <a:cubicBezTo>
                  <a:pt x="258" y="57"/>
                  <a:pt x="271" y="44"/>
                  <a:pt x="271" y="29"/>
                </a:cubicBezTo>
                <a:cubicBezTo>
                  <a:pt x="271" y="13"/>
                  <a:pt x="258" y="0"/>
                  <a:pt x="242" y="0"/>
                </a:cubicBezTo>
                <a:cubicBezTo>
                  <a:pt x="227" y="0"/>
                  <a:pt x="214" y="13"/>
                  <a:pt x="214" y="29"/>
                </a:cubicBezTo>
                <a:cubicBezTo>
                  <a:pt x="214" y="44"/>
                  <a:pt x="227" y="57"/>
                  <a:pt x="242" y="57"/>
                </a:cubicBez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611285">
              <a:defRPr/>
            </a:pPr>
            <a:endParaRPr lang="en-US" sz="1203" dirty="0">
              <a:solidFill>
                <a:srgbClr val="ADBECB"/>
              </a:solidFill>
              <a:cs typeface="Arial" panose="020B0604020202020204" pitchFamily="34" charset="0"/>
            </a:endParaRPr>
          </a:p>
        </p:txBody>
      </p:sp>
      <p:sp>
        <p:nvSpPr>
          <p:cNvPr id="173" name="Freeform 9">
            <a:extLst>
              <a:ext uri="{FF2B5EF4-FFF2-40B4-BE49-F238E27FC236}">
                <a16:creationId xmlns:a16="http://schemas.microsoft.com/office/drawing/2014/main" id="{A445ADEF-F760-49B8-8F5E-CD97635CC9B4}"/>
              </a:ext>
            </a:extLst>
          </p:cNvPr>
          <p:cNvSpPr>
            <a:spLocks noChangeAspect="1" noEditPoints="1"/>
          </p:cNvSpPr>
          <p:nvPr/>
        </p:nvSpPr>
        <p:spPr bwMode="auto">
          <a:xfrm>
            <a:off x="4034271" y="4378120"/>
            <a:ext cx="382918" cy="206033"/>
          </a:xfrm>
          <a:custGeom>
            <a:avLst/>
            <a:gdLst>
              <a:gd name="T0" fmla="*/ 288 w 1340"/>
              <a:gd name="T1" fmla="*/ 0 h 721"/>
              <a:gd name="T2" fmla="*/ 557 w 1340"/>
              <a:gd name="T3" fmla="*/ 0 h 721"/>
              <a:gd name="T4" fmla="*/ 557 w 1340"/>
              <a:gd name="T5" fmla="*/ 721 h 721"/>
              <a:gd name="T6" fmla="*/ 288 w 1340"/>
              <a:gd name="T7" fmla="*/ 721 h 721"/>
              <a:gd name="T8" fmla="*/ 288 w 1340"/>
              <a:gd name="T9" fmla="*/ 0 h 721"/>
              <a:gd name="T10" fmla="*/ 143 w 1340"/>
              <a:gd name="T11" fmla="*/ 721 h 721"/>
              <a:gd name="T12" fmla="*/ 248 w 1340"/>
              <a:gd name="T13" fmla="*/ 721 h 721"/>
              <a:gd name="T14" fmla="*/ 248 w 1340"/>
              <a:gd name="T15" fmla="*/ 0 h 721"/>
              <a:gd name="T16" fmla="*/ 143 w 1340"/>
              <a:gd name="T17" fmla="*/ 0 h 721"/>
              <a:gd name="T18" fmla="*/ 143 w 1340"/>
              <a:gd name="T19" fmla="*/ 721 h 721"/>
              <a:gd name="T20" fmla="*/ 0 w 1340"/>
              <a:gd name="T21" fmla="*/ 721 h 721"/>
              <a:gd name="T22" fmla="*/ 103 w 1340"/>
              <a:gd name="T23" fmla="*/ 721 h 721"/>
              <a:gd name="T24" fmla="*/ 103 w 1340"/>
              <a:gd name="T25" fmla="*/ 0 h 721"/>
              <a:gd name="T26" fmla="*/ 0 w 1340"/>
              <a:gd name="T27" fmla="*/ 0 h 721"/>
              <a:gd name="T28" fmla="*/ 0 w 1340"/>
              <a:gd name="T29" fmla="*/ 721 h 721"/>
              <a:gd name="T30" fmla="*/ 598 w 1340"/>
              <a:gd name="T31" fmla="*/ 0 h 721"/>
              <a:gd name="T32" fmla="*/ 598 w 1340"/>
              <a:gd name="T33" fmla="*/ 721 h 721"/>
              <a:gd name="T34" fmla="*/ 640 w 1340"/>
              <a:gd name="T35" fmla="*/ 721 h 721"/>
              <a:gd name="T36" fmla="*/ 640 w 1340"/>
              <a:gd name="T37" fmla="*/ 664 h 721"/>
              <a:gd name="T38" fmla="*/ 696 w 1340"/>
              <a:gd name="T39" fmla="*/ 664 h 721"/>
              <a:gd name="T40" fmla="*/ 696 w 1340"/>
              <a:gd name="T41" fmla="*/ 721 h 721"/>
              <a:gd name="T42" fmla="*/ 738 w 1340"/>
              <a:gd name="T43" fmla="*/ 721 h 721"/>
              <a:gd name="T44" fmla="*/ 738 w 1340"/>
              <a:gd name="T45" fmla="*/ 664 h 721"/>
              <a:gd name="T46" fmla="*/ 794 w 1340"/>
              <a:gd name="T47" fmla="*/ 664 h 721"/>
              <a:gd name="T48" fmla="*/ 794 w 1340"/>
              <a:gd name="T49" fmla="*/ 721 h 721"/>
              <a:gd name="T50" fmla="*/ 837 w 1340"/>
              <a:gd name="T51" fmla="*/ 721 h 721"/>
              <a:gd name="T52" fmla="*/ 837 w 1340"/>
              <a:gd name="T53" fmla="*/ 664 h 721"/>
              <a:gd name="T54" fmla="*/ 892 w 1340"/>
              <a:gd name="T55" fmla="*/ 664 h 721"/>
              <a:gd name="T56" fmla="*/ 892 w 1340"/>
              <a:gd name="T57" fmla="*/ 721 h 721"/>
              <a:gd name="T58" fmla="*/ 935 w 1340"/>
              <a:gd name="T59" fmla="*/ 721 h 721"/>
              <a:gd name="T60" fmla="*/ 935 w 1340"/>
              <a:gd name="T61" fmla="*/ 664 h 721"/>
              <a:gd name="T62" fmla="*/ 990 w 1340"/>
              <a:gd name="T63" fmla="*/ 664 h 721"/>
              <a:gd name="T64" fmla="*/ 990 w 1340"/>
              <a:gd name="T65" fmla="*/ 721 h 721"/>
              <a:gd name="T66" fmla="*/ 1340 w 1340"/>
              <a:gd name="T67" fmla="*/ 721 h 721"/>
              <a:gd name="T68" fmla="*/ 1340 w 1340"/>
              <a:gd name="T69" fmla="*/ 0 h 721"/>
              <a:gd name="T70" fmla="*/ 598 w 1340"/>
              <a:gd name="T7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0" h="721">
                <a:moveTo>
                  <a:pt x="288" y="0"/>
                </a:moveTo>
                <a:lnTo>
                  <a:pt x="557" y="0"/>
                </a:lnTo>
                <a:lnTo>
                  <a:pt x="557" y="721"/>
                </a:lnTo>
                <a:lnTo>
                  <a:pt x="288" y="721"/>
                </a:lnTo>
                <a:lnTo>
                  <a:pt x="288" y="0"/>
                </a:lnTo>
                <a:close/>
                <a:moveTo>
                  <a:pt x="143" y="721"/>
                </a:moveTo>
                <a:lnTo>
                  <a:pt x="248" y="721"/>
                </a:lnTo>
                <a:lnTo>
                  <a:pt x="248" y="0"/>
                </a:lnTo>
                <a:lnTo>
                  <a:pt x="143" y="0"/>
                </a:lnTo>
                <a:lnTo>
                  <a:pt x="143" y="721"/>
                </a:lnTo>
                <a:close/>
                <a:moveTo>
                  <a:pt x="0" y="721"/>
                </a:moveTo>
                <a:lnTo>
                  <a:pt x="103" y="721"/>
                </a:lnTo>
                <a:lnTo>
                  <a:pt x="103" y="0"/>
                </a:lnTo>
                <a:lnTo>
                  <a:pt x="0" y="0"/>
                </a:lnTo>
                <a:lnTo>
                  <a:pt x="0" y="721"/>
                </a:lnTo>
                <a:close/>
                <a:moveTo>
                  <a:pt x="598" y="0"/>
                </a:moveTo>
                <a:lnTo>
                  <a:pt x="598" y="721"/>
                </a:lnTo>
                <a:lnTo>
                  <a:pt x="640" y="721"/>
                </a:lnTo>
                <a:lnTo>
                  <a:pt x="640" y="664"/>
                </a:lnTo>
                <a:lnTo>
                  <a:pt x="696" y="664"/>
                </a:lnTo>
                <a:lnTo>
                  <a:pt x="696" y="721"/>
                </a:lnTo>
                <a:lnTo>
                  <a:pt x="738" y="721"/>
                </a:lnTo>
                <a:lnTo>
                  <a:pt x="738" y="664"/>
                </a:lnTo>
                <a:lnTo>
                  <a:pt x="794" y="664"/>
                </a:lnTo>
                <a:lnTo>
                  <a:pt x="794" y="721"/>
                </a:lnTo>
                <a:lnTo>
                  <a:pt x="837" y="721"/>
                </a:lnTo>
                <a:lnTo>
                  <a:pt x="837" y="664"/>
                </a:lnTo>
                <a:lnTo>
                  <a:pt x="892" y="664"/>
                </a:lnTo>
                <a:lnTo>
                  <a:pt x="892" y="721"/>
                </a:lnTo>
                <a:lnTo>
                  <a:pt x="935" y="721"/>
                </a:lnTo>
                <a:lnTo>
                  <a:pt x="935" y="664"/>
                </a:lnTo>
                <a:lnTo>
                  <a:pt x="990" y="664"/>
                </a:lnTo>
                <a:lnTo>
                  <a:pt x="990" y="721"/>
                </a:lnTo>
                <a:lnTo>
                  <a:pt x="1340" y="721"/>
                </a:lnTo>
                <a:lnTo>
                  <a:pt x="1340" y="0"/>
                </a:lnTo>
                <a:lnTo>
                  <a:pt x="59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grpSp>
        <p:nvGrpSpPr>
          <p:cNvPr id="174" name="Gruppieren 268">
            <a:extLst>
              <a:ext uri="{FF2B5EF4-FFF2-40B4-BE49-F238E27FC236}">
                <a16:creationId xmlns:a16="http://schemas.microsoft.com/office/drawing/2014/main" id="{B07E4BB9-C812-475A-B0A2-C866C8394772}"/>
              </a:ext>
            </a:extLst>
          </p:cNvPr>
          <p:cNvGrpSpPr/>
          <p:nvPr/>
        </p:nvGrpSpPr>
        <p:grpSpPr>
          <a:xfrm>
            <a:off x="1815626" y="4084007"/>
            <a:ext cx="381477" cy="380834"/>
            <a:chOff x="5076378" y="3970418"/>
            <a:chExt cx="533245" cy="532344"/>
          </a:xfrm>
        </p:grpSpPr>
        <p:sp>
          <p:nvSpPr>
            <p:cNvPr id="175" name="Freeform 26">
              <a:extLst>
                <a:ext uri="{FF2B5EF4-FFF2-40B4-BE49-F238E27FC236}">
                  <a16:creationId xmlns:a16="http://schemas.microsoft.com/office/drawing/2014/main" id="{408F3FDB-F556-4AB0-A126-7D33753F5264}"/>
                </a:ext>
              </a:extLst>
            </p:cNvPr>
            <p:cNvSpPr>
              <a:spLocks noEditPoints="1"/>
            </p:cNvSpPr>
            <p:nvPr/>
          </p:nvSpPr>
          <p:spPr bwMode="auto">
            <a:xfrm>
              <a:off x="5076378" y="4074938"/>
              <a:ext cx="427412" cy="427824"/>
            </a:xfrm>
            <a:custGeom>
              <a:avLst/>
              <a:gdLst>
                <a:gd name="T0" fmla="*/ 0 w 507"/>
                <a:gd name="T1" fmla="*/ 507 h 507"/>
                <a:gd name="T2" fmla="*/ 55 w 507"/>
                <a:gd name="T3" fmla="*/ 507 h 507"/>
                <a:gd name="T4" fmla="*/ 55 w 507"/>
                <a:gd name="T5" fmla="*/ 0 h 507"/>
                <a:gd name="T6" fmla="*/ 0 w 507"/>
                <a:gd name="T7" fmla="*/ 0 h 507"/>
                <a:gd name="T8" fmla="*/ 0 w 507"/>
                <a:gd name="T9" fmla="*/ 507 h 507"/>
                <a:gd name="T10" fmla="*/ 17 w 507"/>
                <a:gd name="T11" fmla="*/ 48 h 507"/>
                <a:gd name="T12" fmla="*/ 28 w 507"/>
                <a:gd name="T13" fmla="*/ 34 h 507"/>
                <a:gd name="T14" fmla="*/ 38 w 507"/>
                <a:gd name="T15" fmla="*/ 48 h 507"/>
                <a:gd name="T16" fmla="*/ 38 w 507"/>
                <a:gd name="T17" fmla="*/ 459 h 507"/>
                <a:gd name="T18" fmla="*/ 28 w 507"/>
                <a:gd name="T19" fmla="*/ 473 h 507"/>
                <a:gd name="T20" fmla="*/ 17 w 507"/>
                <a:gd name="T21" fmla="*/ 459 h 507"/>
                <a:gd name="T22" fmla="*/ 17 w 507"/>
                <a:gd name="T23" fmla="*/ 48 h 507"/>
                <a:gd name="T24" fmla="*/ 158 w 507"/>
                <a:gd name="T25" fmla="*/ 0 h 507"/>
                <a:gd name="T26" fmla="*/ 213 w 507"/>
                <a:gd name="T27" fmla="*/ 0 h 507"/>
                <a:gd name="T28" fmla="*/ 213 w 507"/>
                <a:gd name="T29" fmla="*/ 507 h 507"/>
                <a:gd name="T30" fmla="*/ 158 w 507"/>
                <a:gd name="T31" fmla="*/ 507 h 507"/>
                <a:gd name="T32" fmla="*/ 158 w 507"/>
                <a:gd name="T33" fmla="*/ 0 h 507"/>
                <a:gd name="T34" fmla="*/ 83 w 507"/>
                <a:gd name="T35" fmla="*/ 0 h 507"/>
                <a:gd name="T36" fmla="*/ 137 w 507"/>
                <a:gd name="T37" fmla="*/ 0 h 507"/>
                <a:gd name="T38" fmla="*/ 137 w 507"/>
                <a:gd name="T39" fmla="*/ 507 h 507"/>
                <a:gd name="T40" fmla="*/ 83 w 507"/>
                <a:gd name="T41" fmla="*/ 507 h 507"/>
                <a:gd name="T42" fmla="*/ 83 w 507"/>
                <a:gd name="T43" fmla="*/ 0 h 507"/>
                <a:gd name="T44" fmla="*/ 349 w 507"/>
                <a:gd name="T45" fmla="*/ 0 h 507"/>
                <a:gd name="T46" fmla="*/ 356 w 507"/>
                <a:gd name="T47" fmla="*/ 7 h 507"/>
                <a:gd name="T48" fmla="*/ 356 w 507"/>
                <a:gd name="T49" fmla="*/ 507 h 507"/>
                <a:gd name="T50" fmla="*/ 233 w 507"/>
                <a:gd name="T51" fmla="*/ 507 h 507"/>
                <a:gd name="T52" fmla="*/ 233 w 507"/>
                <a:gd name="T53" fmla="*/ 0 h 507"/>
                <a:gd name="T54" fmla="*/ 349 w 507"/>
                <a:gd name="T55" fmla="*/ 0 h 507"/>
                <a:gd name="T56" fmla="*/ 490 w 507"/>
                <a:gd name="T57" fmla="*/ 141 h 507"/>
                <a:gd name="T58" fmla="*/ 507 w 507"/>
                <a:gd name="T59" fmla="*/ 158 h 507"/>
                <a:gd name="T60" fmla="*/ 507 w 507"/>
                <a:gd name="T61" fmla="*/ 507 h 507"/>
                <a:gd name="T62" fmla="*/ 452 w 507"/>
                <a:gd name="T63" fmla="*/ 507 h 507"/>
                <a:gd name="T64" fmla="*/ 452 w 507"/>
                <a:gd name="T65" fmla="*/ 103 h 507"/>
                <a:gd name="T66" fmla="*/ 469 w 507"/>
                <a:gd name="T67" fmla="*/ 120 h 507"/>
                <a:gd name="T68" fmla="*/ 469 w 507"/>
                <a:gd name="T69" fmla="*/ 459 h 507"/>
                <a:gd name="T70" fmla="*/ 480 w 507"/>
                <a:gd name="T71" fmla="*/ 473 h 507"/>
                <a:gd name="T72" fmla="*/ 490 w 507"/>
                <a:gd name="T73" fmla="*/ 459 h 507"/>
                <a:gd name="T74" fmla="*/ 490 w 507"/>
                <a:gd name="T75" fmla="*/ 141 h 507"/>
                <a:gd name="T76" fmla="*/ 377 w 507"/>
                <a:gd name="T77" fmla="*/ 28 h 507"/>
                <a:gd name="T78" fmla="*/ 432 w 507"/>
                <a:gd name="T79" fmla="*/ 82 h 507"/>
                <a:gd name="T80" fmla="*/ 432 w 507"/>
                <a:gd name="T81" fmla="*/ 507 h 507"/>
                <a:gd name="T82" fmla="*/ 377 w 507"/>
                <a:gd name="T83" fmla="*/ 507 h 507"/>
                <a:gd name="T84" fmla="*/ 377 w 507"/>
                <a:gd name="T85" fmla="*/ 28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7" h="507">
                  <a:moveTo>
                    <a:pt x="0" y="507"/>
                  </a:moveTo>
                  <a:cubicBezTo>
                    <a:pt x="55" y="507"/>
                    <a:pt x="55" y="507"/>
                    <a:pt x="55" y="507"/>
                  </a:cubicBezTo>
                  <a:cubicBezTo>
                    <a:pt x="55" y="0"/>
                    <a:pt x="55" y="0"/>
                    <a:pt x="55" y="0"/>
                  </a:cubicBezTo>
                  <a:cubicBezTo>
                    <a:pt x="0" y="0"/>
                    <a:pt x="0" y="0"/>
                    <a:pt x="0" y="0"/>
                  </a:cubicBezTo>
                  <a:lnTo>
                    <a:pt x="0" y="507"/>
                  </a:lnTo>
                  <a:close/>
                  <a:moveTo>
                    <a:pt x="17" y="48"/>
                  </a:moveTo>
                  <a:cubicBezTo>
                    <a:pt x="17" y="40"/>
                    <a:pt x="22" y="34"/>
                    <a:pt x="28" y="34"/>
                  </a:cubicBezTo>
                  <a:cubicBezTo>
                    <a:pt x="33" y="34"/>
                    <a:pt x="38" y="40"/>
                    <a:pt x="38" y="48"/>
                  </a:cubicBezTo>
                  <a:cubicBezTo>
                    <a:pt x="38" y="459"/>
                    <a:pt x="38" y="459"/>
                    <a:pt x="38" y="459"/>
                  </a:cubicBezTo>
                  <a:cubicBezTo>
                    <a:pt x="38" y="467"/>
                    <a:pt x="33" y="473"/>
                    <a:pt x="28" y="473"/>
                  </a:cubicBezTo>
                  <a:cubicBezTo>
                    <a:pt x="22" y="473"/>
                    <a:pt x="17" y="467"/>
                    <a:pt x="17" y="459"/>
                  </a:cubicBezTo>
                  <a:lnTo>
                    <a:pt x="17" y="48"/>
                  </a:lnTo>
                  <a:close/>
                  <a:moveTo>
                    <a:pt x="158" y="0"/>
                  </a:moveTo>
                  <a:cubicBezTo>
                    <a:pt x="213" y="0"/>
                    <a:pt x="213" y="0"/>
                    <a:pt x="213" y="0"/>
                  </a:cubicBezTo>
                  <a:cubicBezTo>
                    <a:pt x="213" y="507"/>
                    <a:pt x="213" y="507"/>
                    <a:pt x="213" y="507"/>
                  </a:cubicBezTo>
                  <a:cubicBezTo>
                    <a:pt x="158" y="507"/>
                    <a:pt x="158" y="507"/>
                    <a:pt x="158" y="507"/>
                  </a:cubicBezTo>
                  <a:lnTo>
                    <a:pt x="158" y="0"/>
                  </a:lnTo>
                  <a:close/>
                  <a:moveTo>
                    <a:pt x="83" y="0"/>
                  </a:moveTo>
                  <a:cubicBezTo>
                    <a:pt x="137" y="0"/>
                    <a:pt x="137" y="0"/>
                    <a:pt x="137" y="0"/>
                  </a:cubicBezTo>
                  <a:cubicBezTo>
                    <a:pt x="137" y="507"/>
                    <a:pt x="137" y="507"/>
                    <a:pt x="137" y="507"/>
                  </a:cubicBezTo>
                  <a:cubicBezTo>
                    <a:pt x="83" y="507"/>
                    <a:pt x="83" y="507"/>
                    <a:pt x="83" y="507"/>
                  </a:cubicBezTo>
                  <a:lnTo>
                    <a:pt x="83" y="0"/>
                  </a:lnTo>
                  <a:close/>
                  <a:moveTo>
                    <a:pt x="349" y="0"/>
                  </a:moveTo>
                  <a:cubicBezTo>
                    <a:pt x="356" y="7"/>
                    <a:pt x="356" y="7"/>
                    <a:pt x="356" y="7"/>
                  </a:cubicBezTo>
                  <a:cubicBezTo>
                    <a:pt x="356" y="507"/>
                    <a:pt x="356" y="507"/>
                    <a:pt x="356" y="507"/>
                  </a:cubicBezTo>
                  <a:cubicBezTo>
                    <a:pt x="233" y="507"/>
                    <a:pt x="233" y="507"/>
                    <a:pt x="233" y="507"/>
                  </a:cubicBezTo>
                  <a:cubicBezTo>
                    <a:pt x="233" y="0"/>
                    <a:pt x="233" y="0"/>
                    <a:pt x="233" y="0"/>
                  </a:cubicBezTo>
                  <a:lnTo>
                    <a:pt x="349" y="0"/>
                  </a:lnTo>
                  <a:close/>
                  <a:moveTo>
                    <a:pt x="490" y="141"/>
                  </a:moveTo>
                  <a:cubicBezTo>
                    <a:pt x="507" y="158"/>
                    <a:pt x="507" y="158"/>
                    <a:pt x="507" y="158"/>
                  </a:cubicBezTo>
                  <a:cubicBezTo>
                    <a:pt x="507" y="507"/>
                    <a:pt x="507" y="507"/>
                    <a:pt x="507" y="507"/>
                  </a:cubicBezTo>
                  <a:cubicBezTo>
                    <a:pt x="452" y="507"/>
                    <a:pt x="452" y="507"/>
                    <a:pt x="452" y="507"/>
                  </a:cubicBezTo>
                  <a:cubicBezTo>
                    <a:pt x="452" y="103"/>
                    <a:pt x="452" y="103"/>
                    <a:pt x="452" y="103"/>
                  </a:cubicBezTo>
                  <a:cubicBezTo>
                    <a:pt x="469" y="120"/>
                    <a:pt x="469" y="120"/>
                    <a:pt x="469" y="120"/>
                  </a:cubicBezTo>
                  <a:cubicBezTo>
                    <a:pt x="469" y="459"/>
                    <a:pt x="469" y="459"/>
                    <a:pt x="469" y="459"/>
                  </a:cubicBezTo>
                  <a:cubicBezTo>
                    <a:pt x="469" y="467"/>
                    <a:pt x="474" y="473"/>
                    <a:pt x="480" y="473"/>
                  </a:cubicBezTo>
                  <a:cubicBezTo>
                    <a:pt x="485" y="473"/>
                    <a:pt x="490" y="467"/>
                    <a:pt x="490" y="459"/>
                  </a:cubicBezTo>
                  <a:lnTo>
                    <a:pt x="490" y="141"/>
                  </a:lnTo>
                  <a:close/>
                  <a:moveTo>
                    <a:pt x="377" y="28"/>
                  </a:moveTo>
                  <a:cubicBezTo>
                    <a:pt x="432" y="82"/>
                    <a:pt x="432" y="82"/>
                    <a:pt x="432" y="82"/>
                  </a:cubicBezTo>
                  <a:cubicBezTo>
                    <a:pt x="432" y="507"/>
                    <a:pt x="432" y="507"/>
                    <a:pt x="432" y="507"/>
                  </a:cubicBezTo>
                  <a:cubicBezTo>
                    <a:pt x="377" y="507"/>
                    <a:pt x="377" y="507"/>
                    <a:pt x="377" y="507"/>
                  </a:cubicBezTo>
                  <a:lnTo>
                    <a:pt x="377"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76" name="Freeform 27">
              <a:extLst>
                <a:ext uri="{FF2B5EF4-FFF2-40B4-BE49-F238E27FC236}">
                  <a16:creationId xmlns:a16="http://schemas.microsoft.com/office/drawing/2014/main" id="{6E601CF9-A1D4-4516-B102-231D3A48CB13}"/>
                </a:ext>
              </a:extLst>
            </p:cNvPr>
            <p:cNvSpPr>
              <a:spLocks/>
            </p:cNvSpPr>
            <p:nvPr/>
          </p:nvSpPr>
          <p:spPr bwMode="auto">
            <a:xfrm>
              <a:off x="5407056" y="3970418"/>
              <a:ext cx="202567" cy="202154"/>
            </a:xfrm>
            <a:custGeom>
              <a:avLst/>
              <a:gdLst>
                <a:gd name="T0" fmla="*/ 246 w 491"/>
                <a:gd name="T1" fmla="*/ 0 h 490"/>
                <a:gd name="T2" fmla="*/ 0 w 491"/>
                <a:gd name="T3" fmla="*/ 245 h 490"/>
                <a:gd name="T4" fmla="*/ 246 w 491"/>
                <a:gd name="T5" fmla="*/ 490 h 490"/>
                <a:gd name="T6" fmla="*/ 491 w 491"/>
                <a:gd name="T7" fmla="*/ 245 h 490"/>
                <a:gd name="T8" fmla="*/ 246 w 491"/>
                <a:gd name="T9" fmla="*/ 0 h 490"/>
              </a:gdLst>
              <a:ahLst/>
              <a:cxnLst>
                <a:cxn ang="0">
                  <a:pos x="T0" y="T1"/>
                </a:cxn>
                <a:cxn ang="0">
                  <a:pos x="T2" y="T3"/>
                </a:cxn>
                <a:cxn ang="0">
                  <a:pos x="T4" y="T5"/>
                </a:cxn>
                <a:cxn ang="0">
                  <a:pos x="T6" y="T7"/>
                </a:cxn>
                <a:cxn ang="0">
                  <a:pos x="T8" y="T9"/>
                </a:cxn>
              </a:cxnLst>
              <a:rect l="0" t="0" r="r" b="b"/>
              <a:pathLst>
                <a:path w="491" h="490">
                  <a:moveTo>
                    <a:pt x="246" y="0"/>
                  </a:moveTo>
                  <a:lnTo>
                    <a:pt x="0" y="245"/>
                  </a:lnTo>
                  <a:lnTo>
                    <a:pt x="246" y="490"/>
                  </a:lnTo>
                  <a:lnTo>
                    <a:pt x="491" y="245"/>
                  </a:lnTo>
                  <a:lnTo>
                    <a:pt x="246" y="0"/>
                  </a:lnTo>
                  <a:close/>
                </a:path>
              </a:pathLst>
            </a:custGeom>
            <a:solidFill>
              <a:srgbClr val="C85A1E"/>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913486">
                <a:defRPr/>
              </a:pPr>
              <a:endParaRPr lang="en-US" sz="803" b="1" dirty="0">
                <a:solidFill>
                  <a:srgbClr val="000000"/>
                </a:solidFill>
                <a:cs typeface="Arial" panose="020B0604020202020204" pitchFamily="34" charset="0"/>
              </a:endParaRPr>
            </a:p>
          </p:txBody>
        </p:sp>
      </p:grpSp>
      <p:grpSp>
        <p:nvGrpSpPr>
          <p:cNvPr id="177" name="Gruppieren 271">
            <a:extLst>
              <a:ext uri="{FF2B5EF4-FFF2-40B4-BE49-F238E27FC236}">
                <a16:creationId xmlns:a16="http://schemas.microsoft.com/office/drawing/2014/main" id="{E16AC8E9-C873-42D8-BA39-2EA5CCC78E69}"/>
              </a:ext>
            </a:extLst>
          </p:cNvPr>
          <p:cNvGrpSpPr>
            <a:grpSpLocks noChangeAspect="1"/>
          </p:cNvGrpSpPr>
          <p:nvPr/>
        </p:nvGrpSpPr>
        <p:grpSpPr>
          <a:xfrm>
            <a:off x="3699720" y="3874576"/>
            <a:ext cx="361603" cy="375331"/>
            <a:chOff x="1116013" y="8435975"/>
            <a:chExt cx="6607175" cy="6858001"/>
          </a:xfrm>
        </p:grpSpPr>
        <p:sp>
          <p:nvSpPr>
            <p:cNvPr id="178" name="Freeform 9">
              <a:extLst>
                <a:ext uri="{FF2B5EF4-FFF2-40B4-BE49-F238E27FC236}">
                  <a16:creationId xmlns:a16="http://schemas.microsoft.com/office/drawing/2014/main" id="{EE93931C-CA30-45B5-AAB4-1AAB00028134}"/>
                </a:ext>
              </a:extLst>
            </p:cNvPr>
            <p:cNvSpPr>
              <a:spLocks noEditPoints="1"/>
            </p:cNvSpPr>
            <p:nvPr/>
          </p:nvSpPr>
          <p:spPr bwMode="auto">
            <a:xfrm>
              <a:off x="1116013" y="9748838"/>
              <a:ext cx="4506913" cy="5545138"/>
            </a:xfrm>
            <a:custGeom>
              <a:avLst/>
              <a:gdLst>
                <a:gd name="T0" fmla="*/ 351 w 2839"/>
                <a:gd name="T1" fmla="*/ 1819 h 3493"/>
                <a:gd name="T2" fmla="*/ 848 w 2839"/>
                <a:gd name="T3" fmla="*/ 1819 h 3493"/>
                <a:gd name="T4" fmla="*/ 848 w 2839"/>
                <a:gd name="T5" fmla="*/ 3493 h 3493"/>
                <a:gd name="T6" fmla="*/ 0 w 2839"/>
                <a:gd name="T7" fmla="*/ 3493 h 3493"/>
                <a:gd name="T8" fmla="*/ 0 w 2839"/>
                <a:gd name="T9" fmla="*/ 1908 h 3493"/>
                <a:gd name="T10" fmla="*/ 0 w 2839"/>
                <a:gd name="T11" fmla="*/ 1819 h 3493"/>
                <a:gd name="T12" fmla="*/ 0 w 2839"/>
                <a:gd name="T13" fmla="*/ 0 h 3493"/>
                <a:gd name="T14" fmla="*/ 351 w 2839"/>
                <a:gd name="T15" fmla="*/ 0 h 3493"/>
                <a:gd name="T16" fmla="*/ 351 w 2839"/>
                <a:gd name="T17" fmla="*/ 1819 h 3493"/>
                <a:gd name="T18" fmla="*/ 992 w 2839"/>
                <a:gd name="T19" fmla="*/ 3493 h 3493"/>
                <a:gd name="T20" fmla="*/ 1344 w 2839"/>
                <a:gd name="T21" fmla="*/ 3493 h 3493"/>
                <a:gd name="T22" fmla="*/ 1344 w 2839"/>
                <a:gd name="T23" fmla="*/ 0 h 3493"/>
                <a:gd name="T24" fmla="*/ 992 w 2839"/>
                <a:gd name="T25" fmla="*/ 0 h 3493"/>
                <a:gd name="T26" fmla="*/ 992 w 2839"/>
                <a:gd name="T27" fmla="*/ 3493 h 3493"/>
                <a:gd name="T28" fmla="*/ 848 w 2839"/>
                <a:gd name="T29" fmla="*/ 0 h 3493"/>
                <a:gd name="T30" fmla="*/ 496 w 2839"/>
                <a:gd name="T31" fmla="*/ 0 h 3493"/>
                <a:gd name="T32" fmla="*/ 496 w 2839"/>
                <a:gd name="T33" fmla="*/ 1674 h 3493"/>
                <a:gd name="T34" fmla="*/ 848 w 2839"/>
                <a:gd name="T35" fmla="*/ 1674 h 3493"/>
                <a:gd name="T36" fmla="*/ 848 w 2839"/>
                <a:gd name="T37" fmla="*/ 0 h 3493"/>
                <a:gd name="T38" fmla="*/ 1495 w 2839"/>
                <a:gd name="T39" fmla="*/ 3493 h 3493"/>
                <a:gd name="T40" fmla="*/ 1840 w 2839"/>
                <a:gd name="T41" fmla="*/ 3493 h 3493"/>
                <a:gd name="T42" fmla="*/ 1840 w 2839"/>
                <a:gd name="T43" fmla="*/ 0 h 3493"/>
                <a:gd name="T44" fmla="*/ 1495 w 2839"/>
                <a:gd name="T45" fmla="*/ 0 h 3493"/>
                <a:gd name="T46" fmla="*/ 1495 w 2839"/>
                <a:gd name="T47" fmla="*/ 3493 h 3493"/>
                <a:gd name="T48" fmla="*/ 2377 w 2839"/>
                <a:gd name="T49" fmla="*/ 131 h 3493"/>
                <a:gd name="T50" fmla="*/ 2246 w 2839"/>
                <a:gd name="T51" fmla="*/ 0 h 3493"/>
                <a:gd name="T52" fmla="*/ 1991 w 2839"/>
                <a:gd name="T53" fmla="*/ 0 h 3493"/>
                <a:gd name="T54" fmla="*/ 1991 w 2839"/>
                <a:gd name="T55" fmla="*/ 3493 h 3493"/>
                <a:gd name="T56" fmla="*/ 2839 w 2839"/>
                <a:gd name="T57" fmla="*/ 3493 h 3493"/>
                <a:gd name="T58" fmla="*/ 2839 w 2839"/>
                <a:gd name="T59" fmla="*/ 585 h 3493"/>
                <a:gd name="T60" fmla="*/ 2377 w 2839"/>
                <a:gd name="T61" fmla="*/ 131 h 3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39" h="3493">
                  <a:moveTo>
                    <a:pt x="351" y="1819"/>
                  </a:moveTo>
                  <a:lnTo>
                    <a:pt x="848" y="1819"/>
                  </a:lnTo>
                  <a:lnTo>
                    <a:pt x="848" y="3493"/>
                  </a:lnTo>
                  <a:lnTo>
                    <a:pt x="0" y="3493"/>
                  </a:lnTo>
                  <a:lnTo>
                    <a:pt x="0" y="1908"/>
                  </a:lnTo>
                  <a:lnTo>
                    <a:pt x="0" y="1819"/>
                  </a:lnTo>
                  <a:lnTo>
                    <a:pt x="0" y="0"/>
                  </a:lnTo>
                  <a:lnTo>
                    <a:pt x="351" y="0"/>
                  </a:lnTo>
                  <a:lnTo>
                    <a:pt x="351" y="1819"/>
                  </a:lnTo>
                  <a:close/>
                  <a:moveTo>
                    <a:pt x="992" y="3493"/>
                  </a:moveTo>
                  <a:lnTo>
                    <a:pt x="1344" y="3493"/>
                  </a:lnTo>
                  <a:lnTo>
                    <a:pt x="1344" y="0"/>
                  </a:lnTo>
                  <a:lnTo>
                    <a:pt x="992" y="0"/>
                  </a:lnTo>
                  <a:lnTo>
                    <a:pt x="992" y="3493"/>
                  </a:lnTo>
                  <a:close/>
                  <a:moveTo>
                    <a:pt x="848" y="0"/>
                  </a:moveTo>
                  <a:lnTo>
                    <a:pt x="496" y="0"/>
                  </a:lnTo>
                  <a:lnTo>
                    <a:pt x="496" y="1674"/>
                  </a:lnTo>
                  <a:lnTo>
                    <a:pt x="848" y="1674"/>
                  </a:lnTo>
                  <a:lnTo>
                    <a:pt x="848" y="0"/>
                  </a:lnTo>
                  <a:close/>
                  <a:moveTo>
                    <a:pt x="1495" y="3493"/>
                  </a:moveTo>
                  <a:lnTo>
                    <a:pt x="1840" y="3493"/>
                  </a:lnTo>
                  <a:lnTo>
                    <a:pt x="1840" y="0"/>
                  </a:lnTo>
                  <a:lnTo>
                    <a:pt x="1495" y="0"/>
                  </a:lnTo>
                  <a:lnTo>
                    <a:pt x="1495" y="3493"/>
                  </a:lnTo>
                  <a:close/>
                  <a:moveTo>
                    <a:pt x="2377" y="131"/>
                  </a:moveTo>
                  <a:lnTo>
                    <a:pt x="2246" y="0"/>
                  </a:lnTo>
                  <a:lnTo>
                    <a:pt x="1991" y="0"/>
                  </a:lnTo>
                  <a:lnTo>
                    <a:pt x="1991" y="3493"/>
                  </a:lnTo>
                  <a:lnTo>
                    <a:pt x="2839" y="3493"/>
                  </a:lnTo>
                  <a:lnTo>
                    <a:pt x="2839" y="585"/>
                  </a:lnTo>
                  <a:lnTo>
                    <a:pt x="2377" y="131"/>
                  </a:lnTo>
                  <a:close/>
                </a:path>
              </a:pathLst>
            </a:custGeom>
            <a:solidFill>
              <a:srgbClr val="FFFFFF"/>
            </a:solidFill>
            <a:ln>
              <a:noFill/>
            </a:ln>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79" name="Freeform 10">
              <a:extLst>
                <a:ext uri="{FF2B5EF4-FFF2-40B4-BE49-F238E27FC236}">
                  <a16:creationId xmlns:a16="http://schemas.microsoft.com/office/drawing/2014/main" id="{9E9EFE70-0162-4074-8BB9-17F576654595}"/>
                </a:ext>
              </a:extLst>
            </p:cNvPr>
            <p:cNvSpPr>
              <a:spLocks/>
            </p:cNvSpPr>
            <p:nvPr/>
          </p:nvSpPr>
          <p:spPr bwMode="auto">
            <a:xfrm>
              <a:off x="5097463" y="8435975"/>
              <a:ext cx="2625725" cy="2625725"/>
            </a:xfrm>
            <a:custGeom>
              <a:avLst/>
              <a:gdLst>
                <a:gd name="T0" fmla="*/ 827 w 1654"/>
                <a:gd name="T1" fmla="*/ 1654 h 1654"/>
                <a:gd name="T2" fmla="*/ 0 w 1654"/>
                <a:gd name="T3" fmla="*/ 827 h 1654"/>
                <a:gd name="T4" fmla="*/ 827 w 1654"/>
                <a:gd name="T5" fmla="*/ 0 h 1654"/>
                <a:gd name="T6" fmla="*/ 1654 w 1654"/>
                <a:gd name="T7" fmla="*/ 827 h 1654"/>
                <a:gd name="T8" fmla="*/ 827 w 1654"/>
                <a:gd name="T9" fmla="*/ 1654 h 1654"/>
              </a:gdLst>
              <a:ahLst/>
              <a:cxnLst>
                <a:cxn ang="0">
                  <a:pos x="T0" y="T1"/>
                </a:cxn>
                <a:cxn ang="0">
                  <a:pos x="T2" y="T3"/>
                </a:cxn>
                <a:cxn ang="0">
                  <a:pos x="T4" y="T5"/>
                </a:cxn>
                <a:cxn ang="0">
                  <a:pos x="T6" y="T7"/>
                </a:cxn>
                <a:cxn ang="0">
                  <a:pos x="T8" y="T9"/>
                </a:cxn>
              </a:cxnLst>
              <a:rect l="0" t="0" r="r" b="b"/>
              <a:pathLst>
                <a:path w="1654" h="1654">
                  <a:moveTo>
                    <a:pt x="827" y="1654"/>
                  </a:moveTo>
                  <a:lnTo>
                    <a:pt x="0" y="827"/>
                  </a:lnTo>
                  <a:lnTo>
                    <a:pt x="827" y="0"/>
                  </a:lnTo>
                  <a:lnTo>
                    <a:pt x="1654" y="827"/>
                  </a:lnTo>
                  <a:lnTo>
                    <a:pt x="827" y="1654"/>
                  </a:lnTo>
                  <a:close/>
                </a:path>
              </a:pathLst>
            </a:custGeom>
            <a:solidFill>
              <a:srgbClr val="41AAC8"/>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913486">
                <a:defRPr/>
              </a:pPr>
              <a:endParaRPr lang="en-US" sz="803" b="1" dirty="0">
                <a:solidFill>
                  <a:srgbClr val="000000"/>
                </a:solidFill>
                <a:cs typeface="Arial" panose="020B0604020202020204" pitchFamily="34" charset="0"/>
              </a:endParaRPr>
            </a:p>
          </p:txBody>
        </p:sp>
      </p:grpSp>
      <p:sp>
        <p:nvSpPr>
          <p:cNvPr id="180" name="Freeform 5">
            <a:extLst>
              <a:ext uri="{FF2B5EF4-FFF2-40B4-BE49-F238E27FC236}">
                <a16:creationId xmlns:a16="http://schemas.microsoft.com/office/drawing/2014/main" id="{F40480C5-F21C-4FB1-8733-A487056FB446}"/>
              </a:ext>
            </a:extLst>
          </p:cNvPr>
          <p:cNvSpPr>
            <a:spLocks noChangeAspect="1" noEditPoints="1"/>
          </p:cNvSpPr>
          <p:nvPr/>
        </p:nvSpPr>
        <p:spPr bwMode="auto">
          <a:xfrm>
            <a:off x="1254457" y="4617867"/>
            <a:ext cx="263348" cy="309047"/>
          </a:xfrm>
          <a:custGeom>
            <a:avLst/>
            <a:gdLst>
              <a:gd name="T0" fmla="*/ 137 w 432"/>
              <a:gd name="T1" fmla="*/ 0 h 507"/>
              <a:gd name="T2" fmla="*/ 83 w 432"/>
              <a:gd name="T3" fmla="*/ 0 h 507"/>
              <a:gd name="T4" fmla="*/ 83 w 432"/>
              <a:gd name="T5" fmla="*/ 507 h 507"/>
              <a:gd name="T6" fmla="*/ 137 w 432"/>
              <a:gd name="T7" fmla="*/ 507 h 507"/>
              <a:gd name="T8" fmla="*/ 137 w 432"/>
              <a:gd name="T9" fmla="*/ 0 h 507"/>
              <a:gd name="T10" fmla="*/ 213 w 432"/>
              <a:gd name="T11" fmla="*/ 0 h 507"/>
              <a:gd name="T12" fmla="*/ 158 w 432"/>
              <a:gd name="T13" fmla="*/ 0 h 507"/>
              <a:gd name="T14" fmla="*/ 158 w 432"/>
              <a:gd name="T15" fmla="*/ 507 h 507"/>
              <a:gd name="T16" fmla="*/ 213 w 432"/>
              <a:gd name="T17" fmla="*/ 507 h 507"/>
              <a:gd name="T18" fmla="*/ 213 w 432"/>
              <a:gd name="T19" fmla="*/ 0 h 507"/>
              <a:gd name="T20" fmla="*/ 356 w 432"/>
              <a:gd name="T21" fmla="*/ 0 h 507"/>
              <a:gd name="T22" fmla="*/ 233 w 432"/>
              <a:gd name="T23" fmla="*/ 0 h 507"/>
              <a:gd name="T24" fmla="*/ 233 w 432"/>
              <a:gd name="T25" fmla="*/ 507 h 507"/>
              <a:gd name="T26" fmla="*/ 356 w 432"/>
              <a:gd name="T27" fmla="*/ 507 h 507"/>
              <a:gd name="T28" fmla="*/ 356 w 432"/>
              <a:gd name="T29" fmla="*/ 0 h 507"/>
              <a:gd name="T30" fmla="*/ 377 w 432"/>
              <a:gd name="T31" fmla="*/ 0 h 507"/>
              <a:gd name="T32" fmla="*/ 377 w 432"/>
              <a:gd name="T33" fmla="*/ 507 h 507"/>
              <a:gd name="T34" fmla="*/ 432 w 432"/>
              <a:gd name="T35" fmla="*/ 507 h 507"/>
              <a:gd name="T36" fmla="*/ 432 w 432"/>
              <a:gd name="T37" fmla="*/ 0 h 507"/>
              <a:gd name="T38" fmla="*/ 377 w 432"/>
              <a:gd name="T39" fmla="*/ 0 h 507"/>
              <a:gd name="T40" fmla="*/ 0 w 432"/>
              <a:gd name="T41" fmla="*/ 0 h 507"/>
              <a:gd name="T42" fmla="*/ 0 w 432"/>
              <a:gd name="T43" fmla="*/ 507 h 507"/>
              <a:gd name="T44" fmla="*/ 55 w 432"/>
              <a:gd name="T45" fmla="*/ 507 h 507"/>
              <a:gd name="T46" fmla="*/ 55 w 432"/>
              <a:gd name="T47" fmla="*/ 0 h 507"/>
              <a:gd name="T48" fmla="*/ 0 w 432"/>
              <a:gd name="T49" fmla="*/ 0 h 507"/>
              <a:gd name="T50" fmla="*/ 38 w 432"/>
              <a:gd name="T51" fmla="*/ 459 h 507"/>
              <a:gd name="T52" fmla="*/ 28 w 432"/>
              <a:gd name="T53" fmla="*/ 473 h 507"/>
              <a:gd name="T54" fmla="*/ 17 w 432"/>
              <a:gd name="T55" fmla="*/ 459 h 507"/>
              <a:gd name="T56" fmla="*/ 17 w 432"/>
              <a:gd name="T57" fmla="*/ 48 h 507"/>
              <a:gd name="T58" fmla="*/ 28 w 432"/>
              <a:gd name="T59" fmla="*/ 34 h 507"/>
              <a:gd name="T60" fmla="*/ 38 w 432"/>
              <a:gd name="T61" fmla="*/ 48 h 507"/>
              <a:gd name="T62" fmla="*/ 38 w 432"/>
              <a:gd name="T63" fmla="*/ 459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2" h="507">
                <a:moveTo>
                  <a:pt x="137" y="0"/>
                </a:moveTo>
                <a:cubicBezTo>
                  <a:pt x="83" y="0"/>
                  <a:pt x="83" y="0"/>
                  <a:pt x="83" y="0"/>
                </a:cubicBezTo>
                <a:cubicBezTo>
                  <a:pt x="83" y="507"/>
                  <a:pt x="83" y="507"/>
                  <a:pt x="83" y="507"/>
                </a:cubicBezTo>
                <a:cubicBezTo>
                  <a:pt x="137" y="507"/>
                  <a:pt x="137" y="507"/>
                  <a:pt x="137" y="507"/>
                </a:cubicBezTo>
                <a:lnTo>
                  <a:pt x="137" y="0"/>
                </a:lnTo>
                <a:close/>
                <a:moveTo>
                  <a:pt x="213" y="0"/>
                </a:moveTo>
                <a:cubicBezTo>
                  <a:pt x="158" y="0"/>
                  <a:pt x="158" y="0"/>
                  <a:pt x="158" y="0"/>
                </a:cubicBezTo>
                <a:cubicBezTo>
                  <a:pt x="158" y="507"/>
                  <a:pt x="158" y="507"/>
                  <a:pt x="158" y="507"/>
                </a:cubicBezTo>
                <a:cubicBezTo>
                  <a:pt x="213" y="507"/>
                  <a:pt x="213" y="507"/>
                  <a:pt x="213" y="507"/>
                </a:cubicBezTo>
                <a:lnTo>
                  <a:pt x="213" y="0"/>
                </a:lnTo>
                <a:close/>
                <a:moveTo>
                  <a:pt x="356" y="0"/>
                </a:moveTo>
                <a:cubicBezTo>
                  <a:pt x="233" y="0"/>
                  <a:pt x="233" y="0"/>
                  <a:pt x="233" y="0"/>
                </a:cubicBezTo>
                <a:cubicBezTo>
                  <a:pt x="233" y="507"/>
                  <a:pt x="233" y="507"/>
                  <a:pt x="233" y="507"/>
                </a:cubicBezTo>
                <a:cubicBezTo>
                  <a:pt x="356" y="507"/>
                  <a:pt x="356" y="507"/>
                  <a:pt x="356" y="507"/>
                </a:cubicBezTo>
                <a:lnTo>
                  <a:pt x="356" y="0"/>
                </a:lnTo>
                <a:close/>
                <a:moveTo>
                  <a:pt x="377" y="0"/>
                </a:moveTo>
                <a:cubicBezTo>
                  <a:pt x="377" y="507"/>
                  <a:pt x="377" y="507"/>
                  <a:pt x="377" y="507"/>
                </a:cubicBezTo>
                <a:cubicBezTo>
                  <a:pt x="432" y="507"/>
                  <a:pt x="432" y="507"/>
                  <a:pt x="432" y="507"/>
                </a:cubicBezTo>
                <a:cubicBezTo>
                  <a:pt x="432" y="0"/>
                  <a:pt x="432" y="0"/>
                  <a:pt x="432" y="0"/>
                </a:cubicBezTo>
                <a:lnTo>
                  <a:pt x="377" y="0"/>
                </a:lnTo>
                <a:close/>
                <a:moveTo>
                  <a:pt x="0" y="0"/>
                </a:moveTo>
                <a:cubicBezTo>
                  <a:pt x="0" y="507"/>
                  <a:pt x="0" y="507"/>
                  <a:pt x="0" y="507"/>
                </a:cubicBezTo>
                <a:cubicBezTo>
                  <a:pt x="55" y="507"/>
                  <a:pt x="55" y="507"/>
                  <a:pt x="55" y="507"/>
                </a:cubicBezTo>
                <a:cubicBezTo>
                  <a:pt x="55" y="0"/>
                  <a:pt x="55" y="0"/>
                  <a:pt x="55" y="0"/>
                </a:cubicBezTo>
                <a:lnTo>
                  <a:pt x="0" y="0"/>
                </a:lnTo>
                <a:close/>
                <a:moveTo>
                  <a:pt x="38" y="459"/>
                </a:moveTo>
                <a:cubicBezTo>
                  <a:pt x="38" y="467"/>
                  <a:pt x="33" y="473"/>
                  <a:pt x="28" y="473"/>
                </a:cubicBezTo>
                <a:cubicBezTo>
                  <a:pt x="22" y="473"/>
                  <a:pt x="17" y="467"/>
                  <a:pt x="17" y="459"/>
                </a:cubicBezTo>
                <a:cubicBezTo>
                  <a:pt x="17" y="48"/>
                  <a:pt x="17" y="48"/>
                  <a:pt x="17" y="48"/>
                </a:cubicBezTo>
                <a:cubicBezTo>
                  <a:pt x="17" y="40"/>
                  <a:pt x="22" y="34"/>
                  <a:pt x="28" y="34"/>
                </a:cubicBezTo>
                <a:cubicBezTo>
                  <a:pt x="33" y="34"/>
                  <a:pt x="38" y="40"/>
                  <a:pt x="38" y="48"/>
                </a:cubicBezTo>
                <a:lnTo>
                  <a:pt x="38" y="4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1127" tIns="30564" rIns="61127" bIns="30564" numCol="1" anchor="t" anchorCtr="0" compatLnSpc="1">
            <a:prstTxWarp prst="textNoShape">
              <a:avLst/>
            </a:prstTxWarp>
          </a:bodyPr>
          <a:lstStyle/>
          <a:p>
            <a:pPr defTabSz="913486">
              <a:defRPr/>
            </a:pPr>
            <a:endParaRPr lang="en-US" sz="1798" dirty="0">
              <a:solidFill>
                <a:srgbClr val="ADBECB"/>
              </a:solidFill>
            </a:endParaRPr>
          </a:p>
        </p:txBody>
      </p:sp>
      <p:sp>
        <p:nvSpPr>
          <p:cNvPr id="181" name="LAYER Cloud">
            <a:extLst>
              <a:ext uri="{FF2B5EF4-FFF2-40B4-BE49-F238E27FC236}">
                <a16:creationId xmlns:a16="http://schemas.microsoft.com/office/drawing/2014/main" id="{6D70ED50-00FC-41EB-8C1C-388150777C05}"/>
              </a:ext>
            </a:extLst>
          </p:cNvPr>
          <p:cNvSpPr>
            <a:spLocks noChangeArrowheads="1"/>
          </p:cNvSpPr>
          <p:nvPr/>
        </p:nvSpPr>
        <p:spPr bwMode="auto">
          <a:xfrm>
            <a:off x="644306" y="1499736"/>
            <a:ext cx="3854626" cy="1927314"/>
          </a:xfrm>
          <a:prstGeom prst="ellipse">
            <a:avLst/>
          </a:prstGeom>
          <a:gradFill>
            <a:gsLst>
              <a:gs pos="20000">
                <a:srgbClr val="2387AA">
                  <a:alpha val="0"/>
                </a:srgbClr>
              </a:gs>
              <a:gs pos="100000">
                <a:srgbClr val="2387AA">
                  <a:alpha val="75000"/>
                </a:srgbClr>
              </a:gs>
            </a:gsLst>
            <a:lin ang="5400000" scaled="0"/>
          </a:gradFill>
          <a:ln w="0" cap="flat">
            <a:noFill/>
            <a:prstDash val="solid"/>
            <a:miter lim="800000"/>
            <a:headEnd/>
            <a:tailEnd/>
          </a:ln>
        </p:spPr>
        <p:txBody>
          <a:bodyPr vert="horz" wrap="square" lIns="0" tIns="0" rIns="0" bIns="0" numCol="1" anchor="ctr" anchorCtr="1" compatLnSpc="1">
            <a:prstTxWarp prst="textNoShape">
              <a:avLst/>
            </a:prstTxWarp>
          </a:bodyPr>
          <a:lstStyle/>
          <a:p>
            <a:pPr defTabSz="913486">
              <a:defRPr/>
            </a:pPr>
            <a:endParaRPr lang="en-US" sz="1798" kern="0" dirty="0">
              <a:solidFill>
                <a:srgbClr val="FFFFFF">
                  <a:alpha val="0"/>
                </a:srgbClr>
              </a:solidFill>
            </a:endParaRPr>
          </a:p>
        </p:txBody>
      </p:sp>
      <p:sp>
        <p:nvSpPr>
          <p:cNvPr id="182" name="Rechteck 276">
            <a:extLst>
              <a:ext uri="{FF2B5EF4-FFF2-40B4-BE49-F238E27FC236}">
                <a16:creationId xmlns:a16="http://schemas.microsoft.com/office/drawing/2014/main" id="{DBF799AC-A175-4584-ABE2-24D8F7291B1F}"/>
              </a:ext>
            </a:extLst>
          </p:cNvPr>
          <p:cNvSpPr/>
          <p:nvPr/>
        </p:nvSpPr>
        <p:spPr>
          <a:xfrm>
            <a:off x="1815624" y="2790008"/>
            <a:ext cx="1503973" cy="373048"/>
          </a:xfrm>
          <a:prstGeom prst="rect">
            <a:avLst/>
          </a:prstGeom>
        </p:spPr>
        <p:txBody>
          <a:bodyPr wrap="none">
            <a:spAutoFit/>
          </a:bodyPr>
          <a:lstStyle/>
          <a:p>
            <a:pPr defTabSz="913486">
              <a:lnSpc>
                <a:spcPct val="110000"/>
              </a:lnSpc>
              <a:spcBef>
                <a:spcPct val="0"/>
              </a:spcBef>
              <a:defRPr/>
            </a:pPr>
            <a:r>
              <a:rPr lang="en-US" sz="1798" b="1" dirty="0" err="1">
                <a:solidFill>
                  <a:srgbClr val="FFFFFF"/>
                </a:solidFill>
                <a:cs typeface="Arial" panose="020B0604020202020204" pitchFamily="34" charset="0"/>
              </a:rPr>
              <a:t>MindSphere</a:t>
            </a:r>
            <a:endParaRPr lang="en-US" sz="1798" b="1" dirty="0">
              <a:solidFill>
                <a:srgbClr val="FFFFFF"/>
              </a:solidFill>
              <a:cs typeface="Arial" panose="020B0604020202020204" pitchFamily="34" charset="0"/>
            </a:endParaRPr>
          </a:p>
        </p:txBody>
      </p:sp>
      <p:grpSp>
        <p:nvGrpSpPr>
          <p:cNvPr id="183" name="Gruppieren 277">
            <a:extLst>
              <a:ext uri="{FF2B5EF4-FFF2-40B4-BE49-F238E27FC236}">
                <a16:creationId xmlns:a16="http://schemas.microsoft.com/office/drawing/2014/main" id="{77B2824D-91B5-458D-A7EA-35E5343DE36D}"/>
              </a:ext>
            </a:extLst>
          </p:cNvPr>
          <p:cNvGrpSpPr/>
          <p:nvPr/>
        </p:nvGrpSpPr>
        <p:grpSpPr>
          <a:xfrm>
            <a:off x="887564" y="1457429"/>
            <a:ext cx="3414791" cy="1325458"/>
            <a:chOff x="2861040" y="1788179"/>
            <a:chExt cx="3418349" cy="1326839"/>
          </a:xfrm>
        </p:grpSpPr>
        <p:sp>
          <p:nvSpPr>
            <p:cNvPr id="184" name="Rechteck 278">
              <a:extLst>
                <a:ext uri="{FF2B5EF4-FFF2-40B4-BE49-F238E27FC236}">
                  <a16:creationId xmlns:a16="http://schemas.microsoft.com/office/drawing/2014/main" id="{FF11FD5E-2569-49CE-AE75-9DA9539354EC}"/>
                </a:ext>
              </a:extLst>
            </p:cNvPr>
            <p:cNvSpPr/>
            <p:nvPr/>
          </p:nvSpPr>
          <p:spPr bwMode="auto">
            <a:xfrm>
              <a:off x="2861040" y="2123276"/>
              <a:ext cx="535156" cy="535034"/>
            </a:xfrm>
            <a:prstGeom prst="rect">
              <a:avLst/>
            </a:prstGeom>
            <a:solidFill>
              <a:srgbClr val="AF235F"/>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49" name="Rechteck 279">
              <a:extLst>
                <a:ext uri="{FF2B5EF4-FFF2-40B4-BE49-F238E27FC236}">
                  <a16:creationId xmlns:a16="http://schemas.microsoft.com/office/drawing/2014/main" id="{8C1CD385-7500-42BE-AF2B-11EDE3707FAA}"/>
                </a:ext>
              </a:extLst>
            </p:cNvPr>
            <p:cNvSpPr/>
            <p:nvPr/>
          </p:nvSpPr>
          <p:spPr bwMode="auto">
            <a:xfrm>
              <a:off x="5744233" y="2101631"/>
              <a:ext cx="535156" cy="535034"/>
            </a:xfrm>
            <a:prstGeom prst="rect">
              <a:avLst/>
            </a:prstGeom>
            <a:solidFill>
              <a:srgbClr val="2387AA"/>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50" name="Rechteck 280">
              <a:extLst>
                <a:ext uri="{FF2B5EF4-FFF2-40B4-BE49-F238E27FC236}">
                  <a16:creationId xmlns:a16="http://schemas.microsoft.com/office/drawing/2014/main" id="{7DA64E63-3CF4-4224-99E2-3C6C1532E867}"/>
                </a:ext>
              </a:extLst>
            </p:cNvPr>
            <p:cNvSpPr/>
            <p:nvPr/>
          </p:nvSpPr>
          <p:spPr bwMode="auto">
            <a:xfrm>
              <a:off x="5023434" y="1788179"/>
              <a:ext cx="535156" cy="535034"/>
            </a:xfrm>
            <a:prstGeom prst="rect">
              <a:avLst/>
            </a:prstGeom>
            <a:solidFill>
              <a:srgbClr val="32A0A0"/>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51" name="Rechteck 281">
              <a:extLst>
                <a:ext uri="{FF2B5EF4-FFF2-40B4-BE49-F238E27FC236}">
                  <a16:creationId xmlns:a16="http://schemas.microsoft.com/office/drawing/2014/main" id="{3DB64A57-8228-4F55-8C8B-9F3784DEB250}"/>
                </a:ext>
              </a:extLst>
            </p:cNvPr>
            <p:cNvSpPr/>
            <p:nvPr/>
          </p:nvSpPr>
          <p:spPr bwMode="auto">
            <a:xfrm>
              <a:off x="4302635" y="2087952"/>
              <a:ext cx="535156" cy="535034"/>
            </a:xfrm>
            <a:prstGeom prst="rect">
              <a:avLst/>
            </a:prstGeom>
            <a:solidFill>
              <a:srgbClr val="D2D741"/>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52" name="Rechteck 282">
              <a:extLst>
                <a:ext uri="{FF2B5EF4-FFF2-40B4-BE49-F238E27FC236}">
                  <a16:creationId xmlns:a16="http://schemas.microsoft.com/office/drawing/2014/main" id="{51A92913-FBF6-40FD-B9E7-AACB36BCF486}"/>
                </a:ext>
              </a:extLst>
            </p:cNvPr>
            <p:cNvSpPr/>
            <p:nvPr/>
          </p:nvSpPr>
          <p:spPr bwMode="auto">
            <a:xfrm>
              <a:off x="3581837" y="1839341"/>
              <a:ext cx="535156" cy="535034"/>
            </a:xfrm>
            <a:prstGeom prst="rect">
              <a:avLst/>
            </a:prstGeom>
            <a:solidFill>
              <a:srgbClr val="EB780A"/>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grpSp>
          <p:nvGrpSpPr>
            <p:cNvPr id="253" name="Gruppieren 283">
              <a:extLst>
                <a:ext uri="{FF2B5EF4-FFF2-40B4-BE49-F238E27FC236}">
                  <a16:creationId xmlns:a16="http://schemas.microsoft.com/office/drawing/2014/main" id="{4EBE0566-FEDF-4412-868A-664F2F02A043}"/>
                </a:ext>
              </a:extLst>
            </p:cNvPr>
            <p:cNvGrpSpPr/>
            <p:nvPr/>
          </p:nvGrpSpPr>
          <p:grpSpPr>
            <a:xfrm>
              <a:off x="3014048" y="2490313"/>
              <a:ext cx="611608" cy="611467"/>
              <a:chOff x="4911266" y="1764009"/>
              <a:chExt cx="576054" cy="575920"/>
            </a:xfrm>
          </p:grpSpPr>
          <p:sp>
            <p:nvSpPr>
              <p:cNvPr id="281" name="Rechteck 312">
                <a:extLst>
                  <a:ext uri="{FF2B5EF4-FFF2-40B4-BE49-F238E27FC236}">
                    <a16:creationId xmlns:a16="http://schemas.microsoft.com/office/drawing/2014/main" id="{D2D9737D-4671-44CF-9443-2B0A5EC2FF91}"/>
                  </a:ext>
                </a:extLst>
              </p:cNvPr>
              <p:cNvSpPr/>
              <p:nvPr/>
            </p:nvSpPr>
            <p:spPr bwMode="auto">
              <a:xfrm>
                <a:off x="4911266" y="1764009"/>
                <a:ext cx="576054" cy="575920"/>
              </a:xfrm>
              <a:prstGeom prst="rect">
                <a:avLst/>
              </a:prstGeom>
              <a:solidFill>
                <a:srgbClr val="C85A1E"/>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82" name="Freeform 622">
                <a:extLst>
                  <a:ext uri="{FF2B5EF4-FFF2-40B4-BE49-F238E27FC236}">
                    <a16:creationId xmlns:a16="http://schemas.microsoft.com/office/drawing/2014/main" id="{BCA64CA2-C5A9-4B14-A720-13C9AF2B962F}"/>
                  </a:ext>
                </a:extLst>
              </p:cNvPr>
              <p:cNvSpPr>
                <a:spLocks noEditPoints="1"/>
              </p:cNvSpPr>
              <p:nvPr/>
            </p:nvSpPr>
            <p:spPr bwMode="gray">
              <a:xfrm>
                <a:off x="5039408" y="1891716"/>
                <a:ext cx="319770" cy="320507"/>
              </a:xfrm>
              <a:custGeom>
                <a:avLst/>
                <a:gdLst>
                  <a:gd name="T0" fmla="*/ 827 w 2400"/>
                  <a:gd name="T1" fmla="*/ 1640 h 2400"/>
                  <a:gd name="T2" fmla="*/ 1573 w 2400"/>
                  <a:gd name="T3" fmla="*/ 1520 h 2400"/>
                  <a:gd name="T4" fmla="*/ 2013 w 2400"/>
                  <a:gd name="T5" fmla="*/ 640 h 2400"/>
                  <a:gd name="T6" fmla="*/ 1680 w 2400"/>
                  <a:gd name="T7" fmla="*/ 760 h 2400"/>
                  <a:gd name="T8" fmla="*/ 2013 w 2400"/>
                  <a:gd name="T9" fmla="*/ 200 h 2400"/>
                  <a:gd name="T10" fmla="*/ 1680 w 2400"/>
                  <a:gd name="T11" fmla="*/ 320 h 2400"/>
                  <a:gd name="T12" fmla="*/ 1640 w 2400"/>
                  <a:gd name="T13" fmla="*/ 0 h 2400"/>
                  <a:gd name="T14" fmla="*/ 1480 w 2400"/>
                  <a:gd name="T15" fmla="*/ 880 h 2400"/>
                  <a:gd name="T16" fmla="*/ 880 w 2400"/>
                  <a:gd name="T17" fmla="*/ 640 h 2400"/>
                  <a:gd name="T18" fmla="*/ 0 w 2400"/>
                  <a:gd name="T19" fmla="*/ 560 h 2400"/>
                  <a:gd name="T20" fmla="*/ 800 w 2400"/>
                  <a:gd name="T21" fmla="*/ 320 h 2400"/>
                  <a:gd name="T22" fmla="*/ 1028 w 2400"/>
                  <a:gd name="T23" fmla="*/ 80 h 2400"/>
                  <a:gd name="T24" fmla="*/ 0 w 2400"/>
                  <a:gd name="T25" fmla="*/ 1040 h 2400"/>
                  <a:gd name="T26" fmla="*/ 373 w 2400"/>
                  <a:gd name="T27" fmla="*/ 1200 h 2400"/>
                  <a:gd name="T28" fmla="*/ 373 w 2400"/>
                  <a:gd name="T29" fmla="*/ 2400 h 2400"/>
                  <a:gd name="T30" fmla="*/ 373 w 2400"/>
                  <a:gd name="T31" fmla="*/ 2280 h 2400"/>
                  <a:gd name="T32" fmla="*/ 747 w 2400"/>
                  <a:gd name="T33" fmla="*/ 2040 h 2400"/>
                  <a:gd name="T34" fmla="*/ 0 w 2400"/>
                  <a:gd name="T35" fmla="*/ 1920 h 2400"/>
                  <a:gd name="T36" fmla="*/ 747 w 2400"/>
                  <a:gd name="T37" fmla="*/ 2040 h 2400"/>
                  <a:gd name="T38" fmla="*/ 0 w 2400"/>
                  <a:gd name="T39" fmla="*/ 1840 h 2400"/>
                  <a:gd name="T40" fmla="*/ 747 w 2400"/>
                  <a:gd name="T41" fmla="*/ 1720 h 2400"/>
                  <a:gd name="T42" fmla="*/ 373 w 2400"/>
                  <a:gd name="T43" fmla="*/ 1800 h 2400"/>
                  <a:gd name="T44" fmla="*/ 373 w 2400"/>
                  <a:gd name="T45" fmla="*/ 1680 h 2400"/>
                  <a:gd name="T46" fmla="*/ 747 w 2400"/>
                  <a:gd name="T47" fmla="*/ 1440 h 2400"/>
                  <a:gd name="T48" fmla="*/ 0 w 2400"/>
                  <a:gd name="T49" fmla="*/ 1320 h 2400"/>
                  <a:gd name="T50" fmla="*/ 747 w 2400"/>
                  <a:gd name="T51" fmla="*/ 1440 h 2400"/>
                  <a:gd name="T52" fmla="*/ 0 w 2400"/>
                  <a:gd name="T53" fmla="*/ 1240 h 2400"/>
                  <a:gd name="T54" fmla="*/ 747 w 2400"/>
                  <a:gd name="T55" fmla="*/ 1120 h 2400"/>
                  <a:gd name="T56" fmla="*/ 2027 w 2400"/>
                  <a:gd name="T57" fmla="*/ 1680 h 2400"/>
                  <a:gd name="T58" fmla="*/ 1653 w 2400"/>
                  <a:gd name="T59" fmla="*/ 1840 h 2400"/>
                  <a:gd name="T60" fmla="*/ 1653 w 2400"/>
                  <a:gd name="T61" fmla="*/ 2240 h 2400"/>
                  <a:gd name="T62" fmla="*/ 2400 w 2400"/>
                  <a:gd name="T63" fmla="*/ 2120 h 2400"/>
                  <a:gd name="T64" fmla="*/ 2027 w 2400"/>
                  <a:gd name="T65" fmla="*/ 2200 h 2400"/>
                  <a:gd name="T66" fmla="*/ 2027 w 2400"/>
                  <a:gd name="T67" fmla="*/ 2080 h 2400"/>
                  <a:gd name="T68" fmla="*/ 827 w 2400"/>
                  <a:gd name="T69" fmla="*/ 1440 h 2400"/>
                  <a:gd name="T70" fmla="*/ 1200 w 2400"/>
                  <a:gd name="T71" fmla="*/ 1600 h 2400"/>
                  <a:gd name="T72" fmla="*/ 1200 w 2400"/>
                  <a:gd name="T73" fmla="*/ 2400 h 2400"/>
                  <a:gd name="T74" fmla="*/ 1200 w 2400"/>
                  <a:gd name="T75" fmla="*/ 2280 h 2400"/>
                  <a:gd name="T76" fmla="*/ 1573 w 2400"/>
                  <a:gd name="T77" fmla="*/ 2040 h 2400"/>
                  <a:gd name="T78" fmla="*/ 827 w 2400"/>
                  <a:gd name="T79" fmla="*/ 1920 h 2400"/>
                  <a:gd name="T80" fmla="*/ 1573 w 2400"/>
                  <a:gd name="T81" fmla="*/ 2040 h 2400"/>
                  <a:gd name="T82" fmla="*/ 827 w 2400"/>
                  <a:gd name="T83" fmla="*/ 1840 h 2400"/>
                  <a:gd name="T84" fmla="*/ 1573 w 2400"/>
                  <a:gd name="T85" fmla="*/ 1720 h 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00" h="2400">
                    <a:moveTo>
                      <a:pt x="1573" y="1640"/>
                    </a:moveTo>
                    <a:cubicBezTo>
                      <a:pt x="1573" y="1728"/>
                      <a:pt x="1406" y="1800"/>
                      <a:pt x="1200" y="1800"/>
                    </a:cubicBezTo>
                    <a:cubicBezTo>
                      <a:pt x="994" y="1800"/>
                      <a:pt x="827" y="1728"/>
                      <a:pt x="827" y="1640"/>
                    </a:cubicBezTo>
                    <a:cubicBezTo>
                      <a:pt x="827" y="1520"/>
                      <a:pt x="827" y="1520"/>
                      <a:pt x="827" y="1520"/>
                    </a:cubicBezTo>
                    <a:cubicBezTo>
                      <a:pt x="827" y="1608"/>
                      <a:pt x="994" y="1680"/>
                      <a:pt x="1200" y="1680"/>
                    </a:cubicBezTo>
                    <a:cubicBezTo>
                      <a:pt x="1406" y="1680"/>
                      <a:pt x="1573" y="1608"/>
                      <a:pt x="1573" y="1520"/>
                    </a:cubicBezTo>
                    <a:lnTo>
                      <a:pt x="1573" y="1640"/>
                    </a:lnTo>
                    <a:close/>
                    <a:moveTo>
                      <a:pt x="1680" y="640"/>
                    </a:moveTo>
                    <a:cubicBezTo>
                      <a:pt x="2013" y="640"/>
                      <a:pt x="2013" y="640"/>
                      <a:pt x="2013" y="640"/>
                    </a:cubicBezTo>
                    <a:cubicBezTo>
                      <a:pt x="2050" y="640"/>
                      <a:pt x="2080" y="667"/>
                      <a:pt x="2080" y="700"/>
                    </a:cubicBezTo>
                    <a:cubicBezTo>
                      <a:pt x="2080" y="733"/>
                      <a:pt x="2050" y="760"/>
                      <a:pt x="2013" y="760"/>
                    </a:cubicBezTo>
                    <a:cubicBezTo>
                      <a:pt x="1680" y="760"/>
                      <a:pt x="1680" y="760"/>
                      <a:pt x="1680" y="760"/>
                    </a:cubicBezTo>
                    <a:lnTo>
                      <a:pt x="1680" y="640"/>
                    </a:lnTo>
                    <a:close/>
                    <a:moveTo>
                      <a:pt x="1680" y="200"/>
                    </a:moveTo>
                    <a:cubicBezTo>
                      <a:pt x="2013" y="200"/>
                      <a:pt x="2013" y="200"/>
                      <a:pt x="2013" y="200"/>
                    </a:cubicBezTo>
                    <a:cubicBezTo>
                      <a:pt x="2050" y="200"/>
                      <a:pt x="2080" y="227"/>
                      <a:pt x="2080" y="260"/>
                    </a:cubicBezTo>
                    <a:cubicBezTo>
                      <a:pt x="2080" y="293"/>
                      <a:pt x="2050" y="320"/>
                      <a:pt x="2013" y="320"/>
                    </a:cubicBezTo>
                    <a:cubicBezTo>
                      <a:pt x="1680" y="320"/>
                      <a:pt x="1680" y="320"/>
                      <a:pt x="1680" y="320"/>
                    </a:cubicBezTo>
                    <a:lnTo>
                      <a:pt x="1680" y="200"/>
                    </a:lnTo>
                    <a:close/>
                    <a:moveTo>
                      <a:pt x="1480" y="0"/>
                    </a:moveTo>
                    <a:cubicBezTo>
                      <a:pt x="1640" y="0"/>
                      <a:pt x="1640" y="0"/>
                      <a:pt x="1640" y="0"/>
                    </a:cubicBezTo>
                    <a:cubicBezTo>
                      <a:pt x="1640" y="960"/>
                      <a:pt x="1640" y="960"/>
                      <a:pt x="1640" y="960"/>
                    </a:cubicBezTo>
                    <a:cubicBezTo>
                      <a:pt x="1480" y="960"/>
                      <a:pt x="1480" y="960"/>
                      <a:pt x="1480" y="960"/>
                    </a:cubicBezTo>
                    <a:cubicBezTo>
                      <a:pt x="1480" y="880"/>
                      <a:pt x="1480" y="880"/>
                      <a:pt x="1480" y="880"/>
                    </a:cubicBezTo>
                    <a:cubicBezTo>
                      <a:pt x="1028" y="880"/>
                      <a:pt x="1028" y="880"/>
                      <a:pt x="1028" y="880"/>
                    </a:cubicBezTo>
                    <a:cubicBezTo>
                      <a:pt x="946" y="880"/>
                      <a:pt x="880" y="813"/>
                      <a:pt x="880" y="730"/>
                    </a:cubicBezTo>
                    <a:cubicBezTo>
                      <a:pt x="880" y="640"/>
                      <a:pt x="880" y="640"/>
                      <a:pt x="880" y="640"/>
                    </a:cubicBezTo>
                    <a:cubicBezTo>
                      <a:pt x="800" y="640"/>
                      <a:pt x="800" y="640"/>
                      <a:pt x="800" y="640"/>
                    </a:cubicBezTo>
                    <a:cubicBezTo>
                      <a:pt x="800" y="560"/>
                      <a:pt x="800" y="560"/>
                      <a:pt x="800" y="560"/>
                    </a:cubicBezTo>
                    <a:cubicBezTo>
                      <a:pt x="0" y="560"/>
                      <a:pt x="0" y="560"/>
                      <a:pt x="0" y="560"/>
                    </a:cubicBezTo>
                    <a:cubicBezTo>
                      <a:pt x="0" y="400"/>
                      <a:pt x="0" y="400"/>
                      <a:pt x="0" y="400"/>
                    </a:cubicBezTo>
                    <a:cubicBezTo>
                      <a:pt x="800" y="400"/>
                      <a:pt x="800" y="400"/>
                      <a:pt x="800" y="400"/>
                    </a:cubicBezTo>
                    <a:cubicBezTo>
                      <a:pt x="800" y="320"/>
                      <a:pt x="800" y="320"/>
                      <a:pt x="800" y="320"/>
                    </a:cubicBezTo>
                    <a:cubicBezTo>
                      <a:pt x="880" y="320"/>
                      <a:pt x="880" y="320"/>
                      <a:pt x="880" y="320"/>
                    </a:cubicBezTo>
                    <a:cubicBezTo>
                      <a:pt x="880" y="230"/>
                      <a:pt x="880" y="230"/>
                      <a:pt x="880" y="230"/>
                    </a:cubicBezTo>
                    <a:cubicBezTo>
                      <a:pt x="880" y="147"/>
                      <a:pt x="946" y="80"/>
                      <a:pt x="1028" y="80"/>
                    </a:cubicBezTo>
                    <a:cubicBezTo>
                      <a:pt x="1480" y="80"/>
                      <a:pt x="1480" y="80"/>
                      <a:pt x="1480" y="80"/>
                    </a:cubicBezTo>
                    <a:lnTo>
                      <a:pt x="1480" y="0"/>
                    </a:lnTo>
                    <a:close/>
                    <a:moveTo>
                      <a:pt x="0" y="1040"/>
                    </a:moveTo>
                    <a:cubicBezTo>
                      <a:pt x="0" y="952"/>
                      <a:pt x="167" y="880"/>
                      <a:pt x="373" y="880"/>
                    </a:cubicBezTo>
                    <a:cubicBezTo>
                      <a:pt x="580" y="880"/>
                      <a:pt x="747" y="952"/>
                      <a:pt x="747" y="1040"/>
                    </a:cubicBezTo>
                    <a:cubicBezTo>
                      <a:pt x="747" y="1128"/>
                      <a:pt x="580" y="1200"/>
                      <a:pt x="373" y="1200"/>
                    </a:cubicBezTo>
                    <a:cubicBezTo>
                      <a:pt x="167" y="1200"/>
                      <a:pt x="0" y="1128"/>
                      <a:pt x="0" y="1040"/>
                    </a:cubicBezTo>
                    <a:close/>
                    <a:moveTo>
                      <a:pt x="747" y="2240"/>
                    </a:moveTo>
                    <a:cubicBezTo>
                      <a:pt x="747" y="2328"/>
                      <a:pt x="580" y="2400"/>
                      <a:pt x="373" y="2400"/>
                    </a:cubicBezTo>
                    <a:cubicBezTo>
                      <a:pt x="167" y="2400"/>
                      <a:pt x="0" y="2328"/>
                      <a:pt x="0" y="2240"/>
                    </a:cubicBezTo>
                    <a:cubicBezTo>
                      <a:pt x="0" y="2120"/>
                      <a:pt x="0" y="2120"/>
                      <a:pt x="0" y="2120"/>
                    </a:cubicBezTo>
                    <a:cubicBezTo>
                      <a:pt x="0" y="2208"/>
                      <a:pt x="167" y="2280"/>
                      <a:pt x="373" y="2280"/>
                    </a:cubicBezTo>
                    <a:cubicBezTo>
                      <a:pt x="580" y="2280"/>
                      <a:pt x="747" y="2208"/>
                      <a:pt x="747" y="2120"/>
                    </a:cubicBezTo>
                    <a:lnTo>
                      <a:pt x="747" y="2240"/>
                    </a:lnTo>
                    <a:close/>
                    <a:moveTo>
                      <a:pt x="747" y="2040"/>
                    </a:moveTo>
                    <a:cubicBezTo>
                      <a:pt x="747" y="2128"/>
                      <a:pt x="580" y="2200"/>
                      <a:pt x="373" y="2200"/>
                    </a:cubicBezTo>
                    <a:cubicBezTo>
                      <a:pt x="167" y="2200"/>
                      <a:pt x="0" y="2128"/>
                      <a:pt x="0" y="2040"/>
                    </a:cubicBezTo>
                    <a:cubicBezTo>
                      <a:pt x="0" y="1920"/>
                      <a:pt x="0" y="1920"/>
                      <a:pt x="0" y="1920"/>
                    </a:cubicBezTo>
                    <a:cubicBezTo>
                      <a:pt x="0" y="2008"/>
                      <a:pt x="167" y="2080"/>
                      <a:pt x="373" y="2080"/>
                    </a:cubicBezTo>
                    <a:cubicBezTo>
                      <a:pt x="580" y="2080"/>
                      <a:pt x="747" y="2008"/>
                      <a:pt x="747" y="1920"/>
                    </a:cubicBezTo>
                    <a:lnTo>
                      <a:pt x="747" y="2040"/>
                    </a:lnTo>
                    <a:close/>
                    <a:moveTo>
                      <a:pt x="747" y="1840"/>
                    </a:moveTo>
                    <a:cubicBezTo>
                      <a:pt x="747" y="1928"/>
                      <a:pt x="580" y="2000"/>
                      <a:pt x="373" y="2000"/>
                    </a:cubicBezTo>
                    <a:cubicBezTo>
                      <a:pt x="167" y="2000"/>
                      <a:pt x="0" y="1928"/>
                      <a:pt x="0" y="1840"/>
                    </a:cubicBezTo>
                    <a:cubicBezTo>
                      <a:pt x="0" y="1720"/>
                      <a:pt x="0" y="1720"/>
                      <a:pt x="0" y="1720"/>
                    </a:cubicBezTo>
                    <a:cubicBezTo>
                      <a:pt x="0" y="1808"/>
                      <a:pt x="167" y="1880"/>
                      <a:pt x="373" y="1880"/>
                    </a:cubicBezTo>
                    <a:cubicBezTo>
                      <a:pt x="580" y="1880"/>
                      <a:pt x="747" y="1808"/>
                      <a:pt x="747" y="1720"/>
                    </a:cubicBezTo>
                    <a:lnTo>
                      <a:pt x="747" y="1840"/>
                    </a:lnTo>
                    <a:close/>
                    <a:moveTo>
                      <a:pt x="747" y="1640"/>
                    </a:moveTo>
                    <a:cubicBezTo>
                      <a:pt x="747" y="1728"/>
                      <a:pt x="580" y="1800"/>
                      <a:pt x="373" y="1800"/>
                    </a:cubicBezTo>
                    <a:cubicBezTo>
                      <a:pt x="167" y="1800"/>
                      <a:pt x="0" y="1728"/>
                      <a:pt x="0" y="1640"/>
                    </a:cubicBezTo>
                    <a:cubicBezTo>
                      <a:pt x="0" y="1520"/>
                      <a:pt x="0" y="1520"/>
                      <a:pt x="0" y="1520"/>
                    </a:cubicBezTo>
                    <a:cubicBezTo>
                      <a:pt x="0" y="1608"/>
                      <a:pt x="167" y="1680"/>
                      <a:pt x="373" y="1680"/>
                    </a:cubicBezTo>
                    <a:cubicBezTo>
                      <a:pt x="580" y="1680"/>
                      <a:pt x="747" y="1608"/>
                      <a:pt x="747" y="1520"/>
                    </a:cubicBezTo>
                    <a:lnTo>
                      <a:pt x="747" y="1640"/>
                    </a:lnTo>
                    <a:close/>
                    <a:moveTo>
                      <a:pt x="747" y="1440"/>
                    </a:moveTo>
                    <a:cubicBezTo>
                      <a:pt x="747" y="1528"/>
                      <a:pt x="580" y="1600"/>
                      <a:pt x="373" y="1600"/>
                    </a:cubicBezTo>
                    <a:cubicBezTo>
                      <a:pt x="167" y="1600"/>
                      <a:pt x="0" y="1528"/>
                      <a:pt x="0" y="1440"/>
                    </a:cubicBezTo>
                    <a:cubicBezTo>
                      <a:pt x="0" y="1320"/>
                      <a:pt x="0" y="1320"/>
                      <a:pt x="0" y="1320"/>
                    </a:cubicBezTo>
                    <a:cubicBezTo>
                      <a:pt x="0" y="1408"/>
                      <a:pt x="167" y="1480"/>
                      <a:pt x="373" y="1480"/>
                    </a:cubicBezTo>
                    <a:cubicBezTo>
                      <a:pt x="580" y="1480"/>
                      <a:pt x="747" y="1408"/>
                      <a:pt x="747" y="1320"/>
                    </a:cubicBezTo>
                    <a:lnTo>
                      <a:pt x="747" y="1440"/>
                    </a:lnTo>
                    <a:close/>
                    <a:moveTo>
                      <a:pt x="747" y="1240"/>
                    </a:moveTo>
                    <a:cubicBezTo>
                      <a:pt x="747" y="1328"/>
                      <a:pt x="580" y="1400"/>
                      <a:pt x="373" y="1400"/>
                    </a:cubicBezTo>
                    <a:cubicBezTo>
                      <a:pt x="167" y="1400"/>
                      <a:pt x="0" y="1328"/>
                      <a:pt x="0" y="1240"/>
                    </a:cubicBezTo>
                    <a:cubicBezTo>
                      <a:pt x="0" y="1120"/>
                      <a:pt x="0" y="1120"/>
                      <a:pt x="0" y="1120"/>
                    </a:cubicBezTo>
                    <a:cubicBezTo>
                      <a:pt x="0" y="1208"/>
                      <a:pt x="167" y="1280"/>
                      <a:pt x="373" y="1280"/>
                    </a:cubicBezTo>
                    <a:cubicBezTo>
                      <a:pt x="580" y="1280"/>
                      <a:pt x="747" y="1208"/>
                      <a:pt x="747" y="1120"/>
                    </a:cubicBezTo>
                    <a:lnTo>
                      <a:pt x="747" y="1240"/>
                    </a:lnTo>
                    <a:close/>
                    <a:moveTo>
                      <a:pt x="1653" y="1840"/>
                    </a:moveTo>
                    <a:cubicBezTo>
                      <a:pt x="1653" y="1752"/>
                      <a:pt x="1820" y="1680"/>
                      <a:pt x="2027" y="1680"/>
                    </a:cubicBezTo>
                    <a:cubicBezTo>
                      <a:pt x="2233" y="1680"/>
                      <a:pt x="2400" y="1752"/>
                      <a:pt x="2400" y="1840"/>
                    </a:cubicBezTo>
                    <a:cubicBezTo>
                      <a:pt x="2400" y="1928"/>
                      <a:pt x="2233" y="2000"/>
                      <a:pt x="2027" y="2000"/>
                    </a:cubicBezTo>
                    <a:cubicBezTo>
                      <a:pt x="1820" y="2000"/>
                      <a:pt x="1653" y="1928"/>
                      <a:pt x="1653" y="1840"/>
                    </a:cubicBezTo>
                    <a:close/>
                    <a:moveTo>
                      <a:pt x="2400" y="2240"/>
                    </a:moveTo>
                    <a:cubicBezTo>
                      <a:pt x="2400" y="2328"/>
                      <a:pt x="2233" y="2400"/>
                      <a:pt x="2027" y="2400"/>
                    </a:cubicBezTo>
                    <a:cubicBezTo>
                      <a:pt x="1820" y="2400"/>
                      <a:pt x="1653" y="2328"/>
                      <a:pt x="1653" y="2240"/>
                    </a:cubicBezTo>
                    <a:cubicBezTo>
                      <a:pt x="1653" y="2120"/>
                      <a:pt x="1653" y="2120"/>
                      <a:pt x="1653" y="2120"/>
                    </a:cubicBezTo>
                    <a:cubicBezTo>
                      <a:pt x="1653" y="2208"/>
                      <a:pt x="1820" y="2280"/>
                      <a:pt x="2027" y="2280"/>
                    </a:cubicBezTo>
                    <a:cubicBezTo>
                      <a:pt x="2233" y="2280"/>
                      <a:pt x="2400" y="2208"/>
                      <a:pt x="2400" y="2120"/>
                    </a:cubicBezTo>
                    <a:lnTo>
                      <a:pt x="2400" y="2240"/>
                    </a:lnTo>
                    <a:close/>
                    <a:moveTo>
                      <a:pt x="2400" y="2040"/>
                    </a:moveTo>
                    <a:cubicBezTo>
                      <a:pt x="2400" y="2128"/>
                      <a:pt x="2233" y="2200"/>
                      <a:pt x="2027" y="2200"/>
                    </a:cubicBezTo>
                    <a:cubicBezTo>
                      <a:pt x="1820" y="2200"/>
                      <a:pt x="1653" y="2128"/>
                      <a:pt x="1653" y="2040"/>
                    </a:cubicBezTo>
                    <a:cubicBezTo>
                      <a:pt x="1653" y="1920"/>
                      <a:pt x="1653" y="1920"/>
                      <a:pt x="1653" y="1920"/>
                    </a:cubicBezTo>
                    <a:cubicBezTo>
                      <a:pt x="1653" y="2008"/>
                      <a:pt x="1820" y="2080"/>
                      <a:pt x="2027" y="2080"/>
                    </a:cubicBezTo>
                    <a:cubicBezTo>
                      <a:pt x="2233" y="2080"/>
                      <a:pt x="2400" y="2008"/>
                      <a:pt x="2400" y="1920"/>
                    </a:cubicBezTo>
                    <a:lnTo>
                      <a:pt x="2400" y="2040"/>
                    </a:lnTo>
                    <a:close/>
                    <a:moveTo>
                      <a:pt x="827" y="1440"/>
                    </a:moveTo>
                    <a:cubicBezTo>
                      <a:pt x="827" y="1352"/>
                      <a:pt x="994" y="1280"/>
                      <a:pt x="1200" y="1280"/>
                    </a:cubicBezTo>
                    <a:cubicBezTo>
                      <a:pt x="1406" y="1280"/>
                      <a:pt x="1573" y="1352"/>
                      <a:pt x="1573" y="1440"/>
                    </a:cubicBezTo>
                    <a:cubicBezTo>
                      <a:pt x="1573" y="1528"/>
                      <a:pt x="1406" y="1600"/>
                      <a:pt x="1200" y="1600"/>
                    </a:cubicBezTo>
                    <a:cubicBezTo>
                      <a:pt x="994" y="1600"/>
                      <a:pt x="827" y="1528"/>
                      <a:pt x="827" y="1440"/>
                    </a:cubicBezTo>
                    <a:close/>
                    <a:moveTo>
                      <a:pt x="1573" y="2240"/>
                    </a:moveTo>
                    <a:cubicBezTo>
                      <a:pt x="1573" y="2328"/>
                      <a:pt x="1406" y="2400"/>
                      <a:pt x="1200" y="2400"/>
                    </a:cubicBezTo>
                    <a:cubicBezTo>
                      <a:pt x="994" y="2400"/>
                      <a:pt x="827" y="2328"/>
                      <a:pt x="827" y="2240"/>
                    </a:cubicBezTo>
                    <a:cubicBezTo>
                      <a:pt x="827" y="2120"/>
                      <a:pt x="827" y="2120"/>
                      <a:pt x="827" y="2120"/>
                    </a:cubicBezTo>
                    <a:cubicBezTo>
                      <a:pt x="827" y="2208"/>
                      <a:pt x="994" y="2280"/>
                      <a:pt x="1200" y="2280"/>
                    </a:cubicBezTo>
                    <a:cubicBezTo>
                      <a:pt x="1406" y="2280"/>
                      <a:pt x="1573" y="2208"/>
                      <a:pt x="1573" y="2120"/>
                    </a:cubicBezTo>
                    <a:lnTo>
                      <a:pt x="1573" y="2240"/>
                    </a:lnTo>
                    <a:close/>
                    <a:moveTo>
                      <a:pt x="1573" y="2040"/>
                    </a:moveTo>
                    <a:cubicBezTo>
                      <a:pt x="1573" y="2128"/>
                      <a:pt x="1406" y="2200"/>
                      <a:pt x="1200" y="2200"/>
                    </a:cubicBezTo>
                    <a:cubicBezTo>
                      <a:pt x="994" y="2200"/>
                      <a:pt x="827" y="2128"/>
                      <a:pt x="827" y="2040"/>
                    </a:cubicBezTo>
                    <a:cubicBezTo>
                      <a:pt x="827" y="1920"/>
                      <a:pt x="827" y="1920"/>
                      <a:pt x="827" y="1920"/>
                    </a:cubicBezTo>
                    <a:cubicBezTo>
                      <a:pt x="827" y="2008"/>
                      <a:pt x="994" y="2080"/>
                      <a:pt x="1200" y="2080"/>
                    </a:cubicBezTo>
                    <a:cubicBezTo>
                      <a:pt x="1406" y="2080"/>
                      <a:pt x="1573" y="2008"/>
                      <a:pt x="1573" y="1920"/>
                    </a:cubicBezTo>
                    <a:lnTo>
                      <a:pt x="1573" y="2040"/>
                    </a:lnTo>
                    <a:close/>
                    <a:moveTo>
                      <a:pt x="1573" y="1840"/>
                    </a:moveTo>
                    <a:cubicBezTo>
                      <a:pt x="1573" y="1928"/>
                      <a:pt x="1406" y="2000"/>
                      <a:pt x="1200" y="2000"/>
                    </a:cubicBezTo>
                    <a:cubicBezTo>
                      <a:pt x="994" y="2000"/>
                      <a:pt x="827" y="1928"/>
                      <a:pt x="827" y="1840"/>
                    </a:cubicBezTo>
                    <a:cubicBezTo>
                      <a:pt x="827" y="1720"/>
                      <a:pt x="827" y="1720"/>
                      <a:pt x="827" y="1720"/>
                    </a:cubicBezTo>
                    <a:cubicBezTo>
                      <a:pt x="827" y="1808"/>
                      <a:pt x="994" y="1880"/>
                      <a:pt x="1200" y="1880"/>
                    </a:cubicBezTo>
                    <a:cubicBezTo>
                      <a:pt x="1406" y="1880"/>
                      <a:pt x="1573" y="1808"/>
                      <a:pt x="1573" y="1720"/>
                    </a:cubicBezTo>
                    <a:lnTo>
                      <a:pt x="1573" y="1840"/>
                    </a:lnTo>
                    <a:close/>
                  </a:path>
                </a:pathLst>
              </a:custGeom>
              <a:solidFill>
                <a:srgbClr val="FFFFFF"/>
              </a:solidFill>
              <a:ln>
                <a:noFill/>
              </a:ln>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ADBECB"/>
                  </a:solidFill>
                  <a:cs typeface="Arial" panose="020B0604020202020204" pitchFamily="34" charset="0"/>
                </a:endParaRPr>
              </a:p>
            </p:txBody>
          </p:sp>
        </p:grpSp>
        <p:grpSp>
          <p:nvGrpSpPr>
            <p:cNvPr id="254" name="Gruppieren 284">
              <a:extLst>
                <a:ext uri="{FF2B5EF4-FFF2-40B4-BE49-F238E27FC236}">
                  <a16:creationId xmlns:a16="http://schemas.microsoft.com/office/drawing/2014/main" id="{BE187A8D-D306-4360-A2BB-2A739FD7129B}"/>
                </a:ext>
              </a:extLst>
            </p:cNvPr>
            <p:cNvGrpSpPr/>
            <p:nvPr/>
          </p:nvGrpSpPr>
          <p:grpSpPr>
            <a:xfrm>
              <a:off x="3847672" y="2347254"/>
              <a:ext cx="611608" cy="611467"/>
              <a:chOff x="5559336" y="1763929"/>
              <a:chExt cx="576054" cy="575920"/>
            </a:xfrm>
          </p:grpSpPr>
          <p:sp>
            <p:nvSpPr>
              <p:cNvPr id="279" name="Rechteck 310">
                <a:extLst>
                  <a:ext uri="{FF2B5EF4-FFF2-40B4-BE49-F238E27FC236}">
                    <a16:creationId xmlns:a16="http://schemas.microsoft.com/office/drawing/2014/main" id="{84B11BD8-1344-4F5C-A2B4-AAC21C722670}"/>
                  </a:ext>
                </a:extLst>
              </p:cNvPr>
              <p:cNvSpPr/>
              <p:nvPr/>
            </p:nvSpPr>
            <p:spPr bwMode="auto">
              <a:xfrm>
                <a:off x="5559336" y="1763929"/>
                <a:ext cx="576054" cy="575920"/>
              </a:xfrm>
              <a:prstGeom prst="rect">
                <a:avLst/>
              </a:prstGeom>
              <a:solidFill>
                <a:srgbClr val="FFB900"/>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sp>
            <p:nvSpPr>
              <p:cNvPr id="280" name="Freeform 626">
                <a:extLst>
                  <a:ext uri="{FF2B5EF4-FFF2-40B4-BE49-F238E27FC236}">
                    <a16:creationId xmlns:a16="http://schemas.microsoft.com/office/drawing/2014/main" id="{7C465B63-DA97-44BF-859A-B1221A581EE9}"/>
                  </a:ext>
                </a:extLst>
              </p:cNvPr>
              <p:cNvSpPr>
                <a:spLocks noEditPoints="1"/>
              </p:cNvSpPr>
              <p:nvPr/>
            </p:nvSpPr>
            <p:spPr bwMode="gray">
              <a:xfrm>
                <a:off x="5696187" y="1901032"/>
                <a:ext cx="302352" cy="301714"/>
              </a:xfrm>
              <a:custGeom>
                <a:avLst/>
                <a:gdLst>
                  <a:gd name="T0" fmla="*/ 2396 w 2396"/>
                  <a:gd name="T1" fmla="*/ 1198 h 2396"/>
                  <a:gd name="T2" fmla="*/ 1187 w 2396"/>
                  <a:gd name="T3" fmla="*/ 0 h 2396"/>
                  <a:gd name="T4" fmla="*/ 1161 w 2396"/>
                  <a:gd name="T5" fmla="*/ 1 h 2396"/>
                  <a:gd name="T6" fmla="*/ 1161 w 2396"/>
                  <a:gd name="T7" fmla="*/ 2395 h 2396"/>
                  <a:gd name="T8" fmla="*/ 1187 w 2396"/>
                  <a:gd name="T9" fmla="*/ 2396 h 2396"/>
                  <a:gd name="T10" fmla="*/ 2217 w 2396"/>
                  <a:gd name="T11" fmla="*/ 1827 h 2396"/>
                  <a:gd name="T12" fmla="*/ 2221 w 2396"/>
                  <a:gd name="T13" fmla="*/ 1822 h 2396"/>
                  <a:gd name="T14" fmla="*/ 548 w 2396"/>
                  <a:gd name="T15" fmla="*/ 1240 h 2396"/>
                  <a:gd name="T16" fmla="*/ 227 w 2396"/>
                  <a:gd name="T17" fmla="*/ 1744 h 2396"/>
                  <a:gd name="T18" fmla="*/ 2312 w 2396"/>
                  <a:gd name="T19" fmla="*/ 1156 h 2396"/>
                  <a:gd name="T20" fmla="*/ 1749 w 2396"/>
                  <a:gd name="T21" fmla="*/ 658 h 2396"/>
                  <a:gd name="T22" fmla="*/ 2312 w 2396"/>
                  <a:gd name="T23" fmla="*/ 1156 h 2396"/>
                  <a:gd name="T24" fmla="*/ 1240 w 2396"/>
                  <a:gd name="T25" fmla="*/ 1156 h 2396"/>
                  <a:gd name="T26" fmla="*/ 1662 w 2396"/>
                  <a:gd name="T27" fmla="*/ 658 h 2396"/>
                  <a:gd name="T28" fmla="*/ 1240 w 2396"/>
                  <a:gd name="T29" fmla="*/ 574 h 2396"/>
                  <a:gd name="T30" fmla="*/ 1563 w 2396"/>
                  <a:gd name="T31" fmla="*/ 400 h 2396"/>
                  <a:gd name="T32" fmla="*/ 1240 w 2396"/>
                  <a:gd name="T33" fmla="*/ 574 h 2396"/>
                  <a:gd name="T34" fmla="*/ 1156 w 2396"/>
                  <a:gd name="T35" fmla="*/ 574 h 2396"/>
                  <a:gd name="T36" fmla="*/ 800 w 2396"/>
                  <a:gd name="T37" fmla="*/ 400 h 2396"/>
                  <a:gd name="T38" fmla="*/ 1156 w 2396"/>
                  <a:gd name="T39" fmla="*/ 658 h 2396"/>
                  <a:gd name="T40" fmla="*/ 631 w 2396"/>
                  <a:gd name="T41" fmla="*/ 1156 h 2396"/>
                  <a:gd name="T42" fmla="*/ 1156 w 2396"/>
                  <a:gd name="T43" fmla="*/ 658 h 2396"/>
                  <a:gd name="T44" fmla="*/ 85 w 2396"/>
                  <a:gd name="T45" fmla="*/ 1156 h 2396"/>
                  <a:gd name="T46" fmla="*/ 613 w 2396"/>
                  <a:gd name="T47" fmla="*/ 658 h 2396"/>
                  <a:gd name="T48" fmla="*/ 631 w 2396"/>
                  <a:gd name="T49" fmla="*/ 1240 h 2396"/>
                  <a:gd name="T50" fmla="*/ 1156 w 2396"/>
                  <a:gd name="T51" fmla="*/ 1744 h 2396"/>
                  <a:gd name="T52" fmla="*/ 631 w 2396"/>
                  <a:gd name="T53" fmla="*/ 1240 h 2396"/>
                  <a:gd name="T54" fmla="*/ 1156 w 2396"/>
                  <a:gd name="T55" fmla="*/ 2311 h 2396"/>
                  <a:gd name="T56" fmla="*/ 728 w 2396"/>
                  <a:gd name="T57" fmla="*/ 1827 h 2396"/>
                  <a:gd name="T58" fmla="*/ 1240 w 2396"/>
                  <a:gd name="T59" fmla="*/ 2306 h 2396"/>
                  <a:gd name="T60" fmla="*/ 1634 w 2396"/>
                  <a:gd name="T61" fmla="*/ 1827 h 2396"/>
                  <a:gd name="T62" fmla="*/ 1240 w 2396"/>
                  <a:gd name="T63" fmla="*/ 2306 h 2396"/>
                  <a:gd name="T64" fmla="*/ 1240 w 2396"/>
                  <a:gd name="T65" fmla="*/ 1240 h 2396"/>
                  <a:gd name="T66" fmla="*/ 1660 w 2396"/>
                  <a:gd name="T67" fmla="*/ 1744 h 2396"/>
                  <a:gd name="T68" fmla="*/ 1815 w 2396"/>
                  <a:gd name="T69" fmla="*/ 1240 h 2396"/>
                  <a:gd name="T70" fmla="*/ 2169 w 2396"/>
                  <a:gd name="T71" fmla="*/ 1744 h 2396"/>
                  <a:gd name="T72" fmla="*/ 1815 w 2396"/>
                  <a:gd name="T73" fmla="*/ 1240 h 2396"/>
                  <a:gd name="T74" fmla="*/ 1725 w 2396"/>
                  <a:gd name="T75" fmla="*/ 574 h 2396"/>
                  <a:gd name="T76" fmla="*/ 2121 w 2396"/>
                  <a:gd name="T77" fmla="*/ 574 h 2396"/>
                  <a:gd name="T78" fmla="*/ 637 w 2396"/>
                  <a:gd name="T79" fmla="*/ 574 h 2396"/>
                  <a:gd name="T80" fmla="*/ 894 w 2396"/>
                  <a:gd name="T81" fmla="*/ 126 h 2396"/>
                  <a:gd name="T82" fmla="*/ 639 w 2396"/>
                  <a:gd name="T83" fmla="*/ 1827 h 2396"/>
                  <a:gd name="T84" fmla="*/ 279 w 2396"/>
                  <a:gd name="T85" fmla="*/ 1827 h 2396"/>
                  <a:gd name="T86" fmla="*/ 1724 w 2396"/>
                  <a:gd name="T87" fmla="*/ 1827 h 2396"/>
                  <a:gd name="T88" fmla="*/ 1456 w 2396"/>
                  <a:gd name="T89" fmla="*/ 2282 h 2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96" h="2396">
                    <a:moveTo>
                      <a:pt x="2221" y="1822"/>
                    </a:moveTo>
                    <a:cubicBezTo>
                      <a:pt x="2332" y="1640"/>
                      <a:pt x="2396" y="1426"/>
                      <a:pt x="2396" y="1198"/>
                    </a:cubicBezTo>
                    <a:cubicBezTo>
                      <a:pt x="2396" y="537"/>
                      <a:pt x="1859" y="0"/>
                      <a:pt x="1198" y="0"/>
                    </a:cubicBezTo>
                    <a:cubicBezTo>
                      <a:pt x="1194" y="0"/>
                      <a:pt x="1191" y="0"/>
                      <a:pt x="1187" y="0"/>
                    </a:cubicBezTo>
                    <a:cubicBezTo>
                      <a:pt x="1185" y="0"/>
                      <a:pt x="1183" y="0"/>
                      <a:pt x="1181" y="0"/>
                    </a:cubicBezTo>
                    <a:cubicBezTo>
                      <a:pt x="1175" y="0"/>
                      <a:pt x="1168" y="1"/>
                      <a:pt x="1161" y="1"/>
                    </a:cubicBezTo>
                    <a:cubicBezTo>
                      <a:pt x="518" y="21"/>
                      <a:pt x="0" y="550"/>
                      <a:pt x="0" y="1198"/>
                    </a:cubicBezTo>
                    <a:cubicBezTo>
                      <a:pt x="0" y="1846"/>
                      <a:pt x="518" y="2376"/>
                      <a:pt x="1161" y="2395"/>
                    </a:cubicBezTo>
                    <a:cubicBezTo>
                      <a:pt x="1168" y="2396"/>
                      <a:pt x="1175" y="2396"/>
                      <a:pt x="1181" y="2396"/>
                    </a:cubicBezTo>
                    <a:cubicBezTo>
                      <a:pt x="1183" y="2396"/>
                      <a:pt x="1185" y="2396"/>
                      <a:pt x="1187" y="2396"/>
                    </a:cubicBezTo>
                    <a:cubicBezTo>
                      <a:pt x="1191" y="2396"/>
                      <a:pt x="1194" y="2396"/>
                      <a:pt x="1198" y="2396"/>
                    </a:cubicBezTo>
                    <a:cubicBezTo>
                      <a:pt x="1628" y="2396"/>
                      <a:pt x="2006" y="2168"/>
                      <a:pt x="2217" y="1827"/>
                    </a:cubicBezTo>
                    <a:cubicBezTo>
                      <a:pt x="2221" y="1827"/>
                      <a:pt x="2221" y="1827"/>
                      <a:pt x="2221" y="1827"/>
                    </a:cubicBezTo>
                    <a:lnTo>
                      <a:pt x="2221" y="1822"/>
                    </a:lnTo>
                    <a:close/>
                    <a:moveTo>
                      <a:pt x="85" y="1240"/>
                    </a:moveTo>
                    <a:cubicBezTo>
                      <a:pt x="548" y="1240"/>
                      <a:pt x="548" y="1240"/>
                      <a:pt x="548" y="1240"/>
                    </a:cubicBezTo>
                    <a:cubicBezTo>
                      <a:pt x="551" y="1422"/>
                      <a:pt x="575" y="1592"/>
                      <a:pt x="615" y="1744"/>
                    </a:cubicBezTo>
                    <a:cubicBezTo>
                      <a:pt x="227" y="1744"/>
                      <a:pt x="227" y="1744"/>
                      <a:pt x="227" y="1744"/>
                    </a:cubicBezTo>
                    <a:cubicBezTo>
                      <a:pt x="142" y="1594"/>
                      <a:pt x="91" y="1422"/>
                      <a:pt x="85" y="1240"/>
                    </a:cubicBezTo>
                    <a:close/>
                    <a:moveTo>
                      <a:pt x="2312" y="1156"/>
                    </a:moveTo>
                    <a:cubicBezTo>
                      <a:pt x="1815" y="1156"/>
                      <a:pt x="1815" y="1156"/>
                      <a:pt x="1815" y="1156"/>
                    </a:cubicBezTo>
                    <a:cubicBezTo>
                      <a:pt x="1812" y="976"/>
                      <a:pt x="1789" y="808"/>
                      <a:pt x="1749" y="658"/>
                    </a:cubicBezTo>
                    <a:cubicBezTo>
                      <a:pt x="2172" y="658"/>
                      <a:pt x="2172" y="658"/>
                      <a:pt x="2172" y="658"/>
                    </a:cubicBezTo>
                    <a:cubicBezTo>
                      <a:pt x="2255" y="806"/>
                      <a:pt x="2305" y="976"/>
                      <a:pt x="2312" y="1156"/>
                    </a:cubicBezTo>
                    <a:close/>
                    <a:moveTo>
                      <a:pt x="1731" y="1156"/>
                    </a:moveTo>
                    <a:cubicBezTo>
                      <a:pt x="1240" y="1156"/>
                      <a:pt x="1240" y="1156"/>
                      <a:pt x="1240" y="1156"/>
                    </a:cubicBezTo>
                    <a:cubicBezTo>
                      <a:pt x="1240" y="658"/>
                      <a:pt x="1240" y="658"/>
                      <a:pt x="1240" y="658"/>
                    </a:cubicBezTo>
                    <a:cubicBezTo>
                      <a:pt x="1662" y="658"/>
                      <a:pt x="1662" y="658"/>
                      <a:pt x="1662" y="658"/>
                    </a:cubicBezTo>
                    <a:cubicBezTo>
                      <a:pt x="1704" y="809"/>
                      <a:pt x="1728" y="979"/>
                      <a:pt x="1731" y="1156"/>
                    </a:cubicBezTo>
                    <a:close/>
                    <a:moveTo>
                      <a:pt x="1240" y="574"/>
                    </a:moveTo>
                    <a:cubicBezTo>
                      <a:pt x="1240" y="90"/>
                      <a:pt x="1240" y="90"/>
                      <a:pt x="1240" y="90"/>
                    </a:cubicBezTo>
                    <a:cubicBezTo>
                      <a:pt x="1360" y="117"/>
                      <a:pt x="1473" y="224"/>
                      <a:pt x="1563" y="400"/>
                    </a:cubicBezTo>
                    <a:cubicBezTo>
                      <a:pt x="1591" y="453"/>
                      <a:pt x="1615" y="512"/>
                      <a:pt x="1636" y="574"/>
                    </a:cubicBezTo>
                    <a:lnTo>
                      <a:pt x="1240" y="574"/>
                    </a:lnTo>
                    <a:close/>
                    <a:moveTo>
                      <a:pt x="1156" y="85"/>
                    </a:moveTo>
                    <a:cubicBezTo>
                      <a:pt x="1156" y="574"/>
                      <a:pt x="1156" y="574"/>
                      <a:pt x="1156" y="574"/>
                    </a:cubicBezTo>
                    <a:cubicBezTo>
                      <a:pt x="727" y="574"/>
                      <a:pt x="727" y="574"/>
                      <a:pt x="727" y="574"/>
                    </a:cubicBezTo>
                    <a:cubicBezTo>
                      <a:pt x="748" y="512"/>
                      <a:pt x="772" y="453"/>
                      <a:pt x="800" y="400"/>
                    </a:cubicBezTo>
                    <a:cubicBezTo>
                      <a:pt x="898" y="208"/>
                      <a:pt x="1024" y="97"/>
                      <a:pt x="1156" y="85"/>
                    </a:cubicBezTo>
                    <a:close/>
                    <a:moveTo>
                      <a:pt x="1156" y="658"/>
                    </a:moveTo>
                    <a:cubicBezTo>
                      <a:pt x="1156" y="1156"/>
                      <a:pt x="1156" y="1156"/>
                      <a:pt x="1156" y="1156"/>
                    </a:cubicBezTo>
                    <a:cubicBezTo>
                      <a:pt x="631" y="1156"/>
                      <a:pt x="631" y="1156"/>
                      <a:pt x="631" y="1156"/>
                    </a:cubicBezTo>
                    <a:cubicBezTo>
                      <a:pt x="635" y="979"/>
                      <a:pt x="659" y="809"/>
                      <a:pt x="701" y="658"/>
                    </a:cubicBezTo>
                    <a:lnTo>
                      <a:pt x="1156" y="658"/>
                    </a:lnTo>
                    <a:close/>
                    <a:moveTo>
                      <a:pt x="548" y="1156"/>
                    </a:moveTo>
                    <a:cubicBezTo>
                      <a:pt x="85" y="1156"/>
                      <a:pt x="85" y="1156"/>
                      <a:pt x="85" y="1156"/>
                    </a:cubicBezTo>
                    <a:cubicBezTo>
                      <a:pt x="91" y="976"/>
                      <a:pt x="141" y="806"/>
                      <a:pt x="224" y="658"/>
                    </a:cubicBezTo>
                    <a:cubicBezTo>
                      <a:pt x="613" y="658"/>
                      <a:pt x="613" y="658"/>
                      <a:pt x="613" y="658"/>
                    </a:cubicBezTo>
                    <a:cubicBezTo>
                      <a:pt x="574" y="808"/>
                      <a:pt x="551" y="976"/>
                      <a:pt x="548" y="1156"/>
                    </a:cubicBezTo>
                    <a:close/>
                    <a:moveTo>
                      <a:pt x="631" y="1240"/>
                    </a:moveTo>
                    <a:cubicBezTo>
                      <a:pt x="1156" y="1240"/>
                      <a:pt x="1156" y="1240"/>
                      <a:pt x="1156" y="1240"/>
                    </a:cubicBezTo>
                    <a:cubicBezTo>
                      <a:pt x="1156" y="1744"/>
                      <a:pt x="1156" y="1744"/>
                      <a:pt x="1156" y="1744"/>
                    </a:cubicBezTo>
                    <a:cubicBezTo>
                      <a:pt x="702" y="1744"/>
                      <a:pt x="702" y="1744"/>
                      <a:pt x="702" y="1744"/>
                    </a:cubicBezTo>
                    <a:cubicBezTo>
                      <a:pt x="659" y="1591"/>
                      <a:pt x="635" y="1419"/>
                      <a:pt x="631" y="1240"/>
                    </a:cubicBezTo>
                    <a:close/>
                    <a:moveTo>
                      <a:pt x="1156" y="1827"/>
                    </a:moveTo>
                    <a:cubicBezTo>
                      <a:pt x="1156" y="2311"/>
                      <a:pt x="1156" y="2311"/>
                      <a:pt x="1156" y="2311"/>
                    </a:cubicBezTo>
                    <a:cubicBezTo>
                      <a:pt x="1024" y="2299"/>
                      <a:pt x="898" y="2188"/>
                      <a:pt x="800" y="1997"/>
                    </a:cubicBezTo>
                    <a:cubicBezTo>
                      <a:pt x="773" y="1944"/>
                      <a:pt x="749" y="1887"/>
                      <a:pt x="728" y="1827"/>
                    </a:cubicBezTo>
                    <a:lnTo>
                      <a:pt x="1156" y="1827"/>
                    </a:lnTo>
                    <a:close/>
                    <a:moveTo>
                      <a:pt x="1240" y="2306"/>
                    </a:moveTo>
                    <a:cubicBezTo>
                      <a:pt x="1240" y="1827"/>
                      <a:pt x="1240" y="1827"/>
                      <a:pt x="1240" y="1827"/>
                    </a:cubicBezTo>
                    <a:cubicBezTo>
                      <a:pt x="1634" y="1827"/>
                      <a:pt x="1634" y="1827"/>
                      <a:pt x="1634" y="1827"/>
                    </a:cubicBezTo>
                    <a:cubicBezTo>
                      <a:pt x="1614" y="1887"/>
                      <a:pt x="1590" y="1944"/>
                      <a:pt x="1563" y="1997"/>
                    </a:cubicBezTo>
                    <a:cubicBezTo>
                      <a:pt x="1473" y="2172"/>
                      <a:pt x="1360" y="2280"/>
                      <a:pt x="1240" y="2306"/>
                    </a:cubicBezTo>
                    <a:close/>
                    <a:moveTo>
                      <a:pt x="1240" y="1744"/>
                    </a:moveTo>
                    <a:cubicBezTo>
                      <a:pt x="1240" y="1240"/>
                      <a:pt x="1240" y="1240"/>
                      <a:pt x="1240" y="1240"/>
                    </a:cubicBezTo>
                    <a:cubicBezTo>
                      <a:pt x="1731" y="1240"/>
                      <a:pt x="1731" y="1240"/>
                      <a:pt x="1731" y="1240"/>
                    </a:cubicBezTo>
                    <a:cubicBezTo>
                      <a:pt x="1728" y="1419"/>
                      <a:pt x="1704" y="1591"/>
                      <a:pt x="1660" y="1744"/>
                    </a:cubicBezTo>
                    <a:lnTo>
                      <a:pt x="1240" y="1744"/>
                    </a:lnTo>
                    <a:close/>
                    <a:moveTo>
                      <a:pt x="1815" y="1240"/>
                    </a:moveTo>
                    <a:cubicBezTo>
                      <a:pt x="2312" y="1240"/>
                      <a:pt x="2312" y="1240"/>
                      <a:pt x="2312" y="1240"/>
                    </a:cubicBezTo>
                    <a:cubicBezTo>
                      <a:pt x="2305" y="1422"/>
                      <a:pt x="2254" y="1594"/>
                      <a:pt x="2169" y="1744"/>
                    </a:cubicBezTo>
                    <a:cubicBezTo>
                      <a:pt x="1748" y="1744"/>
                      <a:pt x="1748" y="1744"/>
                      <a:pt x="1748" y="1744"/>
                    </a:cubicBezTo>
                    <a:cubicBezTo>
                      <a:pt x="1788" y="1592"/>
                      <a:pt x="1812" y="1422"/>
                      <a:pt x="1815" y="1240"/>
                    </a:cubicBezTo>
                    <a:close/>
                    <a:moveTo>
                      <a:pt x="2121" y="574"/>
                    </a:moveTo>
                    <a:cubicBezTo>
                      <a:pt x="1725" y="574"/>
                      <a:pt x="1725" y="574"/>
                      <a:pt x="1725" y="574"/>
                    </a:cubicBezTo>
                    <a:cubicBezTo>
                      <a:pt x="1662" y="374"/>
                      <a:pt x="1568" y="214"/>
                      <a:pt x="1456" y="114"/>
                    </a:cubicBezTo>
                    <a:cubicBezTo>
                      <a:pt x="1731" y="179"/>
                      <a:pt x="1967" y="347"/>
                      <a:pt x="2121" y="574"/>
                    </a:cubicBezTo>
                    <a:close/>
                    <a:moveTo>
                      <a:pt x="894" y="126"/>
                    </a:moveTo>
                    <a:cubicBezTo>
                      <a:pt x="787" y="227"/>
                      <a:pt x="698" y="382"/>
                      <a:pt x="637" y="574"/>
                    </a:cubicBezTo>
                    <a:cubicBezTo>
                      <a:pt x="275" y="574"/>
                      <a:pt x="275" y="574"/>
                      <a:pt x="275" y="574"/>
                    </a:cubicBezTo>
                    <a:cubicBezTo>
                      <a:pt x="421" y="360"/>
                      <a:pt x="639" y="199"/>
                      <a:pt x="894" y="126"/>
                    </a:cubicBezTo>
                    <a:close/>
                    <a:moveTo>
                      <a:pt x="279" y="1827"/>
                    </a:moveTo>
                    <a:cubicBezTo>
                      <a:pt x="639" y="1827"/>
                      <a:pt x="639" y="1827"/>
                      <a:pt x="639" y="1827"/>
                    </a:cubicBezTo>
                    <a:cubicBezTo>
                      <a:pt x="700" y="2017"/>
                      <a:pt x="788" y="2171"/>
                      <a:pt x="894" y="2270"/>
                    </a:cubicBezTo>
                    <a:cubicBezTo>
                      <a:pt x="641" y="2198"/>
                      <a:pt x="424" y="2039"/>
                      <a:pt x="279" y="1827"/>
                    </a:cubicBezTo>
                    <a:close/>
                    <a:moveTo>
                      <a:pt x="1456" y="2282"/>
                    </a:moveTo>
                    <a:cubicBezTo>
                      <a:pt x="1567" y="2183"/>
                      <a:pt x="1660" y="2025"/>
                      <a:pt x="1724" y="1827"/>
                    </a:cubicBezTo>
                    <a:cubicBezTo>
                      <a:pt x="2117" y="1827"/>
                      <a:pt x="2117" y="1827"/>
                      <a:pt x="2117" y="1827"/>
                    </a:cubicBezTo>
                    <a:cubicBezTo>
                      <a:pt x="1963" y="2052"/>
                      <a:pt x="1729" y="2217"/>
                      <a:pt x="1456" y="2282"/>
                    </a:cubicBezTo>
                    <a:close/>
                  </a:path>
                </a:pathLst>
              </a:custGeom>
              <a:solidFill>
                <a:srgbClr val="FFFFFF"/>
              </a:solidFill>
              <a:ln>
                <a:noFill/>
              </a:ln>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ADBECB"/>
                  </a:solidFill>
                  <a:cs typeface="Arial" panose="020B0604020202020204" pitchFamily="34" charset="0"/>
                </a:endParaRPr>
              </a:p>
            </p:txBody>
          </p:sp>
        </p:grpSp>
        <p:grpSp>
          <p:nvGrpSpPr>
            <p:cNvPr id="255" name="Gruppieren 285">
              <a:extLst>
                <a:ext uri="{FF2B5EF4-FFF2-40B4-BE49-F238E27FC236}">
                  <a16:creationId xmlns:a16="http://schemas.microsoft.com/office/drawing/2014/main" id="{0179A902-8E70-4863-A279-99B140F96B4C}"/>
                </a:ext>
              </a:extLst>
            </p:cNvPr>
            <p:cNvGrpSpPr/>
            <p:nvPr/>
          </p:nvGrpSpPr>
          <p:grpSpPr>
            <a:xfrm>
              <a:off x="4681298" y="2503551"/>
              <a:ext cx="611608" cy="611467"/>
              <a:chOff x="6207487" y="1468156"/>
              <a:chExt cx="576054" cy="575920"/>
            </a:xfrm>
          </p:grpSpPr>
          <p:sp>
            <p:nvSpPr>
              <p:cNvPr id="261" name="Rechteck 291">
                <a:extLst>
                  <a:ext uri="{FF2B5EF4-FFF2-40B4-BE49-F238E27FC236}">
                    <a16:creationId xmlns:a16="http://schemas.microsoft.com/office/drawing/2014/main" id="{0B1E5268-3ED2-4453-A298-1F0669BFCA64}"/>
                  </a:ext>
                </a:extLst>
              </p:cNvPr>
              <p:cNvSpPr/>
              <p:nvPr/>
            </p:nvSpPr>
            <p:spPr bwMode="auto">
              <a:xfrm>
                <a:off x="6207487" y="1468156"/>
                <a:ext cx="576054" cy="575920"/>
              </a:xfrm>
              <a:prstGeom prst="rect">
                <a:avLst/>
              </a:prstGeom>
              <a:solidFill>
                <a:srgbClr val="AAB414"/>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grpSp>
            <p:nvGrpSpPr>
              <p:cNvPr id="262" name="Gruppieren 571">
                <a:extLst>
                  <a:ext uri="{FF2B5EF4-FFF2-40B4-BE49-F238E27FC236}">
                    <a16:creationId xmlns:a16="http://schemas.microsoft.com/office/drawing/2014/main" id="{6D30C349-F079-4260-A250-E8CBF31BA671}"/>
                  </a:ext>
                </a:extLst>
              </p:cNvPr>
              <p:cNvGrpSpPr/>
              <p:nvPr>
                <p:custDataLst>
                  <p:tags r:id="rId4"/>
                </p:custDataLst>
              </p:nvPr>
            </p:nvGrpSpPr>
            <p:grpSpPr bwMode="gray">
              <a:xfrm>
                <a:off x="6346658" y="1597023"/>
                <a:ext cx="297713" cy="318189"/>
                <a:chOff x="1199584" y="-209625"/>
                <a:chExt cx="698501" cy="746462"/>
              </a:xfrm>
              <a:solidFill>
                <a:srgbClr val="FFFFFF"/>
              </a:solidFill>
            </p:grpSpPr>
            <p:sp>
              <p:nvSpPr>
                <p:cNvPr id="263" name="Freeform 5">
                  <a:extLst>
                    <a:ext uri="{FF2B5EF4-FFF2-40B4-BE49-F238E27FC236}">
                      <a16:creationId xmlns:a16="http://schemas.microsoft.com/office/drawing/2014/main" id="{098C4059-D3E8-4CE3-B6A6-323F5D858C26}"/>
                    </a:ext>
                  </a:extLst>
                </p:cNvPr>
                <p:cNvSpPr>
                  <a:spLocks/>
                </p:cNvSpPr>
                <p:nvPr/>
              </p:nvSpPr>
              <p:spPr bwMode="gray">
                <a:xfrm>
                  <a:off x="1440411" y="280365"/>
                  <a:ext cx="217892" cy="82360"/>
                </a:xfrm>
                <a:custGeom>
                  <a:avLst/>
                  <a:gdLst>
                    <a:gd name="T0" fmla="*/ 210 w 210"/>
                    <a:gd name="T1" fmla="*/ 34 h 79"/>
                    <a:gd name="T2" fmla="*/ 105 w 210"/>
                    <a:gd name="T3" fmla="*/ 79 h 79"/>
                    <a:gd name="T4" fmla="*/ 0 w 210"/>
                    <a:gd name="T5" fmla="*/ 34 h 79"/>
                    <a:gd name="T6" fmla="*/ 0 w 210"/>
                    <a:gd name="T7" fmla="*/ 0 h 79"/>
                    <a:gd name="T8" fmla="*/ 105 w 210"/>
                    <a:gd name="T9" fmla="*/ 45 h 79"/>
                    <a:gd name="T10" fmla="*/ 210 w 210"/>
                    <a:gd name="T11" fmla="*/ 0 h 79"/>
                    <a:gd name="T12" fmla="*/ 210 w 210"/>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10" h="79">
                      <a:moveTo>
                        <a:pt x="210" y="34"/>
                      </a:moveTo>
                      <a:cubicBezTo>
                        <a:pt x="210" y="59"/>
                        <a:pt x="163" y="79"/>
                        <a:pt x="105" y="79"/>
                      </a:cubicBezTo>
                      <a:cubicBezTo>
                        <a:pt x="47" y="79"/>
                        <a:pt x="0" y="59"/>
                        <a:pt x="0" y="34"/>
                      </a:cubicBezTo>
                      <a:cubicBezTo>
                        <a:pt x="0" y="0"/>
                        <a:pt x="0" y="0"/>
                        <a:pt x="0" y="0"/>
                      </a:cubicBezTo>
                      <a:cubicBezTo>
                        <a:pt x="0" y="25"/>
                        <a:pt x="47" y="45"/>
                        <a:pt x="105" y="45"/>
                      </a:cubicBezTo>
                      <a:cubicBezTo>
                        <a:pt x="163" y="45"/>
                        <a:pt x="210" y="25"/>
                        <a:pt x="210" y="0"/>
                      </a:cubicBezTo>
                      <a:lnTo>
                        <a:pt x="21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4" name="Oval 6">
                  <a:extLst>
                    <a:ext uri="{FF2B5EF4-FFF2-40B4-BE49-F238E27FC236}">
                      <a16:creationId xmlns:a16="http://schemas.microsoft.com/office/drawing/2014/main" id="{2D68D3ED-3A43-445C-8835-995B574AFB88}"/>
                    </a:ext>
                  </a:extLst>
                </p:cNvPr>
                <p:cNvSpPr>
                  <a:spLocks noChangeArrowheads="1"/>
                </p:cNvSpPr>
                <p:nvPr/>
              </p:nvSpPr>
              <p:spPr bwMode="gray">
                <a:xfrm>
                  <a:off x="1199584" y="93751"/>
                  <a:ext cx="217892" cy="938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5" name="Freeform 7">
                  <a:extLst>
                    <a:ext uri="{FF2B5EF4-FFF2-40B4-BE49-F238E27FC236}">
                      <a16:creationId xmlns:a16="http://schemas.microsoft.com/office/drawing/2014/main" id="{7FCACC36-5BE2-43A5-B8C8-6CF05FDCCA04}"/>
                    </a:ext>
                  </a:extLst>
                </p:cNvPr>
                <p:cNvSpPr>
                  <a:spLocks/>
                </p:cNvSpPr>
                <p:nvPr/>
              </p:nvSpPr>
              <p:spPr bwMode="gray">
                <a:xfrm>
                  <a:off x="1199584" y="454475"/>
                  <a:ext cx="217892" cy="82362"/>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6" name="Freeform 8">
                  <a:extLst>
                    <a:ext uri="{FF2B5EF4-FFF2-40B4-BE49-F238E27FC236}">
                      <a16:creationId xmlns:a16="http://schemas.microsoft.com/office/drawing/2014/main" id="{E1CCD821-841D-4EDB-9D19-262BE93DB4D3}"/>
                    </a:ext>
                  </a:extLst>
                </p:cNvPr>
                <p:cNvSpPr>
                  <a:spLocks/>
                </p:cNvSpPr>
                <p:nvPr/>
              </p:nvSpPr>
              <p:spPr bwMode="gray">
                <a:xfrm>
                  <a:off x="1199584" y="396077"/>
                  <a:ext cx="217892" cy="82363"/>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7" name="Freeform 9">
                  <a:extLst>
                    <a:ext uri="{FF2B5EF4-FFF2-40B4-BE49-F238E27FC236}">
                      <a16:creationId xmlns:a16="http://schemas.microsoft.com/office/drawing/2014/main" id="{8066F748-028F-4571-B81F-EE4EB6C3523E}"/>
                    </a:ext>
                  </a:extLst>
                </p:cNvPr>
                <p:cNvSpPr>
                  <a:spLocks/>
                </p:cNvSpPr>
                <p:nvPr/>
              </p:nvSpPr>
              <p:spPr bwMode="gray">
                <a:xfrm>
                  <a:off x="1199584" y="338753"/>
                  <a:ext cx="217892" cy="81319"/>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8" name="Freeform 10">
                  <a:extLst>
                    <a:ext uri="{FF2B5EF4-FFF2-40B4-BE49-F238E27FC236}">
                      <a16:creationId xmlns:a16="http://schemas.microsoft.com/office/drawing/2014/main" id="{B9F67DC0-9493-43BD-BD8C-D000434B47B2}"/>
                    </a:ext>
                  </a:extLst>
                </p:cNvPr>
                <p:cNvSpPr>
                  <a:spLocks/>
                </p:cNvSpPr>
                <p:nvPr/>
              </p:nvSpPr>
              <p:spPr bwMode="gray">
                <a:xfrm>
                  <a:off x="1199584" y="280365"/>
                  <a:ext cx="217892" cy="82360"/>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9" name="Freeform 11">
                  <a:extLst>
                    <a:ext uri="{FF2B5EF4-FFF2-40B4-BE49-F238E27FC236}">
                      <a16:creationId xmlns:a16="http://schemas.microsoft.com/office/drawing/2014/main" id="{1C5002FF-072F-4F4F-9655-6D9A438561A1}"/>
                    </a:ext>
                  </a:extLst>
                </p:cNvPr>
                <p:cNvSpPr>
                  <a:spLocks/>
                </p:cNvSpPr>
                <p:nvPr/>
              </p:nvSpPr>
              <p:spPr bwMode="gray">
                <a:xfrm>
                  <a:off x="1199584" y="221979"/>
                  <a:ext cx="217892" cy="82360"/>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0" name="Freeform 12">
                  <a:extLst>
                    <a:ext uri="{FF2B5EF4-FFF2-40B4-BE49-F238E27FC236}">
                      <a16:creationId xmlns:a16="http://schemas.microsoft.com/office/drawing/2014/main" id="{B8D06F66-10CC-4437-8956-73B7FF297F92}"/>
                    </a:ext>
                  </a:extLst>
                </p:cNvPr>
                <p:cNvSpPr>
                  <a:spLocks/>
                </p:cNvSpPr>
                <p:nvPr/>
              </p:nvSpPr>
              <p:spPr bwMode="gray">
                <a:xfrm>
                  <a:off x="1199584" y="163604"/>
                  <a:ext cx="217892" cy="82360"/>
                </a:xfrm>
                <a:custGeom>
                  <a:avLst/>
                  <a:gdLst>
                    <a:gd name="T0" fmla="*/ 209 w 209"/>
                    <a:gd name="T1" fmla="*/ 34 h 79"/>
                    <a:gd name="T2" fmla="*/ 104 w 209"/>
                    <a:gd name="T3" fmla="*/ 79 h 79"/>
                    <a:gd name="T4" fmla="*/ 0 w 209"/>
                    <a:gd name="T5" fmla="*/ 34 h 79"/>
                    <a:gd name="T6" fmla="*/ 0 w 209"/>
                    <a:gd name="T7" fmla="*/ 0 h 79"/>
                    <a:gd name="T8" fmla="*/ 104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4" y="79"/>
                      </a:cubicBezTo>
                      <a:cubicBezTo>
                        <a:pt x="46" y="79"/>
                        <a:pt x="0" y="59"/>
                        <a:pt x="0" y="34"/>
                      </a:cubicBezTo>
                      <a:cubicBezTo>
                        <a:pt x="0" y="0"/>
                        <a:pt x="0" y="0"/>
                        <a:pt x="0" y="0"/>
                      </a:cubicBezTo>
                      <a:cubicBezTo>
                        <a:pt x="0" y="25"/>
                        <a:pt x="46" y="45"/>
                        <a:pt x="104"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1" name="Oval 13">
                  <a:extLst>
                    <a:ext uri="{FF2B5EF4-FFF2-40B4-BE49-F238E27FC236}">
                      <a16:creationId xmlns:a16="http://schemas.microsoft.com/office/drawing/2014/main" id="{937D41DA-2537-45BE-8D23-D44FC80DA027}"/>
                    </a:ext>
                  </a:extLst>
                </p:cNvPr>
                <p:cNvSpPr>
                  <a:spLocks noChangeArrowheads="1"/>
                </p:cNvSpPr>
                <p:nvPr/>
              </p:nvSpPr>
              <p:spPr bwMode="gray">
                <a:xfrm>
                  <a:off x="1681237" y="327281"/>
                  <a:ext cx="216848" cy="9278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2" name="Freeform 14">
                  <a:extLst>
                    <a:ext uri="{FF2B5EF4-FFF2-40B4-BE49-F238E27FC236}">
                      <a16:creationId xmlns:a16="http://schemas.microsoft.com/office/drawing/2014/main" id="{52E8A838-1F0A-4FC9-9792-6EE7D87C57C7}"/>
                    </a:ext>
                  </a:extLst>
                </p:cNvPr>
                <p:cNvSpPr>
                  <a:spLocks/>
                </p:cNvSpPr>
                <p:nvPr/>
              </p:nvSpPr>
              <p:spPr bwMode="gray">
                <a:xfrm>
                  <a:off x="1681237" y="454470"/>
                  <a:ext cx="216848" cy="82360"/>
                </a:xfrm>
                <a:custGeom>
                  <a:avLst/>
                  <a:gdLst>
                    <a:gd name="T0" fmla="*/ 209 w 209"/>
                    <a:gd name="T1" fmla="*/ 34 h 79"/>
                    <a:gd name="T2" fmla="*/ 105 w 209"/>
                    <a:gd name="T3" fmla="*/ 79 h 79"/>
                    <a:gd name="T4" fmla="*/ 0 w 209"/>
                    <a:gd name="T5" fmla="*/ 34 h 79"/>
                    <a:gd name="T6" fmla="*/ 0 w 209"/>
                    <a:gd name="T7" fmla="*/ 0 h 79"/>
                    <a:gd name="T8" fmla="*/ 105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5" y="79"/>
                      </a:cubicBezTo>
                      <a:cubicBezTo>
                        <a:pt x="47" y="79"/>
                        <a:pt x="0" y="59"/>
                        <a:pt x="0" y="34"/>
                      </a:cubicBezTo>
                      <a:cubicBezTo>
                        <a:pt x="0" y="0"/>
                        <a:pt x="0" y="0"/>
                        <a:pt x="0" y="0"/>
                      </a:cubicBezTo>
                      <a:cubicBezTo>
                        <a:pt x="0" y="25"/>
                        <a:pt x="47" y="45"/>
                        <a:pt x="105"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3" name="Freeform 15">
                  <a:extLst>
                    <a:ext uri="{FF2B5EF4-FFF2-40B4-BE49-F238E27FC236}">
                      <a16:creationId xmlns:a16="http://schemas.microsoft.com/office/drawing/2014/main" id="{9AD39278-00A4-4661-9733-E7562E0D6490}"/>
                    </a:ext>
                  </a:extLst>
                </p:cNvPr>
                <p:cNvSpPr>
                  <a:spLocks/>
                </p:cNvSpPr>
                <p:nvPr/>
              </p:nvSpPr>
              <p:spPr bwMode="gray">
                <a:xfrm>
                  <a:off x="1681237" y="396085"/>
                  <a:ext cx="216848" cy="82360"/>
                </a:xfrm>
                <a:custGeom>
                  <a:avLst/>
                  <a:gdLst>
                    <a:gd name="T0" fmla="*/ 209 w 209"/>
                    <a:gd name="T1" fmla="*/ 34 h 79"/>
                    <a:gd name="T2" fmla="*/ 105 w 209"/>
                    <a:gd name="T3" fmla="*/ 79 h 79"/>
                    <a:gd name="T4" fmla="*/ 0 w 209"/>
                    <a:gd name="T5" fmla="*/ 34 h 79"/>
                    <a:gd name="T6" fmla="*/ 0 w 209"/>
                    <a:gd name="T7" fmla="*/ 0 h 79"/>
                    <a:gd name="T8" fmla="*/ 105 w 209"/>
                    <a:gd name="T9" fmla="*/ 45 h 79"/>
                    <a:gd name="T10" fmla="*/ 209 w 209"/>
                    <a:gd name="T11" fmla="*/ 0 h 79"/>
                    <a:gd name="T12" fmla="*/ 209 w 209"/>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09" h="79">
                      <a:moveTo>
                        <a:pt x="209" y="34"/>
                      </a:moveTo>
                      <a:cubicBezTo>
                        <a:pt x="209" y="59"/>
                        <a:pt x="162" y="79"/>
                        <a:pt x="105" y="79"/>
                      </a:cubicBezTo>
                      <a:cubicBezTo>
                        <a:pt x="47" y="79"/>
                        <a:pt x="0" y="59"/>
                        <a:pt x="0" y="34"/>
                      </a:cubicBezTo>
                      <a:cubicBezTo>
                        <a:pt x="0" y="0"/>
                        <a:pt x="0" y="0"/>
                        <a:pt x="0" y="0"/>
                      </a:cubicBezTo>
                      <a:cubicBezTo>
                        <a:pt x="0" y="25"/>
                        <a:pt x="47" y="45"/>
                        <a:pt x="105" y="45"/>
                      </a:cubicBezTo>
                      <a:cubicBezTo>
                        <a:pt x="162" y="45"/>
                        <a:pt x="209" y="25"/>
                        <a:pt x="209" y="0"/>
                      </a:cubicBezTo>
                      <a:lnTo>
                        <a:pt x="209"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4" name="Oval 16">
                  <a:extLst>
                    <a:ext uri="{FF2B5EF4-FFF2-40B4-BE49-F238E27FC236}">
                      <a16:creationId xmlns:a16="http://schemas.microsoft.com/office/drawing/2014/main" id="{5F5CA1BD-94FA-451E-B6AB-88FFDBF4945E}"/>
                    </a:ext>
                  </a:extLst>
                </p:cNvPr>
                <p:cNvSpPr>
                  <a:spLocks noChangeArrowheads="1"/>
                </p:cNvSpPr>
                <p:nvPr/>
              </p:nvSpPr>
              <p:spPr bwMode="gray">
                <a:xfrm>
                  <a:off x="1440411" y="257847"/>
                  <a:ext cx="217892" cy="9382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5" name="Freeform 17">
                  <a:extLst>
                    <a:ext uri="{FF2B5EF4-FFF2-40B4-BE49-F238E27FC236}">
                      <a16:creationId xmlns:a16="http://schemas.microsoft.com/office/drawing/2014/main" id="{122DCFAE-0CDD-4864-82A8-0B53881C839E}"/>
                    </a:ext>
                  </a:extLst>
                </p:cNvPr>
                <p:cNvSpPr>
                  <a:spLocks/>
                </p:cNvSpPr>
                <p:nvPr/>
              </p:nvSpPr>
              <p:spPr bwMode="gray">
                <a:xfrm>
                  <a:off x="1440411" y="454470"/>
                  <a:ext cx="217892" cy="82360"/>
                </a:xfrm>
                <a:custGeom>
                  <a:avLst/>
                  <a:gdLst>
                    <a:gd name="T0" fmla="*/ 210 w 210"/>
                    <a:gd name="T1" fmla="*/ 34 h 79"/>
                    <a:gd name="T2" fmla="*/ 105 w 210"/>
                    <a:gd name="T3" fmla="*/ 79 h 79"/>
                    <a:gd name="T4" fmla="*/ 0 w 210"/>
                    <a:gd name="T5" fmla="*/ 34 h 79"/>
                    <a:gd name="T6" fmla="*/ 0 w 210"/>
                    <a:gd name="T7" fmla="*/ 0 h 79"/>
                    <a:gd name="T8" fmla="*/ 105 w 210"/>
                    <a:gd name="T9" fmla="*/ 45 h 79"/>
                    <a:gd name="T10" fmla="*/ 210 w 210"/>
                    <a:gd name="T11" fmla="*/ 0 h 79"/>
                    <a:gd name="T12" fmla="*/ 210 w 210"/>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10" h="79">
                      <a:moveTo>
                        <a:pt x="210" y="34"/>
                      </a:moveTo>
                      <a:cubicBezTo>
                        <a:pt x="210" y="59"/>
                        <a:pt x="163" y="79"/>
                        <a:pt x="105" y="79"/>
                      </a:cubicBezTo>
                      <a:cubicBezTo>
                        <a:pt x="47" y="79"/>
                        <a:pt x="0" y="59"/>
                        <a:pt x="0" y="34"/>
                      </a:cubicBezTo>
                      <a:cubicBezTo>
                        <a:pt x="0" y="0"/>
                        <a:pt x="0" y="0"/>
                        <a:pt x="0" y="0"/>
                      </a:cubicBezTo>
                      <a:cubicBezTo>
                        <a:pt x="0" y="25"/>
                        <a:pt x="47" y="45"/>
                        <a:pt x="105" y="45"/>
                      </a:cubicBezTo>
                      <a:cubicBezTo>
                        <a:pt x="163" y="45"/>
                        <a:pt x="210" y="25"/>
                        <a:pt x="210" y="0"/>
                      </a:cubicBezTo>
                      <a:lnTo>
                        <a:pt x="21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6" name="Freeform 18">
                  <a:extLst>
                    <a:ext uri="{FF2B5EF4-FFF2-40B4-BE49-F238E27FC236}">
                      <a16:creationId xmlns:a16="http://schemas.microsoft.com/office/drawing/2014/main" id="{D590FC0C-0271-4D0E-950F-100D8E2E2FA5}"/>
                    </a:ext>
                  </a:extLst>
                </p:cNvPr>
                <p:cNvSpPr>
                  <a:spLocks/>
                </p:cNvSpPr>
                <p:nvPr/>
              </p:nvSpPr>
              <p:spPr bwMode="gray">
                <a:xfrm>
                  <a:off x="1440411" y="396093"/>
                  <a:ext cx="217892" cy="82362"/>
                </a:xfrm>
                <a:custGeom>
                  <a:avLst/>
                  <a:gdLst>
                    <a:gd name="T0" fmla="*/ 210 w 210"/>
                    <a:gd name="T1" fmla="*/ 34 h 79"/>
                    <a:gd name="T2" fmla="*/ 105 w 210"/>
                    <a:gd name="T3" fmla="*/ 79 h 79"/>
                    <a:gd name="T4" fmla="*/ 0 w 210"/>
                    <a:gd name="T5" fmla="*/ 34 h 79"/>
                    <a:gd name="T6" fmla="*/ 0 w 210"/>
                    <a:gd name="T7" fmla="*/ 0 h 79"/>
                    <a:gd name="T8" fmla="*/ 105 w 210"/>
                    <a:gd name="T9" fmla="*/ 45 h 79"/>
                    <a:gd name="T10" fmla="*/ 210 w 210"/>
                    <a:gd name="T11" fmla="*/ 0 h 79"/>
                    <a:gd name="T12" fmla="*/ 210 w 210"/>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10" h="79">
                      <a:moveTo>
                        <a:pt x="210" y="34"/>
                      </a:moveTo>
                      <a:cubicBezTo>
                        <a:pt x="210" y="59"/>
                        <a:pt x="163" y="79"/>
                        <a:pt x="105" y="79"/>
                      </a:cubicBezTo>
                      <a:cubicBezTo>
                        <a:pt x="47" y="79"/>
                        <a:pt x="0" y="59"/>
                        <a:pt x="0" y="34"/>
                      </a:cubicBezTo>
                      <a:cubicBezTo>
                        <a:pt x="0" y="0"/>
                        <a:pt x="0" y="0"/>
                        <a:pt x="0" y="0"/>
                      </a:cubicBezTo>
                      <a:cubicBezTo>
                        <a:pt x="0" y="25"/>
                        <a:pt x="47" y="45"/>
                        <a:pt x="105" y="45"/>
                      </a:cubicBezTo>
                      <a:cubicBezTo>
                        <a:pt x="163" y="45"/>
                        <a:pt x="210" y="25"/>
                        <a:pt x="210" y="0"/>
                      </a:cubicBezTo>
                      <a:lnTo>
                        <a:pt x="21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7" name="Freeform 19">
                  <a:extLst>
                    <a:ext uri="{FF2B5EF4-FFF2-40B4-BE49-F238E27FC236}">
                      <a16:creationId xmlns:a16="http://schemas.microsoft.com/office/drawing/2014/main" id="{44D0E6D0-1E39-485E-AD36-BE880F16E9D6}"/>
                    </a:ext>
                  </a:extLst>
                </p:cNvPr>
                <p:cNvSpPr>
                  <a:spLocks/>
                </p:cNvSpPr>
                <p:nvPr/>
              </p:nvSpPr>
              <p:spPr bwMode="gray">
                <a:xfrm>
                  <a:off x="1440411" y="338753"/>
                  <a:ext cx="217892" cy="81319"/>
                </a:xfrm>
                <a:custGeom>
                  <a:avLst/>
                  <a:gdLst>
                    <a:gd name="T0" fmla="*/ 210 w 210"/>
                    <a:gd name="T1" fmla="*/ 34 h 79"/>
                    <a:gd name="T2" fmla="*/ 105 w 210"/>
                    <a:gd name="T3" fmla="*/ 79 h 79"/>
                    <a:gd name="T4" fmla="*/ 0 w 210"/>
                    <a:gd name="T5" fmla="*/ 34 h 79"/>
                    <a:gd name="T6" fmla="*/ 0 w 210"/>
                    <a:gd name="T7" fmla="*/ 0 h 79"/>
                    <a:gd name="T8" fmla="*/ 105 w 210"/>
                    <a:gd name="T9" fmla="*/ 45 h 79"/>
                    <a:gd name="T10" fmla="*/ 210 w 210"/>
                    <a:gd name="T11" fmla="*/ 0 h 79"/>
                    <a:gd name="T12" fmla="*/ 210 w 210"/>
                    <a:gd name="T13" fmla="*/ 34 h 79"/>
                  </a:gdLst>
                  <a:ahLst/>
                  <a:cxnLst>
                    <a:cxn ang="0">
                      <a:pos x="T0" y="T1"/>
                    </a:cxn>
                    <a:cxn ang="0">
                      <a:pos x="T2" y="T3"/>
                    </a:cxn>
                    <a:cxn ang="0">
                      <a:pos x="T4" y="T5"/>
                    </a:cxn>
                    <a:cxn ang="0">
                      <a:pos x="T6" y="T7"/>
                    </a:cxn>
                    <a:cxn ang="0">
                      <a:pos x="T8" y="T9"/>
                    </a:cxn>
                    <a:cxn ang="0">
                      <a:pos x="T10" y="T11"/>
                    </a:cxn>
                    <a:cxn ang="0">
                      <a:pos x="T12" y="T13"/>
                    </a:cxn>
                  </a:cxnLst>
                  <a:rect l="0" t="0" r="r" b="b"/>
                  <a:pathLst>
                    <a:path w="210" h="79">
                      <a:moveTo>
                        <a:pt x="210" y="34"/>
                      </a:moveTo>
                      <a:cubicBezTo>
                        <a:pt x="210" y="59"/>
                        <a:pt x="163" y="79"/>
                        <a:pt x="105" y="79"/>
                      </a:cubicBezTo>
                      <a:cubicBezTo>
                        <a:pt x="47" y="79"/>
                        <a:pt x="0" y="59"/>
                        <a:pt x="0" y="34"/>
                      </a:cubicBezTo>
                      <a:cubicBezTo>
                        <a:pt x="0" y="0"/>
                        <a:pt x="0" y="0"/>
                        <a:pt x="0" y="0"/>
                      </a:cubicBezTo>
                      <a:cubicBezTo>
                        <a:pt x="0" y="25"/>
                        <a:pt x="47" y="45"/>
                        <a:pt x="105" y="45"/>
                      </a:cubicBezTo>
                      <a:cubicBezTo>
                        <a:pt x="163" y="45"/>
                        <a:pt x="210" y="25"/>
                        <a:pt x="210" y="0"/>
                      </a:cubicBezTo>
                      <a:lnTo>
                        <a:pt x="21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78" name="Freeform 20">
                  <a:extLst>
                    <a:ext uri="{FF2B5EF4-FFF2-40B4-BE49-F238E27FC236}">
                      <a16:creationId xmlns:a16="http://schemas.microsoft.com/office/drawing/2014/main" id="{3AFDEACE-C13B-4CD5-967C-212E7170AA43}"/>
                    </a:ext>
                  </a:extLst>
                </p:cNvPr>
                <p:cNvSpPr>
                  <a:spLocks noEditPoints="1"/>
                </p:cNvSpPr>
                <p:nvPr/>
              </p:nvSpPr>
              <p:spPr bwMode="gray">
                <a:xfrm>
                  <a:off x="1203754" y="-209625"/>
                  <a:ext cx="694331" cy="310672"/>
                </a:xfrm>
                <a:custGeom>
                  <a:avLst/>
                  <a:gdLst>
                    <a:gd name="T0" fmla="*/ 651 w 668"/>
                    <a:gd name="T1" fmla="*/ 53 h 299"/>
                    <a:gd name="T2" fmla="*/ 459 w 668"/>
                    <a:gd name="T3" fmla="*/ 53 h 299"/>
                    <a:gd name="T4" fmla="*/ 430 w 668"/>
                    <a:gd name="T5" fmla="*/ 95 h 299"/>
                    <a:gd name="T6" fmla="*/ 54 w 668"/>
                    <a:gd name="T7" fmla="*/ 95 h 299"/>
                    <a:gd name="T8" fmla="*/ 0 w 668"/>
                    <a:gd name="T9" fmla="*/ 149 h 299"/>
                    <a:gd name="T10" fmla="*/ 54 w 668"/>
                    <a:gd name="T11" fmla="*/ 204 h 299"/>
                    <a:gd name="T12" fmla="*/ 430 w 668"/>
                    <a:gd name="T13" fmla="*/ 204 h 299"/>
                    <a:gd name="T14" fmla="*/ 458 w 668"/>
                    <a:gd name="T15" fmla="*/ 246 h 299"/>
                    <a:gd name="T16" fmla="*/ 651 w 668"/>
                    <a:gd name="T17" fmla="*/ 246 h 299"/>
                    <a:gd name="T18" fmla="*/ 668 w 668"/>
                    <a:gd name="T19" fmla="*/ 225 h 299"/>
                    <a:gd name="T20" fmla="*/ 541 w 668"/>
                    <a:gd name="T21" fmla="*/ 225 h 299"/>
                    <a:gd name="T22" fmla="*/ 498 w 668"/>
                    <a:gd name="T23" fmla="*/ 150 h 299"/>
                    <a:gd name="T24" fmla="*/ 542 w 668"/>
                    <a:gd name="T25" fmla="*/ 74 h 299"/>
                    <a:gd name="T26" fmla="*/ 668 w 668"/>
                    <a:gd name="T27" fmla="*/ 74 h 299"/>
                    <a:gd name="T28" fmla="*/ 651 w 668"/>
                    <a:gd name="T29" fmla="*/ 53 h 299"/>
                    <a:gd name="T30" fmla="*/ 82 w 668"/>
                    <a:gd name="T31" fmla="*/ 149 h 299"/>
                    <a:gd name="T32" fmla="*/ 54 w 668"/>
                    <a:gd name="T33" fmla="*/ 176 h 299"/>
                    <a:gd name="T34" fmla="*/ 27 w 668"/>
                    <a:gd name="T35" fmla="*/ 149 h 299"/>
                    <a:gd name="T36" fmla="*/ 54 w 668"/>
                    <a:gd name="T37" fmla="*/ 122 h 299"/>
                    <a:gd name="T38" fmla="*/ 82 w 668"/>
                    <a:gd name="T39" fmla="*/ 14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8" h="299">
                      <a:moveTo>
                        <a:pt x="651" y="53"/>
                      </a:moveTo>
                      <a:cubicBezTo>
                        <a:pt x="598" y="0"/>
                        <a:pt x="512" y="0"/>
                        <a:pt x="459" y="53"/>
                      </a:cubicBezTo>
                      <a:cubicBezTo>
                        <a:pt x="446" y="66"/>
                        <a:pt x="437" y="80"/>
                        <a:pt x="430" y="95"/>
                      </a:cubicBezTo>
                      <a:cubicBezTo>
                        <a:pt x="54" y="95"/>
                        <a:pt x="54" y="95"/>
                        <a:pt x="54" y="95"/>
                      </a:cubicBezTo>
                      <a:cubicBezTo>
                        <a:pt x="24" y="95"/>
                        <a:pt x="0" y="119"/>
                        <a:pt x="0" y="149"/>
                      </a:cubicBezTo>
                      <a:cubicBezTo>
                        <a:pt x="0" y="179"/>
                        <a:pt x="24" y="204"/>
                        <a:pt x="54" y="204"/>
                      </a:cubicBezTo>
                      <a:cubicBezTo>
                        <a:pt x="430" y="204"/>
                        <a:pt x="430" y="204"/>
                        <a:pt x="430" y="204"/>
                      </a:cubicBezTo>
                      <a:cubicBezTo>
                        <a:pt x="437" y="219"/>
                        <a:pt x="446" y="233"/>
                        <a:pt x="458" y="246"/>
                      </a:cubicBezTo>
                      <a:cubicBezTo>
                        <a:pt x="512" y="299"/>
                        <a:pt x="598" y="299"/>
                        <a:pt x="651" y="246"/>
                      </a:cubicBezTo>
                      <a:cubicBezTo>
                        <a:pt x="657" y="239"/>
                        <a:pt x="663" y="233"/>
                        <a:pt x="668" y="225"/>
                      </a:cubicBezTo>
                      <a:cubicBezTo>
                        <a:pt x="541" y="225"/>
                        <a:pt x="541" y="225"/>
                        <a:pt x="541" y="225"/>
                      </a:cubicBezTo>
                      <a:cubicBezTo>
                        <a:pt x="498" y="150"/>
                        <a:pt x="498" y="150"/>
                        <a:pt x="498" y="150"/>
                      </a:cubicBezTo>
                      <a:cubicBezTo>
                        <a:pt x="542" y="74"/>
                        <a:pt x="542" y="74"/>
                        <a:pt x="542" y="74"/>
                      </a:cubicBezTo>
                      <a:cubicBezTo>
                        <a:pt x="668" y="74"/>
                        <a:pt x="668" y="74"/>
                        <a:pt x="668" y="74"/>
                      </a:cubicBezTo>
                      <a:cubicBezTo>
                        <a:pt x="663" y="67"/>
                        <a:pt x="658" y="60"/>
                        <a:pt x="651" y="53"/>
                      </a:cubicBezTo>
                      <a:moveTo>
                        <a:pt x="82" y="149"/>
                      </a:moveTo>
                      <a:cubicBezTo>
                        <a:pt x="82" y="164"/>
                        <a:pt x="69" y="176"/>
                        <a:pt x="54" y="176"/>
                      </a:cubicBezTo>
                      <a:cubicBezTo>
                        <a:pt x="39" y="176"/>
                        <a:pt x="27" y="164"/>
                        <a:pt x="27" y="149"/>
                      </a:cubicBezTo>
                      <a:cubicBezTo>
                        <a:pt x="27" y="134"/>
                        <a:pt x="39" y="122"/>
                        <a:pt x="54" y="122"/>
                      </a:cubicBezTo>
                      <a:cubicBezTo>
                        <a:pt x="69" y="122"/>
                        <a:pt x="82" y="134"/>
                        <a:pt x="82" y="1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grpSp>
        </p:grpSp>
        <p:grpSp>
          <p:nvGrpSpPr>
            <p:cNvPr id="256" name="Gruppieren 286">
              <a:extLst>
                <a:ext uri="{FF2B5EF4-FFF2-40B4-BE49-F238E27FC236}">
                  <a16:creationId xmlns:a16="http://schemas.microsoft.com/office/drawing/2014/main" id="{30FFB2AC-BB38-4BBB-9CFF-AFD2392DE1CC}"/>
                </a:ext>
              </a:extLst>
            </p:cNvPr>
            <p:cNvGrpSpPr/>
            <p:nvPr/>
          </p:nvGrpSpPr>
          <p:grpSpPr>
            <a:xfrm>
              <a:off x="5440666" y="2321724"/>
              <a:ext cx="611608" cy="611467"/>
              <a:chOff x="6855637" y="1763929"/>
              <a:chExt cx="576054" cy="575920"/>
            </a:xfrm>
          </p:grpSpPr>
          <p:sp>
            <p:nvSpPr>
              <p:cNvPr id="257" name="Rechteck 287">
                <a:extLst>
                  <a:ext uri="{FF2B5EF4-FFF2-40B4-BE49-F238E27FC236}">
                    <a16:creationId xmlns:a16="http://schemas.microsoft.com/office/drawing/2014/main" id="{ADE61D08-F05E-41E9-82F5-A9686A64B586}"/>
                  </a:ext>
                </a:extLst>
              </p:cNvPr>
              <p:cNvSpPr/>
              <p:nvPr/>
            </p:nvSpPr>
            <p:spPr bwMode="auto">
              <a:xfrm>
                <a:off x="6855637" y="1763929"/>
                <a:ext cx="576054" cy="575920"/>
              </a:xfrm>
              <a:prstGeom prst="rect">
                <a:avLst/>
              </a:prstGeom>
              <a:solidFill>
                <a:srgbClr val="41AAC8"/>
              </a:solidFill>
              <a:ln>
                <a:noFill/>
              </a:ln>
              <a:effectLst/>
            </p:spPr>
            <p:txBody>
              <a:bodyPr rot="0" spcFirstLastPara="0" vertOverflow="overflow" horzOverflow="overflow" vert="horz" wrap="square" lIns="57195" tIns="28597" rIns="57195" bIns="28597" numCol="1" spcCol="0" rtlCol="0" fromWordArt="0" anchor="ctr" anchorCtr="0" forceAA="0" compatLnSpc="1">
                <a:prstTxWarp prst="textNoShape">
                  <a:avLst/>
                </a:prstTxWarp>
                <a:noAutofit/>
              </a:bodyPr>
              <a:lstStyle/>
              <a:p>
                <a:pPr algn="ctr" defTabSz="611285">
                  <a:defRPr/>
                </a:pPr>
                <a:endParaRPr lang="en-US" sz="803" b="1" dirty="0">
                  <a:solidFill>
                    <a:srgbClr val="000000"/>
                  </a:solidFill>
                  <a:cs typeface="Arial" panose="020B0604020202020204" pitchFamily="34" charset="0"/>
                </a:endParaRPr>
              </a:p>
            </p:txBody>
          </p:sp>
          <p:grpSp>
            <p:nvGrpSpPr>
              <p:cNvPr id="258" name="Gruppieren 588">
                <a:extLst>
                  <a:ext uri="{FF2B5EF4-FFF2-40B4-BE49-F238E27FC236}">
                    <a16:creationId xmlns:a16="http://schemas.microsoft.com/office/drawing/2014/main" id="{CC51E5B8-8CCC-40D9-B5A1-0F466864726C}"/>
                  </a:ext>
                </a:extLst>
              </p:cNvPr>
              <p:cNvGrpSpPr/>
              <p:nvPr>
                <p:custDataLst>
                  <p:tags r:id="rId3"/>
                </p:custDataLst>
              </p:nvPr>
            </p:nvGrpSpPr>
            <p:grpSpPr bwMode="gray">
              <a:xfrm>
                <a:off x="6942066" y="1901032"/>
                <a:ext cx="403196" cy="301715"/>
                <a:chOff x="13442563" y="-225191"/>
                <a:chExt cx="820141" cy="613657"/>
              </a:xfrm>
              <a:solidFill>
                <a:schemeClr val="bg1"/>
              </a:solidFill>
            </p:grpSpPr>
            <p:sp>
              <p:nvSpPr>
                <p:cNvPr id="259" name="Freeform 21">
                  <a:extLst>
                    <a:ext uri="{FF2B5EF4-FFF2-40B4-BE49-F238E27FC236}">
                      <a16:creationId xmlns:a16="http://schemas.microsoft.com/office/drawing/2014/main" id="{A8464D09-B43C-4707-9A0E-26EECC3F51F1}"/>
                    </a:ext>
                  </a:extLst>
                </p:cNvPr>
                <p:cNvSpPr>
                  <a:spLocks noEditPoints="1"/>
                </p:cNvSpPr>
                <p:nvPr/>
              </p:nvSpPr>
              <p:spPr bwMode="gray">
                <a:xfrm>
                  <a:off x="13442563" y="-225191"/>
                  <a:ext cx="820141" cy="613657"/>
                </a:xfrm>
                <a:custGeom>
                  <a:avLst/>
                  <a:gdLst>
                    <a:gd name="T0" fmla="*/ 0 w 709"/>
                    <a:gd name="T1" fmla="*/ 508 h 531"/>
                    <a:gd name="T2" fmla="*/ 709 w 709"/>
                    <a:gd name="T3" fmla="*/ 508 h 531"/>
                    <a:gd name="T4" fmla="*/ 685 w 709"/>
                    <a:gd name="T5" fmla="*/ 531 h 531"/>
                    <a:gd name="T6" fmla="*/ 24 w 709"/>
                    <a:gd name="T7" fmla="*/ 531 h 531"/>
                    <a:gd name="T8" fmla="*/ 0 w 709"/>
                    <a:gd name="T9" fmla="*/ 508 h 531"/>
                    <a:gd name="T10" fmla="*/ 284 w 709"/>
                    <a:gd name="T11" fmla="*/ 366 h 531"/>
                    <a:gd name="T12" fmla="*/ 425 w 709"/>
                    <a:gd name="T13" fmla="*/ 366 h 531"/>
                    <a:gd name="T14" fmla="*/ 425 w 709"/>
                    <a:gd name="T15" fmla="*/ 407 h 531"/>
                    <a:gd name="T16" fmla="*/ 284 w 709"/>
                    <a:gd name="T17" fmla="*/ 407 h 531"/>
                    <a:gd name="T18" fmla="*/ 284 w 709"/>
                    <a:gd name="T19" fmla="*/ 366 h 531"/>
                    <a:gd name="T20" fmla="*/ 80 w 709"/>
                    <a:gd name="T21" fmla="*/ 419 h 531"/>
                    <a:gd name="T22" fmla="*/ 629 w 709"/>
                    <a:gd name="T23" fmla="*/ 419 h 531"/>
                    <a:gd name="T24" fmla="*/ 709 w 709"/>
                    <a:gd name="T25" fmla="*/ 496 h 531"/>
                    <a:gd name="T26" fmla="*/ 0 w 709"/>
                    <a:gd name="T27" fmla="*/ 496 h 531"/>
                    <a:gd name="T28" fmla="*/ 80 w 709"/>
                    <a:gd name="T29" fmla="*/ 419 h 531"/>
                    <a:gd name="T30" fmla="*/ 71 w 709"/>
                    <a:gd name="T31" fmla="*/ 23 h 531"/>
                    <a:gd name="T32" fmla="*/ 638 w 709"/>
                    <a:gd name="T33" fmla="*/ 23 h 531"/>
                    <a:gd name="T34" fmla="*/ 638 w 709"/>
                    <a:gd name="T35" fmla="*/ 330 h 531"/>
                    <a:gd name="T36" fmla="*/ 71 w 709"/>
                    <a:gd name="T37" fmla="*/ 330 h 531"/>
                    <a:gd name="T38" fmla="*/ 71 w 709"/>
                    <a:gd name="T39" fmla="*/ 23 h 531"/>
                    <a:gd name="T40" fmla="*/ 48 w 709"/>
                    <a:gd name="T41" fmla="*/ 18 h 531"/>
                    <a:gd name="T42" fmla="*/ 65 w 709"/>
                    <a:gd name="T43" fmla="*/ 0 h 531"/>
                    <a:gd name="T44" fmla="*/ 644 w 709"/>
                    <a:gd name="T45" fmla="*/ 0 h 531"/>
                    <a:gd name="T46" fmla="*/ 662 w 709"/>
                    <a:gd name="T47" fmla="*/ 18 h 531"/>
                    <a:gd name="T48" fmla="*/ 662 w 709"/>
                    <a:gd name="T49" fmla="*/ 336 h 531"/>
                    <a:gd name="T50" fmla="*/ 644 w 709"/>
                    <a:gd name="T51" fmla="*/ 354 h 531"/>
                    <a:gd name="T52" fmla="*/ 65 w 709"/>
                    <a:gd name="T53" fmla="*/ 354 h 531"/>
                    <a:gd name="T54" fmla="*/ 48 w 709"/>
                    <a:gd name="T55" fmla="*/ 336 h 531"/>
                    <a:gd name="T56" fmla="*/ 48 w 709"/>
                    <a:gd name="T57" fmla="*/ 18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9" h="531">
                      <a:moveTo>
                        <a:pt x="0" y="508"/>
                      </a:moveTo>
                      <a:cubicBezTo>
                        <a:pt x="709" y="508"/>
                        <a:pt x="709" y="508"/>
                        <a:pt x="709" y="508"/>
                      </a:cubicBezTo>
                      <a:cubicBezTo>
                        <a:pt x="709" y="521"/>
                        <a:pt x="698" y="531"/>
                        <a:pt x="685" y="531"/>
                      </a:cubicBezTo>
                      <a:cubicBezTo>
                        <a:pt x="24" y="531"/>
                        <a:pt x="24" y="531"/>
                        <a:pt x="24" y="531"/>
                      </a:cubicBezTo>
                      <a:cubicBezTo>
                        <a:pt x="11" y="531"/>
                        <a:pt x="0" y="521"/>
                        <a:pt x="0" y="508"/>
                      </a:cubicBezTo>
                      <a:moveTo>
                        <a:pt x="284" y="366"/>
                      </a:moveTo>
                      <a:cubicBezTo>
                        <a:pt x="425" y="366"/>
                        <a:pt x="425" y="366"/>
                        <a:pt x="425" y="366"/>
                      </a:cubicBezTo>
                      <a:cubicBezTo>
                        <a:pt x="425" y="407"/>
                        <a:pt x="425" y="407"/>
                        <a:pt x="425" y="407"/>
                      </a:cubicBezTo>
                      <a:cubicBezTo>
                        <a:pt x="284" y="407"/>
                        <a:pt x="284" y="407"/>
                        <a:pt x="284" y="407"/>
                      </a:cubicBezTo>
                      <a:lnTo>
                        <a:pt x="284" y="366"/>
                      </a:lnTo>
                      <a:close/>
                      <a:moveTo>
                        <a:pt x="80" y="419"/>
                      </a:moveTo>
                      <a:cubicBezTo>
                        <a:pt x="629" y="419"/>
                        <a:pt x="629" y="419"/>
                        <a:pt x="629" y="419"/>
                      </a:cubicBezTo>
                      <a:cubicBezTo>
                        <a:pt x="709" y="496"/>
                        <a:pt x="709" y="496"/>
                        <a:pt x="709" y="496"/>
                      </a:cubicBezTo>
                      <a:cubicBezTo>
                        <a:pt x="0" y="496"/>
                        <a:pt x="0" y="496"/>
                        <a:pt x="0" y="496"/>
                      </a:cubicBezTo>
                      <a:lnTo>
                        <a:pt x="80" y="419"/>
                      </a:lnTo>
                      <a:close/>
                      <a:moveTo>
                        <a:pt x="71" y="23"/>
                      </a:moveTo>
                      <a:cubicBezTo>
                        <a:pt x="638" y="23"/>
                        <a:pt x="638" y="23"/>
                        <a:pt x="638" y="23"/>
                      </a:cubicBezTo>
                      <a:cubicBezTo>
                        <a:pt x="638" y="330"/>
                        <a:pt x="638" y="330"/>
                        <a:pt x="638" y="330"/>
                      </a:cubicBezTo>
                      <a:cubicBezTo>
                        <a:pt x="71" y="330"/>
                        <a:pt x="71" y="330"/>
                        <a:pt x="71" y="330"/>
                      </a:cubicBezTo>
                      <a:lnTo>
                        <a:pt x="71" y="23"/>
                      </a:lnTo>
                      <a:close/>
                      <a:moveTo>
                        <a:pt x="48" y="18"/>
                      </a:moveTo>
                      <a:cubicBezTo>
                        <a:pt x="48" y="8"/>
                        <a:pt x="56" y="0"/>
                        <a:pt x="65" y="0"/>
                      </a:cubicBezTo>
                      <a:cubicBezTo>
                        <a:pt x="644" y="0"/>
                        <a:pt x="644" y="0"/>
                        <a:pt x="644" y="0"/>
                      </a:cubicBezTo>
                      <a:cubicBezTo>
                        <a:pt x="654" y="0"/>
                        <a:pt x="662" y="8"/>
                        <a:pt x="662" y="18"/>
                      </a:cubicBezTo>
                      <a:cubicBezTo>
                        <a:pt x="662" y="336"/>
                        <a:pt x="662" y="336"/>
                        <a:pt x="662" y="336"/>
                      </a:cubicBezTo>
                      <a:cubicBezTo>
                        <a:pt x="662" y="346"/>
                        <a:pt x="654" y="354"/>
                        <a:pt x="644" y="354"/>
                      </a:cubicBezTo>
                      <a:cubicBezTo>
                        <a:pt x="65" y="354"/>
                        <a:pt x="65" y="354"/>
                        <a:pt x="65" y="354"/>
                      </a:cubicBezTo>
                      <a:cubicBezTo>
                        <a:pt x="56" y="354"/>
                        <a:pt x="48" y="346"/>
                        <a:pt x="48" y="336"/>
                      </a:cubicBezTo>
                      <a:lnTo>
                        <a:pt x="48" y="18"/>
                      </a:lnTo>
                      <a:close/>
                    </a:path>
                  </a:pathLst>
                </a:custGeom>
                <a:solidFill>
                  <a:srgbClr val="FFFFFF"/>
                </a:solidFill>
                <a:ln>
                  <a:noFill/>
                </a:ln>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sp>
              <p:nvSpPr>
                <p:cNvPr id="260" name="Freeform 22">
                  <a:extLst>
                    <a:ext uri="{FF2B5EF4-FFF2-40B4-BE49-F238E27FC236}">
                      <a16:creationId xmlns:a16="http://schemas.microsoft.com/office/drawing/2014/main" id="{B44C1B07-EA71-46E2-BDF2-E79B370ADCFA}"/>
                    </a:ext>
                  </a:extLst>
                </p:cNvPr>
                <p:cNvSpPr>
                  <a:spLocks/>
                </p:cNvSpPr>
                <p:nvPr/>
              </p:nvSpPr>
              <p:spPr bwMode="gray">
                <a:xfrm>
                  <a:off x="13593367" y="107822"/>
                  <a:ext cx="518534" cy="205326"/>
                </a:xfrm>
                <a:custGeom>
                  <a:avLst/>
                  <a:gdLst>
                    <a:gd name="T0" fmla="*/ 414 w 449"/>
                    <a:gd name="T1" fmla="*/ 17 h 177"/>
                    <a:gd name="T2" fmla="*/ 431 w 449"/>
                    <a:gd name="T3" fmla="*/ 0 h 177"/>
                    <a:gd name="T4" fmla="*/ 449 w 449"/>
                    <a:gd name="T5" fmla="*/ 17 h 177"/>
                    <a:gd name="T6" fmla="*/ 431 w 449"/>
                    <a:gd name="T7" fmla="*/ 35 h 177"/>
                    <a:gd name="T8" fmla="*/ 425 w 449"/>
                    <a:gd name="T9" fmla="*/ 34 h 177"/>
                    <a:gd name="T10" fmla="*/ 364 w 449"/>
                    <a:gd name="T11" fmla="*/ 103 h 177"/>
                    <a:gd name="T12" fmla="*/ 366 w 449"/>
                    <a:gd name="T13" fmla="*/ 112 h 177"/>
                    <a:gd name="T14" fmla="*/ 349 w 449"/>
                    <a:gd name="T15" fmla="*/ 129 h 177"/>
                    <a:gd name="T16" fmla="*/ 331 w 449"/>
                    <a:gd name="T17" fmla="*/ 112 h 177"/>
                    <a:gd name="T18" fmla="*/ 332 w 449"/>
                    <a:gd name="T19" fmla="*/ 105 h 177"/>
                    <a:gd name="T20" fmla="*/ 275 w 449"/>
                    <a:gd name="T21" fmla="*/ 56 h 177"/>
                    <a:gd name="T22" fmla="*/ 266 w 449"/>
                    <a:gd name="T23" fmla="*/ 59 h 177"/>
                    <a:gd name="T24" fmla="*/ 259 w 449"/>
                    <a:gd name="T25" fmla="*/ 57 h 177"/>
                    <a:gd name="T26" fmla="*/ 199 w 449"/>
                    <a:gd name="T27" fmla="*/ 127 h 177"/>
                    <a:gd name="T28" fmla="*/ 201 w 449"/>
                    <a:gd name="T29" fmla="*/ 135 h 177"/>
                    <a:gd name="T30" fmla="*/ 183 w 449"/>
                    <a:gd name="T31" fmla="*/ 153 h 177"/>
                    <a:gd name="T32" fmla="*/ 166 w 449"/>
                    <a:gd name="T33" fmla="*/ 135 h 177"/>
                    <a:gd name="T34" fmla="*/ 166 w 449"/>
                    <a:gd name="T35" fmla="*/ 134 h 177"/>
                    <a:gd name="T36" fmla="*/ 114 w 449"/>
                    <a:gd name="T37" fmla="*/ 112 h 177"/>
                    <a:gd name="T38" fmla="*/ 101 w 449"/>
                    <a:gd name="T39" fmla="*/ 118 h 177"/>
                    <a:gd name="T40" fmla="*/ 91 w 449"/>
                    <a:gd name="T41" fmla="*/ 114 h 177"/>
                    <a:gd name="T42" fmla="*/ 35 w 449"/>
                    <a:gd name="T43" fmla="*/ 154 h 177"/>
                    <a:gd name="T44" fmla="*/ 36 w 449"/>
                    <a:gd name="T45" fmla="*/ 159 h 177"/>
                    <a:gd name="T46" fmla="*/ 18 w 449"/>
                    <a:gd name="T47" fmla="*/ 177 h 177"/>
                    <a:gd name="T48" fmla="*/ 0 w 449"/>
                    <a:gd name="T49" fmla="*/ 159 h 177"/>
                    <a:gd name="T50" fmla="*/ 18 w 449"/>
                    <a:gd name="T51" fmla="*/ 141 h 177"/>
                    <a:gd name="T52" fmla="*/ 28 w 449"/>
                    <a:gd name="T53" fmla="*/ 144 h 177"/>
                    <a:gd name="T54" fmla="*/ 84 w 449"/>
                    <a:gd name="T55" fmla="*/ 105 h 177"/>
                    <a:gd name="T56" fmla="*/ 83 w 449"/>
                    <a:gd name="T57" fmla="*/ 100 h 177"/>
                    <a:gd name="T58" fmla="*/ 101 w 449"/>
                    <a:gd name="T59" fmla="*/ 82 h 177"/>
                    <a:gd name="T60" fmla="*/ 118 w 449"/>
                    <a:gd name="T61" fmla="*/ 100 h 177"/>
                    <a:gd name="T62" fmla="*/ 118 w 449"/>
                    <a:gd name="T63" fmla="*/ 101 h 177"/>
                    <a:gd name="T64" fmla="*/ 170 w 449"/>
                    <a:gd name="T65" fmla="*/ 123 h 177"/>
                    <a:gd name="T66" fmla="*/ 183 w 449"/>
                    <a:gd name="T67" fmla="*/ 118 h 177"/>
                    <a:gd name="T68" fmla="*/ 190 w 449"/>
                    <a:gd name="T69" fmla="*/ 119 h 177"/>
                    <a:gd name="T70" fmla="*/ 251 w 449"/>
                    <a:gd name="T71" fmla="*/ 50 h 177"/>
                    <a:gd name="T72" fmla="*/ 248 w 449"/>
                    <a:gd name="T73" fmla="*/ 41 h 177"/>
                    <a:gd name="T74" fmla="*/ 266 w 449"/>
                    <a:gd name="T75" fmla="*/ 23 h 177"/>
                    <a:gd name="T76" fmla="*/ 284 w 449"/>
                    <a:gd name="T77" fmla="*/ 41 h 177"/>
                    <a:gd name="T78" fmla="*/ 283 w 449"/>
                    <a:gd name="T79" fmla="*/ 47 h 177"/>
                    <a:gd name="T80" fmla="*/ 340 w 449"/>
                    <a:gd name="T81" fmla="*/ 96 h 177"/>
                    <a:gd name="T82" fmla="*/ 349 w 449"/>
                    <a:gd name="T83" fmla="*/ 94 h 177"/>
                    <a:gd name="T84" fmla="*/ 355 w 449"/>
                    <a:gd name="T85" fmla="*/ 95 h 177"/>
                    <a:gd name="T86" fmla="*/ 416 w 449"/>
                    <a:gd name="T87" fmla="*/ 26 h 177"/>
                    <a:gd name="T88" fmla="*/ 414 w 449"/>
                    <a:gd name="T89" fmla="*/ 1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9" h="177">
                      <a:moveTo>
                        <a:pt x="414" y="17"/>
                      </a:moveTo>
                      <a:cubicBezTo>
                        <a:pt x="414" y="7"/>
                        <a:pt x="421" y="0"/>
                        <a:pt x="431" y="0"/>
                      </a:cubicBezTo>
                      <a:cubicBezTo>
                        <a:pt x="441" y="0"/>
                        <a:pt x="449" y="7"/>
                        <a:pt x="449" y="17"/>
                      </a:cubicBezTo>
                      <a:cubicBezTo>
                        <a:pt x="449" y="27"/>
                        <a:pt x="441" y="35"/>
                        <a:pt x="431" y="35"/>
                      </a:cubicBezTo>
                      <a:cubicBezTo>
                        <a:pt x="429" y="35"/>
                        <a:pt x="427" y="34"/>
                        <a:pt x="425" y="34"/>
                      </a:cubicBezTo>
                      <a:cubicBezTo>
                        <a:pt x="364" y="103"/>
                        <a:pt x="364" y="103"/>
                        <a:pt x="364" y="103"/>
                      </a:cubicBezTo>
                      <a:cubicBezTo>
                        <a:pt x="366" y="106"/>
                        <a:pt x="366" y="109"/>
                        <a:pt x="366" y="112"/>
                      </a:cubicBezTo>
                      <a:cubicBezTo>
                        <a:pt x="366" y="121"/>
                        <a:pt x="358" y="129"/>
                        <a:pt x="349" y="129"/>
                      </a:cubicBezTo>
                      <a:cubicBezTo>
                        <a:pt x="339" y="129"/>
                        <a:pt x="331" y="121"/>
                        <a:pt x="331" y="112"/>
                      </a:cubicBezTo>
                      <a:cubicBezTo>
                        <a:pt x="331" y="109"/>
                        <a:pt x="331" y="107"/>
                        <a:pt x="332" y="105"/>
                      </a:cubicBezTo>
                      <a:cubicBezTo>
                        <a:pt x="275" y="56"/>
                        <a:pt x="275" y="56"/>
                        <a:pt x="275" y="56"/>
                      </a:cubicBezTo>
                      <a:cubicBezTo>
                        <a:pt x="272" y="58"/>
                        <a:pt x="269" y="59"/>
                        <a:pt x="266" y="59"/>
                      </a:cubicBezTo>
                      <a:cubicBezTo>
                        <a:pt x="264" y="59"/>
                        <a:pt x="261" y="58"/>
                        <a:pt x="259" y="57"/>
                      </a:cubicBezTo>
                      <a:cubicBezTo>
                        <a:pt x="199" y="127"/>
                        <a:pt x="199" y="127"/>
                        <a:pt x="199" y="127"/>
                      </a:cubicBezTo>
                      <a:cubicBezTo>
                        <a:pt x="200" y="129"/>
                        <a:pt x="201" y="132"/>
                        <a:pt x="201" y="135"/>
                      </a:cubicBezTo>
                      <a:cubicBezTo>
                        <a:pt x="201" y="145"/>
                        <a:pt x="193" y="153"/>
                        <a:pt x="183" y="153"/>
                      </a:cubicBezTo>
                      <a:cubicBezTo>
                        <a:pt x="174" y="153"/>
                        <a:pt x="166" y="145"/>
                        <a:pt x="166" y="135"/>
                      </a:cubicBezTo>
                      <a:cubicBezTo>
                        <a:pt x="166" y="135"/>
                        <a:pt x="166" y="135"/>
                        <a:pt x="166" y="134"/>
                      </a:cubicBezTo>
                      <a:cubicBezTo>
                        <a:pt x="114" y="112"/>
                        <a:pt x="114" y="112"/>
                        <a:pt x="114" y="112"/>
                      </a:cubicBezTo>
                      <a:cubicBezTo>
                        <a:pt x="110" y="115"/>
                        <a:pt x="106" y="118"/>
                        <a:pt x="101" y="118"/>
                      </a:cubicBezTo>
                      <a:cubicBezTo>
                        <a:pt x="97" y="118"/>
                        <a:pt x="93" y="116"/>
                        <a:pt x="91" y="114"/>
                      </a:cubicBezTo>
                      <a:cubicBezTo>
                        <a:pt x="35" y="154"/>
                        <a:pt x="35" y="154"/>
                        <a:pt x="35" y="154"/>
                      </a:cubicBezTo>
                      <a:cubicBezTo>
                        <a:pt x="35" y="156"/>
                        <a:pt x="36" y="157"/>
                        <a:pt x="36" y="159"/>
                      </a:cubicBezTo>
                      <a:cubicBezTo>
                        <a:pt x="36" y="169"/>
                        <a:pt x="28" y="177"/>
                        <a:pt x="18" y="177"/>
                      </a:cubicBezTo>
                      <a:cubicBezTo>
                        <a:pt x="8" y="177"/>
                        <a:pt x="0" y="169"/>
                        <a:pt x="0" y="159"/>
                      </a:cubicBezTo>
                      <a:cubicBezTo>
                        <a:pt x="0" y="149"/>
                        <a:pt x="8" y="141"/>
                        <a:pt x="18" y="141"/>
                      </a:cubicBezTo>
                      <a:cubicBezTo>
                        <a:pt x="22" y="141"/>
                        <a:pt x="25" y="142"/>
                        <a:pt x="28" y="144"/>
                      </a:cubicBezTo>
                      <a:cubicBezTo>
                        <a:pt x="84" y="105"/>
                        <a:pt x="84" y="105"/>
                        <a:pt x="84" y="105"/>
                      </a:cubicBezTo>
                      <a:cubicBezTo>
                        <a:pt x="83" y="103"/>
                        <a:pt x="83" y="102"/>
                        <a:pt x="83" y="100"/>
                      </a:cubicBezTo>
                      <a:cubicBezTo>
                        <a:pt x="83" y="90"/>
                        <a:pt x="91" y="82"/>
                        <a:pt x="101" y="82"/>
                      </a:cubicBezTo>
                      <a:cubicBezTo>
                        <a:pt x="110" y="82"/>
                        <a:pt x="118" y="90"/>
                        <a:pt x="118" y="100"/>
                      </a:cubicBezTo>
                      <a:cubicBezTo>
                        <a:pt x="118" y="100"/>
                        <a:pt x="118" y="101"/>
                        <a:pt x="118" y="101"/>
                      </a:cubicBezTo>
                      <a:cubicBezTo>
                        <a:pt x="170" y="123"/>
                        <a:pt x="170" y="123"/>
                        <a:pt x="170" y="123"/>
                      </a:cubicBezTo>
                      <a:cubicBezTo>
                        <a:pt x="174" y="120"/>
                        <a:pt x="178" y="118"/>
                        <a:pt x="183" y="118"/>
                      </a:cubicBezTo>
                      <a:cubicBezTo>
                        <a:pt x="186" y="118"/>
                        <a:pt x="188" y="118"/>
                        <a:pt x="190" y="119"/>
                      </a:cubicBezTo>
                      <a:cubicBezTo>
                        <a:pt x="251" y="50"/>
                        <a:pt x="251" y="50"/>
                        <a:pt x="251" y="50"/>
                      </a:cubicBezTo>
                      <a:cubicBezTo>
                        <a:pt x="249" y="47"/>
                        <a:pt x="248" y="44"/>
                        <a:pt x="248" y="41"/>
                      </a:cubicBezTo>
                      <a:cubicBezTo>
                        <a:pt x="248" y="31"/>
                        <a:pt x="256" y="23"/>
                        <a:pt x="266" y="23"/>
                      </a:cubicBezTo>
                      <a:cubicBezTo>
                        <a:pt x="276" y="23"/>
                        <a:pt x="284" y="31"/>
                        <a:pt x="284" y="41"/>
                      </a:cubicBezTo>
                      <a:cubicBezTo>
                        <a:pt x="284" y="43"/>
                        <a:pt x="283" y="45"/>
                        <a:pt x="283" y="47"/>
                      </a:cubicBezTo>
                      <a:cubicBezTo>
                        <a:pt x="340" y="96"/>
                        <a:pt x="340" y="96"/>
                        <a:pt x="340" y="96"/>
                      </a:cubicBezTo>
                      <a:cubicBezTo>
                        <a:pt x="342" y="95"/>
                        <a:pt x="345" y="94"/>
                        <a:pt x="349" y="94"/>
                      </a:cubicBezTo>
                      <a:cubicBezTo>
                        <a:pt x="351" y="94"/>
                        <a:pt x="353" y="94"/>
                        <a:pt x="355" y="95"/>
                      </a:cubicBezTo>
                      <a:cubicBezTo>
                        <a:pt x="416" y="26"/>
                        <a:pt x="416" y="26"/>
                        <a:pt x="416" y="26"/>
                      </a:cubicBezTo>
                      <a:cubicBezTo>
                        <a:pt x="414" y="23"/>
                        <a:pt x="414" y="20"/>
                        <a:pt x="414" y="17"/>
                      </a:cubicBezTo>
                    </a:path>
                  </a:pathLst>
                </a:custGeom>
                <a:solidFill>
                  <a:srgbClr val="FFFFFF"/>
                </a:solidFill>
                <a:ln>
                  <a:noFill/>
                </a:ln>
              </p:spPr>
              <p:txBody>
                <a:bodyPr vert="horz" wrap="square" lIns="57195" tIns="28597" rIns="57195" bIns="28597" numCol="1" anchor="t" anchorCtr="0" compatLnSpc="1">
                  <a:prstTxWarp prst="textNoShape">
                    <a:avLst/>
                  </a:prstTxWarp>
                </a:bodyPr>
                <a:lstStyle/>
                <a:p>
                  <a:pPr defTabSz="611285">
                    <a:defRPr/>
                  </a:pPr>
                  <a:endParaRPr lang="en-US" sz="869" dirty="0">
                    <a:solidFill>
                      <a:srgbClr val="647D2D"/>
                    </a:solidFill>
                    <a:cs typeface="Arial" panose="020B0604020202020204" pitchFamily="34" charset="0"/>
                  </a:endParaRPr>
                </a:p>
              </p:txBody>
            </p:sp>
          </p:grpSp>
        </p:grpSp>
      </p:grpSp>
      <p:sp>
        <p:nvSpPr>
          <p:cNvPr id="283" name="Freeform 14">
            <a:extLst>
              <a:ext uri="{FF2B5EF4-FFF2-40B4-BE49-F238E27FC236}">
                <a16:creationId xmlns:a16="http://schemas.microsoft.com/office/drawing/2014/main" id="{933D23B3-EF17-4746-B8FB-DF5159558150}"/>
              </a:ext>
            </a:extLst>
          </p:cNvPr>
          <p:cNvSpPr>
            <a:spLocks noEditPoints="1"/>
          </p:cNvSpPr>
          <p:nvPr/>
        </p:nvSpPr>
        <p:spPr bwMode="auto">
          <a:xfrm>
            <a:off x="4219415" y="3562546"/>
            <a:ext cx="228585" cy="143339"/>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w="9525">
            <a:noFill/>
            <a:round/>
            <a:headEnd/>
            <a:tailEnd/>
          </a:ln>
        </p:spPr>
        <p:txBody>
          <a:bodyPr vert="horz" wrap="square" lIns="64704" tIns="32353" rIns="64704" bIns="32353" numCol="1" anchor="t" anchorCtr="0" compatLnSpc="1">
            <a:prstTxWarp prst="textNoShape">
              <a:avLst/>
            </a:prstTxWarp>
          </a:bodyPr>
          <a:lstStyle/>
          <a:p>
            <a:endParaRPr lang="en-US" sz="1798"/>
          </a:p>
        </p:txBody>
      </p:sp>
      <p:sp>
        <p:nvSpPr>
          <p:cNvPr id="284" name="Freeform 14">
            <a:extLst>
              <a:ext uri="{FF2B5EF4-FFF2-40B4-BE49-F238E27FC236}">
                <a16:creationId xmlns:a16="http://schemas.microsoft.com/office/drawing/2014/main" id="{8973CED7-28F7-4496-A4CF-74AAFC6C92D3}"/>
              </a:ext>
            </a:extLst>
          </p:cNvPr>
          <p:cNvSpPr>
            <a:spLocks noEditPoints="1"/>
          </p:cNvSpPr>
          <p:nvPr/>
        </p:nvSpPr>
        <p:spPr bwMode="auto">
          <a:xfrm>
            <a:off x="4235239" y="3538669"/>
            <a:ext cx="231096" cy="144915"/>
          </a:xfrm>
          <a:custGeom>
            <a:avLst/>
            <a:gdLst>
              <a:gd name="T0" fmla="*/ 129 w 783"/>
              <a:gd name="T1" fmla="*/ 129 h 491"/>
              <a:gd name="T2" fmla="*/ 35 w 783"/>
              <a:gd name="T3" fmla="*/ 129 h 491"/>
              <a:gd name="T4" fmla="*/ 35 w 783"/>
              <a:gd name="T5" fmla="*/ 35 h 491"/>
              <a:gd name="T6" fmla="*/ 129 w 783"/>
              <a:gd name="T7" fmla="*/ 35 h 491"/>
              <a:gd name="T8" fmla="*/ 129 w 783"/>
              <a:gd name="T9" fmla="*/ 129 h 491"/>
              <a:gd name="T10" fmla="*/ 689 w 783"/>
              <a:gd name="T11" fmla="*/ 35 h 491"/>
              <a:gd name="T12" fmla="*/ 689 w 783"/>
              <a:gd name="T13" fmla="*/ 62 h 491"/>
              <a:gd name="T14" fmla="*/ 491 w 783"/>
              <a:gd name="T15" fmla="*/ 62 h 491"/>
              <a:gd name="T16" fmla="*/ 491 w 783"/>
              <a:gd name="T17" fmla="*/ 0 h 491"/>
              <a:gd name="T18" fmla="*/ 327 w 783"/>
              <a:gd name="T19" fmla="*/ 0 h 491"/>
              <a:gd name="T20" fmla="*/ 327 w 783"/>
              <a:gd name="T21" fmla="*/ 135 h 491"/>
              <a:gd name="T22" fmla="*/ 135 w 783"/>
              <a:gd name="T23" fmla="*/ 327 h 491"/>
              <a:gd name="T24" fmla="*/ 0 w 783"/>
              <a:gd name="T25" fmla="*/ 327 h 491"/>
              <a:gd name="T26" fmla="*/ 0 w 783"/>
              <a:gd name="T27" fmla="*/ 491 h 491"/>
              <a:gd name="T28" fmla="*/ 164 w 783"/>
              <a:gd name="T29" fmla="*/ 491 h 491"/>
              <a:gd name="T30" fmla="*/ 164 w 783"/>
              <a:gd name="T31" fmla="*/ 356 h 491"/>
              <a:gd name="T32" fmla="*/ 356 w 783"/>
              <a:gd name="T33" fmla="*/ 164 h 491"/>
              <a:gd name="T34" fmla="*/ 491 w 783"/>
              <a:gd name="T35" fmla="*/ 164 h 491"/>
              <a:gd name="T36" fmla="*/ 491 w 783"/>
              <a:gd name="T37" fmla="*/ 103 h 491"/>
              <a:gd name="T38" fmla="*/ 689 w 783"/>
              <a:gd name="T39" fmla="*/ 103 h 491"/>
              <a:gd name="T40" fmla="*/ 689 w 783"/>
              <a:gd name="T41" fmla="*/ 129 h 491"/>
              <a:gd name="T42" fmla="*/ 783 w 783"/>
              <a:gd name="T43" fmla="*/ 129 h 491"/>
              <a:gd name="T44" fmla="*/ 783 w 783"/>
              <a:gd name="T45" fmla="*/ 35 h 491"/>
              <a:gd name="T46" fmla="*/ 689 w 783"/>
              <a:gd name="T47" fmla="*/ 3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83" h="491">
                <a:moveTo>
                  <a:pt x="129" y="129"/>
                </a:moveTo>
                <a:lnTo>
                  <a:pt x="35" y="129"/>
                </a:lnTo>
                <a:lnTo>
                  <a:pt x="35" y="35"/>
                </a:lnTo>
                <a:lnTo>
                  <a:pt x="129" y="35"/>
                </a:lnTo>
                <a:lnTo>
                  <a:pt x="129" y="129"/>
                </a:lnTo>
                <a:close/>
                <a:moveTo>
                  <a:pt x="689" y="35"/>
                </a:moveTo>
                <a:lnTo>
                  <a:pt x="689" y="62"/>
                </a:lnTo>
                <a:lnTo>
                  <a:pt x="491" y="62"/>
                </a:lnTo>
                <a:lnTo>
                  <a:pt x="491" y="0"/>
                </a:lnTo>
                <a:lnTo>
                  <a:pt x="327" y="0"/>
                </a:lnTo>
                <a:lnTo>
                  <a:pt x="327" y="135"/>
                </a:lnTo>
                <a:lnTo>
                  <a:pt x="135" y="327"/>
                </a:lnTo>
                <a:lnTo>
                  <a:pt x="0" y="327"/>
                </a:lnTo>
                <a:lnTo>
                  <a:pt x="0" y="491"/>
                </a:lnTo>
                <a:lnTo>
                  <a:pt x="164" y="491"/>
                </a:lnTo>
                <a:lnTo>
                  <a:pt x="164" y="356"/>
                </a:lnTo>
                <a:lnTo>
                  <a:pt x="356" y="164"/>
                </a:lnTo>
                <a:lnTo>
                  <a:pt x="491" y="164"/>
                </a:lnTo>
                <a:lnTo>
                  <a:pt x="491" y="103"/>
                </a:lnTo>
                <a:lnTo>
                  <a:pt x="689" y="103"/>
                </a:lnTo>
                <a:lnTo>
                  <a:pt x="689" y="129"/>
                </a:lnTo>
                <a:lnTo>
                  <a:pt x="783" y="129"/>
                </a:lnTo>
                <a:lnTo>
                  <a:pt x="783" y="35"/>
                </a:lnTo>
                <a:lnTo>
                  <a:pt x="689" y="35"/>
                </a:lnTo>
                <a:close/>
              </a:path>
            </a:pathLst>
          </a:custGeom>
          <a:noFill/>
          <a:ln w="9525">
            <a:noFill/>
            <a:round/>
            <a:headEnd/>
            <a:tailEnd/>
          </a:ln>
        </p:spPr>
        <p:txBody>
          <a:bodyPr vert="horz" wrap="square" lIns="61127" tIns="30564" rIns="61127" bIns="30564" numCol="1" anchor="t" anchorCtr="0" compatLnSpc="1">
            <a:prstTxWarp prst="textNoShape">
              <a:avLst/>
            </a:prstTxWarp>
          </a:bodyPr>
          <a:lstStyle/>
          <a:p>
            <a:endParaRPr lang="en-US" sz="1798" dirty="0"/>
          </a:p>
        </p:txBody>
      </p:sp>
      <p:sp>
        <p:nvSpPr>
          <p:cNvPr id="285" name="ArroePfeil: nach oben und unten 1">
            <a:extLst>
              <a:ext uri="{FF2B5EF4-FFF2-40B4-BE49-F238E27FC236}">
                <a16:creationId xmlns:a16="http://schemas.microsoft.com/office/drawing/2014/main" id="{CAE9E5D7-5491-4F8A-8339-E34113505C34}"/>
              </a:ext>
            </a:extLst>
          </p:cNvPr>
          <p:cNvSpPr/>
          <p:nvPr/>
        </p:nvSpPr>
        <p:spPr bwMode="auto">
          <a:xfrm>
            <a:off x="4316656" y="1508537"/>
            <a:ext cx="2357908" cy="4458442"/>
          </a:xfrm>
          <a:prstGeom prst="upDownArrow">
            <a:avLst>
              <a:gd name="adj1" fmla="val 73417"/>
              <a:gd name="adj2" fmla="val 28005"/>
            </a:avLst>
          </a:prstGeom>
          <a:solidFill>
            <a:srgbClr val="41AAC8">
              <a:alpha val="50000"/>
            </a:srgbClr>
          </a:solidFill>
          <a:ln>
            <a:noFill/>
          </a:ln>
          <a:effectLst/>
        </p:spPr>
        <p:txBody>
          <a:bodyPr rot="0" spcFirstLastPara="0" vertOverflow="overflow" horzOverflow="overflow" vert="horz" wrap="none" lIns="107888" tIns="53944" rIns="107888" bIns="143850" numCol="1" spcCol="72000" rtlCol="0" fromWordArt="0" anchor="ctr" anchorCtr="0" forceAA="0" compatLnSpc="1">
            <a:prstTxWarp prst="textNoShape">
              <a:avLst/>
            </a:prstTxWarp>
            <a:noAutofit/>
          </a:bodyPr>
          <a:lstStyle/>
          <a:p>
            <a:pPr algn="ctr">
              <a:lnSpc>
                <a:spcPct val="130000"/>
              </a:lnSpc>
              <a:spcBef>
                <a:spcPct val="0"/>
              </a:spcBef>
            </a:pPr>
            <a:r>
              <a:rPr lang="en-US" sz="1798" b="1" dirty="0">
                <a:solidFill>
                  <a:srgbClr val="2387AA">
                    <a:alpha val="0"/>
                  </a:srgbClr>
                </a:solidFill>
                <a:ea typeface="Arial Unicode MS" panose="020B0604020202020204" pitchFamily="34" charset="-128"/>
              </a:rPr>
              <a:t>w</a:t>
            </a:r>
          </a:p>
        </p:txBody>
      </p:sp>
      <p:sp>
        <p:nvSpPr>
          <p:cNvPr id="286" name="Textfeld 196">
            <a:extLst>
              <a:ext uri="{FF2B5EF4-FFF2-40B4-BE49-F238E27FC236}">
                <a16:creationId xmlns:a16="http://schemas.microsoft.com/office/drawing/2014/main" id="{0A43D98A-6E5D-438D-8C91-53A0AC88499D}"/>
              </a:ext>
            </a:extLst>
          </p:cNvPr>
          <p:cNvSpPr txBox="1"/>
          <p:nvPr/>
        </p:nvSpPr>
        <p:spPr>
          <a:xfrm>
            <a:off x="4826315" y="2418135"/>
            <a:ext cx="1297530" cy="737895"/>
          </a:xfrm>
          <a:prstGeom prst="rect">
            <a:avLst/>
          </a:prstGeom>
          <a:noFill/>
        </p:spPr>
        <p:txBody>
          <a:bodyPr wrap="none" lIns="0" tIns="0" rIns="0" bIns="0" rtlCol="0" anchor="ctr" anchorCtr="1">
            <a:spAutoFit/>
          </a:bodyPr>
          <a:lstStyle/>
          <a:p>
            <a:pPr algn="ctr">
              <a:lnSpc>
                <a:spcPct val="80000"/>
              </a:lnSpc>
              <a:spcBef>
                <a:spcPct val="0"/>
              </a:spcBef>
            </a:pPr>
            <a:r>
              <a:rPr lang="de-DE" sz="1998" dirty="0">
                <a:ea typeface="Arial Unicode MS" panose="020B0604020202020204" pitchFamily="34" charset="-128"/>
              </a:rPr>
              <a:t>Information</a:t>
            </a:r>
            <a:br>
              <a:rPr lang="de-DE" sz="1998" dirty="0">
                <a:ea typeface="Arial Unicode MS" panose="020B0604020202020204" pitchFamily="34" charset="-128"/>
              </a:rPr>
            </a:br>
            <a:r>
              <a:rPr lang="de-DE" sz="1998" dirty="0">
                <a:ea typeface="Arial Unicode MS" panose="020B0604020202020204" pitchFamily="34" charset="-128"/>
              </a:rPr>
              <a:t>Technology</a:t>
            </a:r>
            <a:br>
              <a:rPr lang="de-DE" sz="1998" b="1" dirty="0">
                <a:ea typeface="Arial Unicode MS" panose="020B0604020202020204" pitchFamily="34" charset="-128"/>
              </a:rPr>
            </a:br>
            <a:r>
              <a:rPr lang="de-DE" sz="1998" b="1" dirty="0">
                <a:ea typeface="Arial Unicode MS" panose="020B0604020202020204" pitchFamily="34" charset="-128"/>
              </a:rPr>
              <a:t>(IT)</a:t>
            </a:r>
          </a:p>
        </p:txBody>
      </p:sp>
      <p:sp>
        <p:nvSpPr>
          <p:cNvPr id="287" name="Textfeld 201">
            <a:extLst>
              <a:ext uri="{FF2B5EF4-FFF2-40B4-BE49-F238E27FC236}">
                <a16:creationId xmlns:a16="http://schemas.microsoft.com/office/drawing/2014/main" id="{FC67813E-FCF5-4E83-9A03-F6ECDDC7D6C9}"/>
              </a:ext>
            </a:extLst>
          </p:cNvPr>
          <p:cNvSpPr txBox="1"/>
          <p:nvPr/>
        </p:nvSpPr>
        <p:spPr>
          <a:xfrm>
            <a:off x="4829145" y="4327358"/>
            <a:ext cx="1297530" cy="737895"/>
          </a:xfrm>
          <a:prstGeom prst="rect">
            <a:avLst/>
          </a:prstGeom>
          <a:noFill/>
        </p:spPr>
        <p:txBody>
          <a:bodyPr wrap="none" lIns="0" tIns="0" rIns="0" bIns="0" rtlCol="0" anchor="ctr" anchorCtr="1">
            <a:spAutoFit/>
          </a:bodyPr>
          <a:lstStyle/>
          <a:p>
            <a:pPr algn="ctr">
              <a:lnSpc>
                <a:spcPct val="80000"/>
              </a:lnSpc>
              <a:spcBef>
                <a:spcPct val="0"/>
              </a:spcBef>
            </a:pPr>
            <a:r>
              <a:rPr lang="de-DE" sz="1998" dirty="0">
                <a:ea typeface="Arial Unicode MS" panose="020B0604020202020204" pitchFamily="34" charset="-128"/>
              </a:rPr>
              <a:t>Operation</a:t>
            </a:r>
            <a:br>
              <a:rPr lang="de-DE" sz="1998" dirty="0">
                <a:ea typeface="Arial Unicode MS" panose="020B0604020202020204" pitchFamily="34" charset="-128"/>
              </a:rPr>
            </a:br>
            <a:r>
              <a:rPr lang="de-DE" sz="1998" dirty="0">
                <a:ea typeface="Arial Unicode MS" panose="020B0604020202020204" pitchFamily="34" charset="-128"/>
              </a:rPr>
              <a:t>Technology</a:t>
            </a:r>
            <a:br>
              <a:rPr lang="de-DE" sz="1998" b="1" dirty="0">
                <a:ea typeface="Arial Unicode MS" panose="020B0604020202020204" pitchFamily="34" charset="-128"/>
              </a:rPr>
            </a:br>
            <a:r>
              <a:rPr lang="de-DE" sz="1998" b="1" dirty="0">
                <a:ea typeface="Arial Unicode MS" panose="020B0604020202020204" pitchFamily="34" charset="-128"/>
              </a:rPr>
              <a:t>(OT)</a:t>
            </a:r>
          </a:p>
        </p:txBody>
      </p:sp>
      <p:cxnSp>
        <p:nvCxnSpPr>
          <p:cNvPr id="288" name="Gerader Verbinder 357">
            <a:extLst>
              <a:ext uri="{FF2B5EF4-FFF2-40B4-BE49-F238E27FC236}">
                <a16:creationId xmlns:a16="http://schemas.microsoft.com/office/drawing/2014/main" id="{2F739D21-C7F6-4AA7-B7CF-0C8B74794D25}"/>
              </a:ext>
            </a:extLst>
          </p:cNvPr>
          <p:cNvCxnSpPr>
            <a:cxnSpLocks/>
          </p:cNvCxnSpPr>
          <p:nvPr/>
        </p:nvCxnSpPr>
        <p:spPr bwMode="auto">
          <a:xfrm>
            <a:off x="4496812" y="2463393"/>
            <a:ext cx="256711" cy="0"/>
          </a:xfrm>
          <a:prstGeom prst="line">
            <a:avLst/>
          </a:prstGeom>
          <a:solidFill>
            <a:schemeClr val="tx2"/>
          </a:solidFill>
          <a:ln w="12700" cap="flat" cmpd="sng" algn="ctr">
            <a:solidFill>
              <a:srgbClr val="2387AA"/>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89" name="Gerader Verbinder 360">
            <a:extLst>
              <a:ext uri="{FF2B5EF4-FFF2-40B4-BE49-F238E27FC236}">
                <a16:creationId xmlns:a16="http://schemas.microsoft.com/office/drawing/2014/main" id="{52D74D72-C5B4-498C-B9C2-0E1345E5422A}"/>
              </a:ext>
            </a:extLst>
          </p:cNvPr>
          <p:cNvCxnSpPr>
            <a:cxnSpLocks/>
          </p:cNvCxnSpPr>
          <p:nvPr/>
        </p:nvCxnSpPr>
        <p:spPr bwMode="auto">
          <a:xfrm>
            <a:off x="4493473" y="3737971"/>
            <a:ext cx="260047" cy="0"/>
          </a:xfrm>
          <a:prstGeom prst="line">
            <a:avLst/>
          </a:prstGeom>
          <a:solidFill>
            <a:schemeClr val="tx2"/>
          </a:solidFill>
          <a:ln w="12700" cap="flat" cmpd="sng" algn="ctr">
            <a:solidFill>
              <a:srgbClr val="2387AA"/>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0" name="Gerader Verbinder 194">
            <a:extLst>
              <a:ext uri="{FF2B5EF4-FFF2-40B4-BE49-F238E27FC236}">
                <a16:creationId xmlns:a16="http://schemas.microsoft.com/office/drawing/2014/main" id="{315AFF83-3CE8-49E6-8F01-888EFFFF1266}"/>
              </a:ext>
            </a:extLst>
          </p:cNvPr>
          <p:cNvCxnSpPr>
            <a:cxnSpLocks/>
          </p:cNvCxnSpPr>
          <p:nvPr/>
        </p:nvCxnSpPr>
        <p:spPr bwMode="auto">
          <a:xfrm>
            <a:off x="4493473" y="5012550"/>
            <a:ext cx="260047" cy="0"/>
          </a:xfrm>
          <a:prstGeom prst="line">
            <a:avLst/>
          </a:prstGeom>
          <a:solidFill>
            <a:schemeClr val="tx2"/>
          </a:solidFill>
          <a:ln w="12700" cap="flat" cmpd="sng" algn="ctr">
            <a:solidFill>
              <a:srgbClr val="2387AA"/>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91" name="Rechteck 185">
            <a:extLst>
              <a:ext uri="{FF2B5EF4-FFF2-40B4-BE49-F238E27FC236}">
                <a16:creationId xmlns:a16="http://schemas.microsoft.com/office/drawing/2014/main" id="{5913A13B-B02A-4886-AC39-B59BB224A794}"/>
              </a:ext>
            </a:extLst>
          </p:cNvPr>
          <p:cNvSpPr>
            <a:spLocks/>
          </p:cNvSpPr>
          <p:nvPr/>
        </p:nvSpPr>
        <p:spPr bwMode="auto">
          <a:xfrm>
            <a:off x="10903554" y="2263349"/>
            <a:ext cx="359626" cy="2958337"/>
          </a:xfrm>
          <a:prstGeom prst="rect">
            <a:avLst/>
          </a:prstGeom>
          <a:solidFill>
            <a:srgbClr val="41AAAA"/>
          </a:solidFill>
          <a:ln>
            <a:noFill/>
          </a:ln>
          <a:effectLst/>
        </p:spPr>
        <p:txBody>
          <a:bodyPr vert="vert270" wrap="square" lIns="107888" tIns="107888" rIns="107888" bIns="71926" numCol="1" spcCol="72000" rtlCol="0" anchor="ctr">
            <a:noAutofit/>
          </a:bodyPr>
          <a:lstStyle/>
          <a:p>
            <a:pPr algn="r">
              <a:spcBef>
                <a:spcPct val="0"/>
              </a:spcBef>
            </a:pPr>
            <a:r>
              <a:rPr lang="de-DE" sz="1598" b="1" dirty="0">
                <a:cs typeface="Arial" panose="020B0604020202020204" pitchFamily="34" charset="0"/>
              </a:rPr>
              <a:t>Communication </a:t>
            </a:r>
            <a:r>
              <a:rPr lang="de-DE" sz="1598" b="1" dirty="0" err="1">
                <a:cs typeface="Arial" panose="020B0604020202020204" pitchFamily="34" charset="0"/>
              </a:rPr>
              <a:t>platforms</a:t>
            </a:r>
            <a:endParaRPr lang="de-DE" sz="1598" b="1" dirty="0">
              <a:cs typeface="Arial" panose="020B0604020202020204" pitchFamily="34" charset="0"/>
            </a:endParaRPr>
          </a:p>
        </p:txBody>
      </p:sp>
      <p:sp>
        <p:nvSpPr>
          <p:cNvPr id="292" name="Rechteck 186">
            <a:extLst>
              <a:ext uri="{FF2B5EF4-FFF2-40B4-BE49-F238E27FC236}">
                <a16:creationId xmlns:a16="http://schemas.microsoft.com/office/drawing/2014/main" id="{F9E706DD-BFC4-4A71-831F-7437A93A4F49}"/>
              </a:ext>
            </a:extLst>
          </p:cNvPr>
          <p:cNvSpPr>
            <a:spLocks/>
          </p:cNvSpPr>
          <p:nvPr/>
        </p:nvSpPr>
        <p:spPr bwMode="auto">
          <a:xfrm>
            <a:off x="11350253" y="2263349"/>
            <a:ext cx="359626" cy="2958337"/>
          </a:xfrm>
          <a:prstGeom prst="rect">
            <a:avLst/>
          </a:prstGeom>
          <a:solidFill>
            <a:srgbClr val="41AAAA"/>
          </a:solidFill>
          <a:ln>
            <a:noFill/>
          </a:ln>
          <a:effectLst/>
        </p:spPr>
        <p:txBody>
          <a:bodyPr vert="vert270" wrap="square" lIns="107888" tIns="107888" rIns="107888" bIns="71926" numCol="1" spcCol="72000" rtlCol="0" anchor="ctr">
            <a:noAutofit/>
          </a:bodyPr>
          <a:lstStyle/>
          <a:p>
            <a:pPr algn="r">
              <a:spcBef>
                <a:spcPct val="0"/>
              </a:spcBef>
            </a:pPr>
            <a:r>
              <a:rPr lang="de-DE" sz="1598" b="1" dirty="0" err="1">
                <a:cs typeface="Arial" panose="020B0604020202020204" pitchFamily="34" charset="0"/>
              </a:rPr>
              <a:t>Cybersecurity</a:t>
            </a:r>
            <a:endParaRPr lang="de-DE" sz="1598" b="1" dirty="0">
              <a:cs typeface="Arial" panose="020B0604020202020204" pitchFamily="34" charset="0"/>
            </a:endParaRPr>
          </a:p>
        </p:txBody>
      </p:sp>
      <p:cxnSp>
        <p:nvCxnSpPr>
          <p:cNvPr id="293" name="Gerader Verbinder 195">
            <a:extLst>
              <a:ext uri="{FF2B5EF4-FFF2-40B4-BE49-F238E27FC236}">
                <a16:creationId xmlns:a16="http://schemas.microsoft.com/office/drawing/2014/main" id="{8E749232-1416-4F7E-A270-560F821CCD26}"/>
              </a:ext>
            </a:extLst>
          </p:cNvPr>
          <p:cNvCxnSpPr>
            <a:cxnSpLocks/>
          </p:cNvCxnSpPr>
          <p:nvPr/>
        </p:nvCxnSpPr>
        <p:spPr bwMode="auto">
          <a:xfrm>
            <a:off x="9630442" y="2485489"/>
            <a:ext cx="95927" cy="0"/>
          </a:xfrm>
          <a:prstGeom prst="line">
            <a:avLst/>
          </a:prstGeom>
          <a:solidFill>
            <a:schemeClr val="tx2"/>
          </a:solidFill>
          <a:ln w="12700" cap="flat" cmpd="sng" algn="ctr">
            <a:solidFill>
              <a:srgbClr val="41AAC8"/>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294" name="Gerader Verbinder 197">
            <a:extLst>
              <a:ext uri="{FF2B5EF4-FFF2-40B4-BE49-F238E27FC236}">
                <a16:creationId xmlns:a16="http://schemas.microsoft.com/office/drawing/2014/main" id="{DF9BD123-DA7C-4786-9B37-D2C5DB808F7A}"/>
              </a:ext>
            </a:extLst>
          </p:cNvPr>
          <p:cNvCxnSpPr>
            <a:cxnSpLocks/>
          </p:cNvCxnSpPr>
          <p:nvPr/>
        </p:nvCxnSpPr>
        <p:spPr bwMode="auto">
          <a:xfrm>
            <a:off x="9630442" y="3763473"/>
            <a:ext cx="95927" cy="0"/>
          </a:xfrm>
          <a:prstGeom prst="line">
            <a:avLst/>
          </a:prstGeom>
          <a:solidFill>
            <a:schemeClr val="tx2"/>
          </a:solidFill>
          <a:ln w="12700" cap="flat" cmpd="sng" algn="ctr">
            <a:solidFill>
              <a:srgbClr val="41AAC8"/>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grpSp>
        <p:nvGrpSpPr>
          <p:cNvPr id="295" name="Gruppieren 12">
            <a:extLst>
              <a:ext uri="{FF2B5EF4-FFF2-40B4-BE49-F238E27FC236}">
                <a16:creationId xmlns:a16="http://schemas.microsoft.com/office/drawing/2014/main" id="{41B9D1D3-BD7B-40D5-8415-C85CC8933052}"/>
              </a:ext>
            </a:extLst>
          </p:cNvPr>
          <p:cNvGrpSpPr/>
          <p:nvPr/>
        </p:nvGrpSpPr>
        <p:grpSpPr>
          <a:xfrm>
            <a:off x="9717513" y="2263349"/>
            <a:ext cx="1106506" cy="1679803"/>
            <a:chOff x="9713763" y="2270697"/>
            <a:chExt cx="1107659" cy="1661282"/>
          </a:xfrm>
        </p:grpSpPr>
        <p:sp>
          <p:nvSpPr>
            <p:cNvPr id="296" name="Rechteck 187">
              <a:extLst>
                <a:ext uri="{FF2B5EF4-FFF2-40B4-BE49-F238E27FC236}">
                  <a16:creationId xmlns:a16="http://schemas.microsoft.com/office/drawing/2014/main" id="{C5BA6D83-DEAC-4853-889F-84C7C6F86B6B}"/>
                </a:ext>
              </a:extLst>
            </p:cNvPr>
            <p:cNvSpPr>
              <a:spLocks/>
            </p:cNvSpPr>
            <p:nvPr/>
          </p:nvSpPr>
          <p:spPr bwMode="auto">
            <a:xfrm>
              <a:off x="9713763" y="2270697"/>
              <a:ext cx="1107659" cy="1661282"/>
            </a:xfrm>
            <a:prstGeom prst="rect">
              <a:avLst/>
            </a:prstGeom>
            <a:solidFill>
              <a:srgbClr val="2387AA"/>
            </a:solidFill>
            <a:ln>
              <a:noFill/>
            </a:ln>
            <a:effectLst/>
          </p:spPr>
          <p:txBody>
            <a:bodyPr wrap="square" lIns="71926" tIns="35962" rIns="71926" bIns="71926" numCol="1" spcCol="72000" rtlCol="0" anchor="b">
              <a:noAutofit/>
            </a:bodyPr>
            <a:lstStyle/>
            <a:p>
              <a:pPr algn="ctr">
                <a:spcBef>
                  <a:spcPct val="0"/>
                </a:spcBef>
                <a:buFont typeface="Wingdings" charset="0"/>
                <a:buNone/>
              </a:pPr>
              <a:r>
                <a:rPr lang="de-DE" sz="800" dirty="0">
                  <a:solidFill>
                    <a:srgbClr val="FFFFFF"/>
                  </a:solidFill>
                  <a:cs typeface="Arial" panose="020B0604020202020204" pitchFamily="34" charset="0"/>
                </a:rPr>
                <a:t>Low-code </a:t>
              </a:r>
              <a:r>
                <a:rPr lang="de-DE" sz="800" dirty="0" err="1">
                  <a:solidFill>
                    <a:srgbClr val="FFFFFF"/>
                  </a:solidFill>
                  <a:cs typeface="Arial" panose="020B0604020202020204" pitchFamily="34" charset="0"/>
                </a:rPr>
                <a:t>app</a:t>
              </a:r>
              <a:r>
                <a:rPr lang="de-DE" sz="800" dirty="0">
                  <a:solidFill>
                    <a:srgbClr val="FFFFFF"/>
                  </a:solidFill>
                  <a:cs typeface="Arial" panose="020B0604020202020204" pitchFamily="34" charset="0"/>
                </a:rPr>
                <a:t> </a:t>
              </a:r>
              <a:r>
                <a:rPr lang="de-DE" sz="800" dirty="0" err="1">
                  <a:solidFill>
                    <a:srgbClr val="FFFFFF"/>
                  </a:solidFill>
                  <a:cs typeface="Arial" panose="020B0604020202020204" pitchFamily="34" charset="0"/>
                </a:rPr>
                <a:t>development</a:t>
              </a:r>
              <a:endParaRPr lang="de-DE" sz="800" dirty="0">
                <a:solidFill>
                  <a:srgbClr val="FFFFFF"/>
                </a:solidFill>
                <a:cs typeface="Arial" panose="020B0604020202020204" pitchFamily="34" charset="0"/>
              </a:endParaRPr>
            </a:p>
          </p:txBody>
        </p:sp>
        <p:grpSp>
          <p:nvGrpSpPr>
            <p:cNvPr id="297" name="Gruppieren 188">
              <a:extLst>
                <a:ext uri="{FF2B5EF4-FFF2-40B4-BE49-F238E27FC236}">
                  <a16:creationId xmlns:a16="http://schemas.microsoft.com/office/drawing/2014/main" id="{8BAB1490-AFC4-4453-BF8B-78ADFA09B7D1}"/>
                </a:ext>
              </a:extLst>
            </p:cNvPr>
            <p:cNvGrpSpPr>
              <a:grpSpLocks/>
            </p:cNvGrpSpPr>
            <p:nvPr/>
          </p:nvGrpSpPr>
          <p:grpSpPr>
            <a:xfrm>
              <a:off x="9809791" y="2508622"/>
              <a:ext cx="935077" cy="746043"/>
              <a:chOff x="11167522" y="1509112"/>
              <a:chExt cx="652493" cy="500367"/>
            </a:xfrm>
          </p:grpSpPr>
          <p:pic>
            <p:nvPicPr>
              <p:cNvPr id="298" name="Grafik 189">
                <a:extLst>
                  <a:ext uri="{FF2B5EF4-FFF2-40B4-BE49-F238E27FC236}">
                    <a16:creationId xmlns:a16="http://schemas.microsoft.com/office/drawing/2014/main" id="{99B3BDAA-8ECD-4E0D-86B2-C9D2666D89D7}"/>
                  </a:ext>
                </a:extLst>
              </p:cNvPr>
              <p:cNvPicPr>
                <a:picLocks noChangeAspect="1"/>
              </p:cNvPicPr>
              <p:nvPr/>
            </p:nvPicPr>
            <p:blipFill rotWithShape="1">
              <a:blip r:embed="rId34"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35">
                        <a14:imgEffect>
                          <a14:brightnessContrast bright="66000"/>
                        </a14:imgEffect>
                      </a14:imgLayer>
                    </a14:imgProps>
                  </a:ext>
                  <a:ext uri="{28A0092B-C50C-407E-A947-70E740481C1C}">
                    <a14:useLocalDpi xmlns:a14="http://schemas.microsoft.com/office/drawing/2010/main"/>
                  </a:ext>
                </a:extLst>
              </a:blip>
              <a:srcRect r="68804"/>
              <a:stretch/>
            </p:blipFill>
            <p:spPr bwMode="gray">
              <a:xfrm>
                <a:off x="11307010" y="1509112"/>
                <a:ext cx="318130" cy="306501"/>
              </a:xfrm>
              <a:prstGeom prst="rect">
                <a:avLst/>
              </a:prstGeom>
            </p:spPr>
          </p:pic>
          <p:pic>
            <p:nvPicPr>
              <p:cNvPr id="299" name="Grafik 190">
                <a:extLst>
                  <a:ext uri="{FF2B5EF4-FFF2-40B4-BE49-F238E27FC236}">
                    <a16:creationId xmlns:a16="http://schemas.microsoft.com/office/drawing/2014/main" id="{B0E5427F-A4A2-416B-B420-591160A2C675}"/>
                  </a:ext>
                </a:extLst>
              </p:cNvPr>
              <p:cNvPicPr>
                <a:picLocks noChangeAspect="1"/>
              </p:cNvPicPr>
              <p:nvPr/>
            </p:nvPicPr>
            <p:blipFill rotWithShape="1">
              <a:blip r:embed="rId34" cstate="screen">
                <a:clrChange>
                  <a:clrFrom>
                    <a:srgbClr val="FFFFFF"/>
                  </a:clrFrom>
                  <a:clrTo>
                    <a:srgbClr val="FFFFFF">
                      <a:alpha val="0"/>
                    </a:srgbClr>
                  </a:clrTo>
                </a:clrChange>
                <a:biLevel thresh="25000"/>
                <a:extLst>
                  <a:ext uri="{BEBA8EAE-BF5A-486C-A8C5-ECC9F3942E4B}">
                    <a14:imgProps xmlns:a14="http://schemas.microsoft.com/office/drawing/2010/main">
                      <a14:imgLayer r:embed="rId35">
                        <a14:imgEffect>
                          <a14:brightnessContrast bright="66000"/>
                        </a14:imgEffect>
                      </a14:imgLayer>
                    </a14:imgProps>
                  </a:ext>
                  <a:ext uri="{28A0092B-C50C-407E-A947-70E740481C1C}">
                    <a14:useLocalDpi xmlns:a14="http://schemas.microsoft.com/office/drawing/2010/main"/>
                  </a:ext>
                </a:extLst>
              </a:blip>
              <a:srcRect l="36016" t="13969" b="28335"/>
              <a:stretch/>
            </p:blipFill>
            <p:spPr bwMode="gray">
              <a:xfrm>
                <a:off x="11167522" y="1832640"/>
                <a:ext cx="652493" cy="176839"/>
              </a:xfrm>
              <a:prstGeom prst="rect">
                <a:avLst/>
              </a:prstGeom>
            </p:spPr>
          </p:pic>
        </p:grpSp>
      </p:grpSp>
      <p:sp>
        <p:nvSpPr>
          <p:cNvPr id="300" name="Rechteck 356">
            <a:extLst>
              <a:ext uri="{FF2B5EF4-FFF2-40B4-BE49-F238E27FC236}">
                <a16:creationId xmlns:a16="http://schemas.microsoft.com/office/drawing/2014/main" id="{8401E9AB-815E-42CD-82F1-11D6C07C3583}"/>
              </a:ext>
            </a:extLst>
          </p:cNvPr>
          <p:cNvSpPr/>
          <p:nvPr/>
        </p:nvSpPr>
        <p:spPr bwMode="auto">
          <a:xfrm>
            <a:off x="6241828" y="2263349"/>
            <a:ext cx="3392620" cy="406376"/>
          </a:xfrm>
          <a:prstGeom prst="rect">
            <a:avLst/>
          </a:prstGeom>
          <a:solidFill>
            <a:srgbClr val="2387AA"/>
          </a:solidFill>
          <a:ln>
            <a:noFill/>
          </a:ln>
          <a:effectLst/>
        </p:spPr>
        <p:txBody>
          <a:bodyPr wrap="square" lIns="107888" tIns="25475" rIns="0" bIns="25475" numCol="1" spcCol="72000" rtlCol="0" anchor="ctr">
            <a:noAutofit/>
          </a:bodyPr>
          <a:lstStyle/>
          <a:p>
            <a:pPr>
              <a:spcBef>
                <a:spcPct val="0"/>
              </a:spcBef>
              <a:buFont typeface="Wingdings" charset="0"/>
              <a:buNone/>
            </a:pPr>
            <a:r>
              <a:rPr lang="de-DE" sz="1598" b="1" dirty="0">
                <a:solidFill>
                  <a:srgbClr val="FFFFFF"/>
                </a:solidFill>
                <a:cs typeface="Arial" panose="020B0604020202020204" pitchFamily="34" charset="0"/>
              </a:rPr>
              <a:t>Cloud / </a:t>
            </a:r>
            <a:r>
              <a:rPr lang="de-DE" sz="1598" b="1" dirty="0" err="1">
                <a:solidFill>
                  <a:srgbClr val="FFFFFF"/>
                </a:solidFill>
                <a:cs typeface="Arial" panose="020B0604020202020204" pitchFamily="34" charset="0"/>
              </a:rPr>
              <a:t>MindSphere</a:t>
            </a:r>
            <a:endParaRPr lang="de-DE" sz="1598" b="1" dirty="0">
              <a:solidFill>
                <a:srgbClr val="FFFFFF"/>
              </a:solidFill>
              <a:cs typeface="Arial" panose="020B0604020202020204" pitchFamily="34" charset="0"/>
            </a:endParaRPr>
          </a:p>
        </p:txBody>
      </p:sp>
      <p:sp>
        <p:nvSpPr>
          <p:cNvPr id="301" name="Rechteck 398">
            <a:extLst>
              <a:ext uri="{FF2B5EF4-FFF2-40B4-BE49-F238E27FC236}">
                <a16:creationId xmlns:a16="http://schemas.microsoft.com/office/drawing/2014/main" id="{7F78AFA8-C62D-4D18-8B89-AE5B06D4F2DA}"/>
              </a:ext>
            </a:extLst>
          </p:cNvPr>
          <p:cNvSpPr/>
          <p:nvPr/>
        </p:nvSpPr>
        <p:spPr bwMode="auto">
          <a:xfrm>
            <a:off x="6241828" y="3539330"/>
            <a:ext cx="3392620" cy="406376"/>
          </a:xfrm>
          <a:prstGeom prst="rect">
            <a:avLst/>
          </a:prstGeom>
          <a:solidFill>
            <a:srgbClr val="2387AA"/>
          </a:solidFill>
          <a:ln>
            <a:noFill/>
          </a:ln>
          <a:effectLst/>
        </p:spPr>
        <p:txBody>
          <a:bodyPr wrap="square" lIns="107888" tIns="25475" rIns="0" bIns="25475" numCol="1" spcCol="72000" rtlCol="0" anchor="ctr">
            <a:noAutofit/>
          </a:bodyPr>
          <a:lstStyle/>
          <a:p>
            <a:pPr>
              <a:spcBef>
                <a:spcPct val="0"/>
              </a:spcBef>
              <a:buFont typeface="Wingdings" charset="0"/>
              <a:buNone/>
            </a:pPr>
            <a:r>
              <a:rPr lang="de-DE" sz="1598" b="1" dirty="0">
                <a:solidFill>
                  <a:srgbClr val="FFFFFF"/>
                </a:solidFill>
                <a:cs typeface="Arial" panose="020B0604020202020204" pitchFamily="34" charset="0"/>
              </a:rPr>
              <a:t>Industrial Edge</a:t>
            </a:r>
          </a:p>
        </p:txBody>
      </p:sp>
      <p:sp>
        <p:nvSpPr>
          <p:cNvPr id="302" name="Rechteck 426">
            <a:extLst>
              <a:ext uri="{FF2B5EF4-FFF2-40B4-BE49-F238E27FC236}">
                <a16:creationId xmlns:a16="http://schemas.microsoft.com/office/drawing/2014/main" id="{4A9B6364-4000-47C5-AD0C-6DDA7E1E96C8}"/>
              </a:ext>
            </a:extLst>
          </p:cNvPr>
          <p:cNvSpPr>
            <a:spLocks/>
          </p:cNvSpPr>
          <p:nvPr/>
        </p:nvSpPr>
        <p:spPr bwMode="auto">
          <a:xfrm>
            <a:off x="6241234" y="4177319"/>
            <a:ext cx="3393213" cy="406376"/>
          </a:xfrm>
          <a:prstGeom prst="rect">
            <a:avLst/>
          </a:prstGeom>
          <a:solidFill>
            <a:srgbClr val="2387AA"/>
          </a:solidFill>
          <a:ln>
            <a:noFill/>
          </a:ln>
          <a:effectLst/>
        </p:spPr>
        <p:txBody>
          <a:bodyPr wrap="square" lIns="107888" tIns="25174" rIns="107888" bIns="25174" numCol="1" spcCol="72000" rtlCol="0" anchor="ctr">
            <a:noAutofit/>
          </a:bodyPr>
          <a:lstStyle/>
          <a:p>
            <a:pPr>
              <a:lnSpc>
                <a:spcPct val="90000"/>
              </a:lnSpc>
              <a:spcBef>
                <a:spcPct val="0"/>
              </a:spcBef>
              <a:buFont typeface="Wingdings" charset="0"/>
              <a:buNone/>
            </a:pPr>
            <a:r>
              <a:rPr lang="de-DE" sz="1598" b="1" spc="-20" dirty="0">
                <a:solidFill>
                  <a:srgbClr val="FFFFFF"/>
                </a:solidFill>
                <a:cs typeface="Arial" panose="020B0604020202020204" pitchFamily="34" charset="0"/>
              </a:rPr>
              <a:t>Controller / </a:t>
            </a:r>
            <a:r>
              <a:rPr lang="de-DE" sz="1598" b="1" spc="-20" dirty="0" err="1">
                <a:solidFill>
                  <a:srgbClr val="FFFFFF"/>
                </a:solidFill>
                <a:cs typeface="Arial" panose="020B0604020202020204" pitchFamily="34" charset="0"/>
              </a:rPr>
              <a:t>automation</a:t>
            </a:r>
            <a:r>
              <a:rPr lang="de-DE" sz="1598" b="1" spc="-20" dirty="0">
                <a:solidFill>
                  <a:srgbClr val="FFFFFF"/>
                </a:solidFill>
                <a:cs typeface="Arial" panose="020B0604020202020204" pitchFamily="34" charset="0"/>
              </a:rPr>
              <a:t> </a:t>
            </a:r>
            <a:r>
              <a:rPr lang="de-DE" sz="1598" b="1" spc="-20" dirty="0" err="1">
                <a:solidFill>
                  <a:srgbClr val="FFFFFF"/>
                </a:solidFill>
                <a:cs typeface="Arial" panose="020B0604020202020204" pitchFamily="34" charset="0"/>
              </a:rPr>
              <a:t>platforms</a:t>
            </a:r>
            <a:endParaRPr lang="de-DE" sz="1598" b="1" spc="-20" dirty="0">
              <a:solidFill>
                <a:srgbClr val="FFFFFF"/>
              </a:solidFill>
              <a:cs typeface="Arial" panose="020B0604020202020204" pitchFamily="34" charset="0"/>
            </a:endParaRPr>
          </a:p>
        </p:txBody>
      </p:sp>
      <p:sp>
        <p:nvSpPr>
          <p:cNvPr id="303" name="Rechteck 174">
            <a:extLst>
              <a:ext uri="{FF2B5EF4-FFF2-40B4-BE49-F238E27FC236}">
                <a16:creationId xmlns:a16="http://schemas.microsoft.com/office/drawing/2014/main" id="{1C6DF93C-37C9-4A60-962B-C480F8795FB2}"/>
              </a:ext>
            </a:extLst>
          </p:cNvPr>
          <p:cNvSpPr/>
          <p:nvPr/>
        </p:nvSpPr>
        <p:spPr bwMode="auto">
          <a:xfrm>
            <a:off x="6241234" y="2901339"/>
            <a:ext cx="3392621" cy="406376"/>
          </a:xfrm>
          <a:prstGeom prst="rect">
            <a:avLst/>
          </a:prstGeom>
          <a:solidFill>
            <a:srgbClr val="2387AA"/>
          </a:solidFill>
          <a:ln>
            <a:noFill/>
          </a:ln>
          <a:effectLst/>
        </p:spPr>
        <p:txBody>
          <a:bodyPr wrap="square" lIns="107888" tIns="25475" rIns="0" bIns="25475" numCol="1" spcCol="72000" rtlCol="0" anchor="ctr">
            <a:noAutofit/>
          </a:bodyPr>
          <a:lstStyle/>
          <a:p>
            <a:pPr>
              <a:lnSpc>
                <a:spcPct val="90000"/>
              </a:lnSpc>
              <a:spcBef>
                <a:spcPct val="0"/>
              </a:spcBef>
              <a:buFont typeface="Wingdings" charset="0"/>
              <a:buNone/>
            </a:pPr>
            <a:r>
              <a:rPr lang="en-US" sz="1598" b="1" dirty="0">
                <a:solidFill>
                  <a:srgbClr val="FFFFFF"/>
                </a:solidFill>
                <a:cs typeface="Arial" panose="020B0604020202020204" pitchFamily="34" charset="0"/>
              </a:rPr>
              <a:t>Software for vertical integration</a:t>
            </a:r>
          </a:p>
        </p:txBody>
      </p:sp>
      <p:sp>
        <p:nvSpPr>
          <p:cNvPr id="304" name="Rechteck 400">
            <a:extLst>
              <a:ext uri="{FF2B5EF4-FFF2-40B4-BE49-F238E27FC236}">
                <a16:creationId xmlns:a16="http://schemas.microsoft.com/office/drawing/2014/main" id="{5387CDC1-7D23-48CE-B831-F338B8C3541E}"/>
              </a:ext>
            </a:extLst>
          </p:cNvPr>
          <p:cNvSpPr/>
          <p:nvPr/>
        </p:nvSpPr>
        <p:spPr bwMode="auto">
          <a:xfrm>
            <a:off x="6241826" y="4815310"/>
            <a:ext cx="3392621" cy="406376"/>
          </a:xfrm>
          <a:prstGeom prst="rect">
            <a:avLst/>
          </a:prstGeom>
          <a:solidFill>
            <a:srgbClr val="2387AA"/>
          </a:solidFill>
          <a:ln>
            <a:noFill/>
          </a:ln>
          <a:effectLst/>
        </p:spPr>
        <p:txBody>
          <a:bodyPr wrap="square" lIns="107888" tIns="25475" rIns="0" bIns="25475" numCol="1" spcCol="72000" rtlCol="0" anchor="ctr">
            <a:noAutofit/>
          </a:bodyPr>
          <a:lstStyle/>
          <a:p>
            <a:pPr>
              <a:lnSpc>
                <a:spcPct val="110000"/>
              </a:lnSpc>
              <a:spcBef>
                <a:spcPct val="0"/>
              </a:spcBef>
              <a:buFont typeface="Wingdings" charset="0"/>
              <a:buNone/>
            </a:pPr>
            <a:r>
              <a:rPr lang="en-US" sz="1598" b="1" dirty="0">
                <a:solidFill>
                  <a:srgbClr val="FFFFFF"/>
                </a:solidFill>
                <a:cs typeface="Arial" panose="020B0604020202020204" pitchFamily="34" charset="0"/>
              </a:rPr>
              <a:t>Field devices</a:t>
            </a:r>
          </a:p>
        </p:txBody>
      </p:sp>
      <p:cxnSp>
        <p:nvCxnSpPr>
          <p:cNvPr id="305" name="Gerader Verbinder 202">
            <a:extLst>
              <a:ext uri="{FF2B5EF4-FFF2-40B4-BE49-F238E27FC236}">
                <a16:creationId xmlns:a16="http://schemas.microsoft.com/office/drawing/2014/main" id="{922CD85B-6BEA-41CF-97AB-555CB7F8994F}"/>
              </a:ext>
            </a:extLst>
          </p:cNvPr>
          <p:cNvCxnSpPr>
            <a:cxnSpLocks/>
          </p:cNvCxnSpPr>
          <p:nvPr/>
        </p:nvCxnSpPr>
        <p:spPr bwMode="auto">
          <a:xfrm>
            <a:off x="4496812" y="3104527"/>
            <a:ext cx="256711" cy="0"/>
          </a:xfrm>
          <a:prstGeom prst="line">
            <a:avLst/>
          </a:prstGeom>
          <a:solidFill>
            <a:schemeClr val="tx2"/>
          </a:solidFill>
          <a:ln w="12700" cap="flat" cmpd="sng" algn="ctr">
            <a:solidFill>
              <a:srgbClr val="41AAC8"/>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306" name="Gerader Verbinder 203">
            <a:extLst>
              <a:ext uri="{FF2B5EF4-FFF2-40B4-BE49-F238E27FC236}">
                <a16:creationId xmlns:a16="http://schemas.microsoft.com/office/drawing/2014/main" id="{ADC27704-E813-477E-BED7-36C6B9134B60}"/>
              </a:ext>
            </a:extLst>
          </p:cNvPr>
          <p:cNvCxnSpPr>
            <a:cxnSpLocks/>
          </p:cNvCxnSpPr>
          <p:nvPr/>
        </p:nvCxnSpPr>
        <p:spPr bwMode="auto">
          <a:xfrm>
            <a:off x="4493473" y="4375260"/>
            <a:ext cx="260047" cy="0"/>
          </a:xfrm>
          <a:prstGeom prst="line">
            <a:avLst/>
          </a:prstGeom>
          <a:solidFill>
            <a:schemeClr val="tx2"/>
          </a:solidFill>
          <a:ln w="12700" cap="flat" cmpd="sng" algn="ctr">
            <a:solidFill>
              <a:srgbClr val="2387AA"/>
            </a:solidFill>
            <a:prstDash val="solid"/>
            <a:round/>
            <a:headEnd type="oval"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279128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1000"/>
                                        <p:tgtEl>
                                          <p:spTgt spid="1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2"/>
                                        </p:tgtEl>
                                        <p:attrNameLst>
                                          <p:attrName>style.visibility</p:attrName>
                                        </p:attrNameLst>
                                      </p:cBhvr>
                                      <p:to>
                                        <p:strVal val="visible"/>
                                      </p:to>
                                    </p:set>
                                    <p:animEffect transition="in" filter="fade">
                                      <p:cBhvr>
                                        <p:cTn id="10" dur="1000"/>
                                        <p:tgtEl>
                                          <p:spTgt spid="1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5"/>
                                        </p:tgtEl>
                                        <p:attrNameLst>
                                          <p:attrName>style.visibility</p:attrName>
                                        </p:attrNameLst>
                                      </p:cBhvr>
                                      <p:to>
                                        <p:strVal val="visible"/>
                                      </p:to>
                                    </p:set>
                                    <p:animEffect transition="in" filter="fade">
                                      <p:cBhvr>
                                        <p:cTn id="13" dur="1000"/>
                                        <p:tgtEl>
                                          <p:spTgt spid="16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1000"/>
                                        <p:tgtEl>
                                          <p:spTgt spid="16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1000"/>
                                        <p:tgtEl>
                                          <p:spTgt spid="16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2"/>
                                        </p:tgtEl>
                                        <p:attrNameLst>
                                          <p:attrName>style.visibility</p:attrName>
                                        </p:attrNameLst>
                                      </p:cBhvr>
                                      <p:to>
                                        <p:strVal val="visible"/>
                                      </p:to>
                                    </p:set>
                                    <p:animEffect transition="in" filter="fade">
                                      <p:cBhvr>
                                        <p:cTn id="22" dur="1000"/>
                                        <p:tgtEl>
                                          <p:spTgt spid="1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1000"/>
                                        <p:tgtEl>
                                          <p:spTgt spid="16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4"/>
                                        </p:tgtEl>
                                        <p:attrNameLst>
                                          <p:attrName>style.visibility</p:attrName>
                                        </p:attrNameLst>
                                      </p:cBhvr>
                                      <p:to>
                                        <p:strVal val="visible"/>
                                      </p:to>
                                    </p:set>
                                    <p:animEffect transition="in" filter="fade">
                                      <p:cBhvr>
                                        <p:cTn id="28" dur="1000"/>
                                        <p:tgtEl>
                                          <p:spTgt spid="304"/>
                                        </p:tgtEl>
                                      </p:cBhvr>
                                    </p:animEffect>
                                  </p:childTnLst>
                                </p:cTn>
                              </p:par>
                              <p:par>
                                <p:cTn id="29" presetID="10" presetClass="entr" presetSubtype="0" fill="hold" nodeType="withEffect">
                                  <p:stCondLst>
                                    <p:cond delay="0"/>
                                  </p:stCondLst>
                                  <p:childTnLst>
                                    <p:set>
                                      <p:cBhvr>
                                        <p:cTn id="30" dur="1" fill="hold">
                                          <p:stCondLst>
                                            <p:cond delay="0"/>
                                          </p:stCondLst>
                                        </p:cTn>
                                        <p:tgtEl>
                                          <p:spTgt spid="290"/>
                                        </p:tgtEl>
                                        <p:attrNameLst>
                                          <p:attrName>style.visibility</p:attrName>
                                        </p:attrNameLst>
                                      </p:cBhvr>
                                      <p:to>
                                        <p:strVal val="visible"/>
                                      </p:to>
                                    </p:set>
                                    <p:animEffect transition="in" filter="fade">
                                      <p:cBhvr>
                                        <p:cTn id="31" dur="1000"/>
                                        <p:tgtEl>
                                          <p:spTgt spid="29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1"/>
                                        </p:tgtEl>
                                        <p:attrNameLst>
                                          <p:attrName>style.visibility</p:attrName>
                                        </p:attrNameLst>
                                      </p:cBhvr>
                                      <p:to>
                                        <p:strVal val="visible"/>
                                      </p:to>
                                    </p:set>
                                    <p:animEffect transition="in" filter="fade">
                                      <p:cBhvr>
                                        <p:cTn id="36" dur="1000"/>
                                        <p:tgtEl>
                                          <p:spTgt spid="17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animEffect transition="in" filter="fade">
                                      <p:cBhvr>
                                        <p:cTn id="39" dur="1000"/>
                                        <p:tgtEl>
                                          <p:spTgt spid="18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9"/>
                                        </p:tgtEl>
                                        <p:attrNameLst>
                                          <p:attrName>style.visibility</p:attrName>
                                        </p:attrNameLst>
                                      </p:cBhvr>
                                      <p:to>
                                        <p:strVal val="visible"/>
                                      </p:to>
                                    </p:set>
                                    <p:animEffect transition="in" filter="fade">
                                      <p:cBhvr>
                                        <p:cTn id="42" dur="1000"/>
                                        <p:tgtEl>
                                          <p:spTgt spid="16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7"/>
                                        </p:tgtEl>
                                        <p:attrNameLst>
                                          <p:attrName>style.visibility</p:attrName>
                                        </p:attrNameLst>
                                      </p:cBhvr>
                                      <p:to>
                                        <p:strVal val="visible"/>
                                      </p:to>
                                    </p:set>
                                    <p:animEffect transition="in" filter="fade">
                                      <p:cBhvr>
                                        <p:cTn id="45" dur="1000"/>
                                        <p:tgtEl>
                                          <p:spTgt spid="16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8"/>
                                        </p:tgtEl>
                                        <p:attrNameLst>
                                          <p:attrName>style.visibility</p:attrName>
                                        </p:attrNameLst>
                                      </p:cBhvr>
                                      <p:to>
                                        <p:strVal val="visible"/>
                                      </p:to>
                                    </p:set>
                                    <p:animEffect transition="in" filter="fade">
                                      <p:cBhvr>
                                        <p:cTn id="48" dur="1000"/>
                                        <p:tgtEl>
                                          <p:spTgt spid="16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0"/>
                                        </p:tgtEl>
                                        <p:attrNameLst>
                                          <p:attrName>style.visibility</p:attrName>
                                        </p:attrNameLst>
                                      </p:cBhvr>
                                      <p:to>
                                        <p:strVal val="visible"/>
                                      </p:to>
                                    </p:set>
                                    <p:animEffect transition="in" filter="fade">
                                      <p:cBhvr>
                                        <p:cTn id="51" dur="1000"/>
                                        <p:tgtEl>
                                          <p:spTgt spid="17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3"/>
                                        </p:tgtEl>
                                        <p:attrNameLst>
                                          <p:attrName>style.visibility</p:attrName>
                                        </p:attrNameLst>
                                      </p:cBhvr>
                                      <p:to>
                                        <p:strVal val="visible"/>
                                      </p:to>
                                    </p:set>
                                    <p:animEffect transition="in" filter="fade">
                                      <p:cBhvr>
                                        <p:cTn id="54" dur="1000"/>
                                        <p:tgtEl>
                                          <p:spTgt spid="17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2"/>
                                        </p:tgtEl>
                                        <p:attrNameLst>
                                          <p:attrName>style.visibility</p:attrName>
                                        </p:attrNameLst>
                                      </p:cBhvr>
                                      <p:to>
                                        <p:strVal val="visible"/>
                                      </p:to>
                                    </p:set>
                                    <p:animEffect transition="in" filter="fade">
                                      <p:cBhvr>
                                        <p:cTn id="57" dur="1000"/>
                                        <p:tgtEl>
                                          <p:spTgt spid="302"/>
                                        </p:tgtEl>
                                      </p:cBhvr>
                                    </p:animEffect>
                                  </p:childTnLst>
                                </p:cTn>
                              </p:par>
                              <p:par>
                                <p:cTn id="58" presetID="10" presetClass="entr" presetSubtype="0" fill="hold" nodeType="withEffect">
                                  <p:stCondLst>
                                    <p:cond delay="0"/>
                                  </p:stCondLst>
                                  <p:childTnLst>
                                    <p:set>
                                      <p:cBhvr>
                                        <p:cTn id="59" dur="1" fill="hold">
                                          <p:stCondLst>
                                            <p:cond delay="0"/>
                                          </p:stCondLst>
                                        </p:cTn>
                                        <p:tgtEl>
                                          <p:spTgt spid="306"/>
                                        </p:tgtEl>
                                        <p:attrNameLst>
                                          <p:attrName>style.visibility</p:attrName>
                                        </p:attrNameLst>
                                      </p:cBhvr>
                                      <p:to>
                                        <p:strVal val="visible"/>
                                      </p:to>
                                    </p:set>
                                    <p:animEffect transition="in" filter="fade">
                                      <p:cBhvr>
                                        <p:cTn id="60" dur="1000"/>
                                        <p:tgtEl>
                                          <p:spTgt spid="30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8"/>
                                        </p:tgtEl>
                                        <p:attrNameLst>
                                          <p:attrName>style.visibility</p:attrName>
                                        </p:attrNameLst>
                                      </p:cBhvr>
                                      <p:to>
                                        <p:strVal val="visible"/>
                                      </p:to>
                                    </p:set>
                                    <p:animEffect transition="in" filter="fade">
                                      <p:cBhvr>
                                        <p:cTn id="65" dur="1000"/>
                                        <p:tgtEl>
                                          <p:spTgt spid="15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fade">
                                      <p:cBhvr>
                                        <p:cTn id="68" dur="1000"/>
                                        <p:tgtEl>
                                          <p:spTgt spid="152"/>
                                        </p:tgtEl>
                                      </p:cBhvr>
                                    </p:animEffect>
                                  </p:childTnLst>
                                </p:cTn>
                              </p:par>
                              <p:par>
                                <p:cTn id="69" presetID="10" presetClass="entr" presetSubtype="0" fill="hold" nodeType="withEffect">
                                  <p:stCondLst>
                                    <p:cond delay="0"/>
                                  </p:stCondLst>
                                  <p:childTnLst>
                                    <p:set>
                                      <p:cBhvr>
                                        <p:cTn id="70" dur="1" fill="hold">
                                          <p:stCondLst>
                                            <p:cond delay="0"/>
                                          </p:stCondLst>
                                        </p:cTn>
                                        <p:tgtEl>
                                          <p:spTgt spid="174"/>
                                        </p:tgtEl>
                                        <p:attrNameLst>
                                          <p:attrName>style.visibility</p:attrName>
                                        </p:attrNameLst>
                                      </p:cBhvr>
                                      <p:to>
                                        <p:strVal val="visible"/>
                                      </p:to>
                                    </p:set>
                                    <p:animEffect transition="in" filter="fade">
                                      <p:cBhvr>
                                        <p:cTn id="71" dur="1000"/>
                                        <p:tgtEl>
                                          <p:spTgt spid="174"/>
                                        </p:tgtEl>
                                      </p:cBhvr>
                                    </p:animEffect>
                                  </p:childTnLst>
                                </p:cTn>
                              </p:par>
                              <p:par>
                                <p:cTn id="72" presetID="10" presetClass="entr" presetSubtype="0" fill="hold" nodeType="withEffect">
                                  <p:stCondLst>
                                    <p:cond delay="0"/>
                                  </p:stCondLst>
                                  <p:childTnLst>
                                    <p:set>
                                      <p:cBhvr>
                                        <p:cTn id="73" dur="1" fill="hold">
                                          <p:stCondLst>
                                            <p:cond delay="0"/>
                                          </p:stCondLst>
                                        </p:cTn>
                                        <p:tgtEl>
                                          <p:spTgt spid="155"/>
                                        </p:tgtEl>
                                        <p:attrNameLst>
                                          <p:attrName>style.visibility</p:attrName>
                                        </p:attrNameLst>
                                      </p:cBhvr>
                                      <p:to>
                                        <p:strVal val="visible"/>
                                      </p:to>
                                    </p:set>
                                    <p:animEffect transition="in" filter="fade">
                                      <p:cBhvr>
                                        <p:cTn id="74" dur="1000"/>
                                        <p:tgtEl>
                                          <p:spTgt spid="155"/>
                                        </p:tgtEl>
                                      </p:cBhvr>
                                    </p:animEffect>
                                  </p:childTnLst>
                                </p:cTn>
                              </p:par>
                              <p:par>
                                <p:cTn id="75" presetID="10" presetClass="entr" presetSubtype="0" fill="hold" nodeType="withEffect">
                                  <p:stCondLst>
                                    <p:cond delay="0"/>
                                  </p:stCondLst>
                                  <p:childTnLst>
                                    <p:set>
                                      <p:cBhvr>
                                        <p:cTn id="76" dur="1" fill="hold">
                                          <p:stCondLst>
                                            <p:cond delay="0"/>
                                          </p:stCondLst>
                                        </p:cTn>
                                        <p:tgtEl>
                                          <p:spTgt spid="177"/>
                                        </p:tgtEl>
                                        <p:attrNameLst>
                                          <p:attrName>style.visibility</p:attrName>
                                        </p:attrNameLst>
                                      </p:cBhvr>
                                      <p:to>
                                        <p:strVal val="visible"/>
                                      </p:to>
                                    </p:set>
                                    <p:animEffect transition="in" filter="fade">
                                      <p:cBhvr>
                                        <p:cTn id="77" dur="1000"/>
                                        <p:tgtEl>
                                          <p:spTgt spid="17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0"/>
                                        </p:tgtEl>
                                        <p:attrNameLst>
                                          <p:attrName>style.visibility</p:attrName>
                                        </p:attrNameLst>
                                      </p:cBhvr>
                                      <p:to>
                                        <p:strVal val="visible"/>
                                      </p:to>
                                    </p:set>
                                    <p:animEffect transition="in" filter="fade">
                                      <p:cBhvr>
                                        <p:cTn id="80" dur="1000"/>
                                        <p:tgtEl>
                                          <p:spTgt spid="15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19"/>
                                        </p:tgtEl>
                                        <p:attrNameLst>
                                          <p:attrName>style.visibility</p:attrName>
                                        </p:attrNameLst>
                                      </p:cBhvr>
                                      <p:to>
                                        <p:strVal val="visible"/>
                                      </p:to>
                                    </p:set>
                                    <p:animEffect transition="in" filter="fade">
                                      <p:cBhvr>
                                        <p:cTn id="83" dur="1000"/>
                                        <p:tgtEl>
                                          <p:spTgt spid="119"/>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fade">
                                      <p:cBhvr>
                                        <p:cTn id="86" dur="1000"/>
                                        <p:tgtEl>
                                          <p:spTgt spid="1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16"/>
                                        </p:tgtEl>
                                        <p:attrNameLst>
                                          <p:attrName>style.visibility</p:attrName>
                                        </p:attrNameLst>
                                      </p:cBhvr>
                                      <p:to>
                                        <p:strVal val="visible"/>
                                      </p:to>
                                    </p:set>
                                    <p:animEffect transition="in" filter="fade">
                                      <p:cBhvr>
                                        <p:cTn id="89" dur="1000"/>
                                        <p:tgtEl>
                                          <p:spTgt spid="11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15"/>
                                        </p:tgtEl>
                                        <p:attrNameLst>
                                          <p:attrName>style.visibility</p:attrName>
                                        </p:attrNameLst>
                                      </p:cBhvr>
                                      <p:to>
                                        <p:strVal val="visible"/>
                                      </p:to>
                                    </p:set>
                                    <p:animEffect transition="in" filter="fade">
                                      <p:cBhvr>
                                        <p:cTn id="92" dur="1000"/>
                                        <p:tgtEl>
                                          <p:spTgt spid="11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fade">
                                      <p:cBhvr>
                                        <p:cTn id="95" dur="1000"/>
                                        <p:tgtEl>
                                          <p:spTgt spid="1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18"/>
                                        </p:tgtEl>
                                        <p:attrNameLst>
                                          <p:attrName>style.visibility</p:attrName>
                                        </p:attrNameLst>
                                      </p:cBhvr>
                                      <p:to>
                                        <p:strVal val="visible"/>
                                      </p:to>
                                    </p:set>
                                    <p:animEffect transition="in" filter="fade">
                                      <p:cBhvr>
                                        <p:cTn id="98" dur="1000"/>
                                        <p:tgtEl>
                                          <p:spTgt spid="1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0"/>
                                        </p:tgtEl>
                                        <p:attrNameLst>
                                          <p:attrName>style.visibility</p:attrName>
                                        </p:attrNameLst>
                                      </p:cBhvr>
                                      <p:to>
                                        <p:strVal val="visible"/>
                                      </p:to>
                                    </p:set>
                                    <p:animEffect transition="in" filter="fade">
                                      <p:cBhvr>
                                        <p:cTn id="101" dur="1000"/>
                                        <p:tgtEl>
                                          <p:spTgt spid="12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01"/>
                                        </p:tgtEl>
                                        <p:attrNameLst>
                                          <p:attrName>style.visibility</p:attrName>
                                        </p:attrNameLst>
                                      </p:cBhvr>
                                      <p:to>
                                        <p:strVal val="visible"/>
                                      </p:to>
                                    </p:set>
                                    <p:animEffect transition="in" filter="fade">
                                      <p:cBhvr>
                                        <p:cTn id="104" dur="1000"/>
                                        <p:tgtEl>
                                          <p:spTgt spid="301"/>
                                        </p:tgtEl>
                                      </p:cBhvr>
                                    </p:animEffect>
                                  </p:childTnLst>
                                </p:cTn>
                              </p:par>
                              <p:par>
                                <p:cTn id="105" presetID="10" presetClass="entr" presetSubtype="0" fill="hold" nodeType="withEffect">
                                  <p:stCondLst>
                                    <p:cond delay="0"/>
                                  </p:stCondLst>
                                  <p:childTnLst>
                                    <p:set>
                                      <p:cBhvr>
                                        <p:cTn id="106" dur="1" fill="hold">
                                          <p:stCondLst>
                                            <p:cond delay="0"/>
                                          </p:stCondLst>
                                        </p:cTn>
                                        <p:tgtEl>
                                          <p:spTgt spid="289"/>
                                        </p:tgtEl>
                                        <p:attrNameLst>
                                          <p:attrName>style.visibility</p:attrName>
                                        </p:attrNameLst>
                                      </p:cBhvr>
                                      <p:to>
                                        <p:strVal val="visible"/>
                                      </p:to>
                                    </p:set>
                                    <p:animEffect transition="in" filter="fade">
                                      <p:cBhvr>
                                        <p:cTn id="107" dur="1000"/>
                                        <p:tgtEl>
                                          <p:spTgt spid="289"/>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46"/>
                                        </p:tgtEl>
                                        <p:attrNameLst>
                                          <p:attrName>style.visibility</p:attrName>
                                        </p:attrNameLst>
                                      </p:cBhvr>
                                      <p:to>
                                        <p:strVal val="visible"/>
                                      </p:to>
                                    </p:set>
                                    <p:animEffect transition="in" filter="fade">
                                      <p:cBhvr>
                                        <p:cTn id="112" dur="1000"/>
                                        <p:tgtEl>
                                          <p:spTgt spid="146"/>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82"/>
                                        </p:tgtEl>
                                        <p:attrNameLst>
                                          <p:attrName>style.visibility</p:attrName>
                                        </p:attrNameLst>
                                      </p:cBhvr>
                                      <p:to>
                                        <p:strVal val="visible"/>
                                      </p:to>
                                    </p:set>
                                    <p:animEffect transition="in" filter="fade">
                                      <p:cBhvr>
                                        <p:cTn id="115" dur="1000"/>
                                        <p:tgtEl>
                                          <p:spTgt spid="182"/>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303"/>
                                        </p:tgtEl>
                                        <p:attrNameLst>
                                          <p:attrName>style.visibility</p:attrName>
                                        </p:attrNameLst>
                                      </p:cBhvr>
                                      <p:to>
                                        <p:strVal val="visible"/>
                                      </p:to>
                                    </p:set>
                                    <p:animEffect transition="in" filter="fade">
                                      <p:cBhvr>
                                        <p:cTn id="118" dur="1000"/>
                                        <p:tgtEl>
                                          <p:spTgt spid="303"/>
                                        </p:tgtEl>
                                      </p:cBhvr>
                                    </p:animEffect>
                                  </p:childTnLst>
                                </p:cTn>
                              </p:par>
                              <p:par>
                                <p:cTn id="119" presetID="10" presetClass="entr" presetSubtype="0" fill="hold" nodeType="withEffect">
                                  <p:stCondLst>
                                    <p:cond delay="0"/>
                                  </p:stCondLst>
                                  <p:childTnLst>
                                    <p:set>
                                      <p:cBhvr>
                                        <p:cTn id="120" dur="1" fill="hold">
                                          <p:stCondLst>
                                            <p:cond delay="0"/>
                                          </p:stCondLst>
                                        </p:cTn>
                                        <p:tgtEl>
                                          <p:spTgt spid="305"/>
                                        </p:tgtEl>
                                        <p:attrNameLst>
                                          <p:attrName>style.visibility</p:attrName>
                                        </p:attrNameLst>
                                      </p:cBhvr>
                                      <p:to>
                                        <p:strVal val="visible"/>
                                      </p:to>
                                    </p:set>
                                    <p:animEffect transition="in" filter="fade">
                                      <p:cBhvr>
                                        <p:cTn id="121" dur="1000"/>
                                        <p:tgtEl>
                                          <p:spTgt spid="305"/>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00"/>
                                        </p:tgtEl>
                                        <p:attrNameLst>
                                          <p:attrName>style.visibility</p:attrName>
                                        </p:attrNameLst>
                                      </p:cBhvr>
                                      <p:to>
                                        <p:strVal val="visible"/>
                                      </p:to>
                                    </p:set>
                                    <p:animEffect transition="in" filter="fade">
                                      <p:cBhvr>
                                        <p:cTn id="126" dur="1000"/>
                                        <p:tgtEl>
                                          <p:spTgt spid="300"/>
                                        </p:tgtEl>
                                      </p:cBhvr>
                                    </p:animEffect>
                                  </p:childTnLst>
                                </p:cTn>
                              </p:par>
                              <p:par>
                                <p:cTn id="127" presetID="10" presetClass="entr" presetSubtype="0" fill="hold" nodeType="withEffect">
                                  <p:stCondLst>
                                    <p:cond delay="0"/>
                                  </p:stCondLst>
                                  <p:childTnLst>
                                    <p:set>
                                      <p:cBhvr>
                                        <p:cTn id="128" dur="1" fill="hold">
                                          <p:stCondLst>
                                            <p:cond delay="0"/>
                                          </p:stCondLst>
                                        </p:cTn>
                                        <p:tgtEl>
                                          <p:spTgt spid="288"/>
                                        </p:tgtEl>
                                        <p:attrNameLst>
                                          <p:attrName>style.visibility</p:attrName>
                                        </p:attrNameLst>
                                      </p:cBhvr>
                                      <p:to>
                                        <p:strVal val="visible"/>
                                      </p:to>
                                    </p:set>
                                    <p:animEffect transition="in" filter="fade">
                                      <p:cBhvr>
                                        <p:cTn id="129" dur="1000"/>
                                        <p:tgtEl>
                                          <p:spTgt spid="288"/>
                                        </p:tgtEl>
                                      </p:cBhvr>
                                    </p:animEffect>
                                  </p:childTnLst>
                                </p:cTn>
                              </p:par>
                              <p:par>
                                <p:cTn id="130" presetID="10" presetClass="entr" presetSubtype="0" fill="hold" nodeType="withEffect">
                                  <p:stCondLst>
                                    <p:cond delay="0"/>
                                  </p:stCondLst>
                                  <p:childTnLst>
                                    <p:set>
                                      <p:cBhvr>
                                        <p:cTn id="131" dur="1" fill="hold">
                                          <p:stCondLst>
                                            <p:cond delay="0"/>
                                          </p:stCondLst>
                                        </p:cTn>
                                        <p:tgtEl>
                                          <p:spTgt spid="294"/>
                                        </p:tgtEl>
                                        <p:attrNameLst>
                                          <p:attrName>style.visibility</p:attrName>
                                        </p:attrNameLst>
                                      </p:cBhvr>
                                      <p:to>
                                        <p:strVal val="visible"/>
                                      </p:to>
                                    </p:set>
                                    <p:animEffect transition="in" filter="fade">
                                      <p:cBhvr>
                                        <p:cTn id="132" dur="1000"/>
                                        <p:tgtEl>
                                          <p:spTgt spid="294"/>
                                        </p:tgtEl>
                                      </p:cBhvr>
                                    </p:animEffect>
                                  </p:childTnLst>
                                </p:cTn>
                              </p:par>
                            </p:childTnLst>
                          </p:cTn>
                        </p:par>
                        <p:par>
                          <p:cTn id="133" fill="hold">
                            <p:stCondLst>
                              <p:cond delay="1000"/>
                            </p:stCondLst>
                            <p:childTnLst>
                              <p:par>
                                <p:cTn id="134" presetID="2" presetClass="entr" presetSubtype="1" fill="hold" nodeType="afterEffect">
                                  <p:stCondLst>
                                    <p:cond delay="0"/>
                                  </p:stCondLst>
                                  <p:childTnLst>
                                    <p:set>
                                      <p:cBhvr>
                                        <p:cTn id="135" dur="1" fill="hold">
                                          <p:stCondLst>
                                            <p:cond delay="0"/>
                                          </p:stCondLst>
                                        </p:cTn>
                                        <p:tgtEl>
                                          <p:spTgt spid="183"/>
                                        </p:tgtEl>
                                        <p:attrNameLst>
                                          <p:attrName>style.visibility</p:attrName>
                                        </p:attrNameLst>
                                      </p:cBhvr>
                                      <p:to>
                                        <p:strVal val="visible"/>
                                      </p:to>
                                    </p:set>
                                    <p:anim calcmode="lin" valueType="num">
                                      <p:cBhvr additive="base">
                                        <p:cTn id="136" dur="1000" fill="hold"/>
                                        <p:tgtEl>
                                          <p:spTgt spid="183"/>
                                        </p:tgtEl>
                                        <p:attrNameLst>
                                          <p:attrName>ppt_x</p:attrName>
                                        </p:attrNameLst>
                                      </p:cBhvr>
                                      <p:tavLst>
                                        <p:tav tm="0">
                                          <p:val>
                                            <p:strVal val="#ppt_x"/>
                                          </p:val>
                                        </p:tav>
                                        <p:tav tm="100000">
                                          <p:val>
                                            <p:strVal val="#ppt_x"/>
                                          </p:val>
                                        </p:tav>
                                      </p:tavLst>
                                    </p:anim>
                                    <p:anim calcmode="lin" valueType="num">
                                      <p:cBhvr additive="base">
                                        <p:cTn id="137" dur="1000" fill="hold"/>
                                        <p:tgtEl>
                                          <p:spTgt spid="183"/>
                                        </p:tgtEl>
                                        <p:attrNameLst>
                                          <p:attrName>ppt_y</p:attrName>
                                        </p:attrNameLst>
                                      </p:cBhvr>
                                      <p:tavLst>
                                        <p:tav tm="0">
                                          <p:val>
                                            <p:strVal val="0-#ppt_h/2"/>
                                          </p:val>
                                        </p:tav>
                                        <p:tav tm="100000">
                                          <p:val>
                                            <p:strVal val="#ppt_y"/>
                                          </p:val>
                                        </p:tav>
                                      </p:tavLst>
                                    </p:anim>
                                  </p:childTnLst>
                                </p:cTn>
                              </p:par>
                              <p:par>
                                <p:cTn id="138" presetID="10" presetClass="entr" presetSubtype="0" fill="hold" nodeType="withEffect">
                                  <p:stCondLst>
                                    <p:cond delay="0"/>
                                  </p:stCondLst>
                                  <p:childTnLst>
                                    <p:set>
                                      <p:cBhvr>
                                        <p:cTn id="139" dur="1" fill="hold">
                                          <p:stCondLst>
                                            <p:cond delay="0"/>
                                          </p:stCondLst>
                                        </p:cTn>
                                        <p:tgtEl>
                                          <p:spTgt spid="295"/>
                                        </p:tgtEl>
                                        <p:attrNameLst>
                                          <p:attrName>style.visibility</p:attrName>
                                        </p:attrNameLst>
                                      </p:cBhvr>
                                      <p:to>
                                        <p:strVal val="visible"/>
                                      </p:to>
                                    </p:set>
                                    <p:animEffect transition="in" filter="fade">
                                      <p:cBhvr>
                                        <p:cTn id="140" dur="1000"/>
                                        <p:tgtEl>
                                          <p:spTgt spid="295"/>
                                        </p:tgtEl>
                                      </p:cBhvr>
                                    </p:animEffect>
                                  </p:childTnLst>
                                </p:cTn>
                              </p:par>
                              <p:par>
                                <p:cTn id="141" presetID="10" presetClass="entr" presetSubtype="0" fill="hold" nodeType="withEffect">
                                  <p:stCondLst>
                                    <p:cond delay="0"/>
                                  </p:stCondLst>
                                  <p:childTnLst>
                                    <p:set>
                                      <p:cBhvr>
                                        <p:cTn id="142" dur="1" fill="hold">
                                          <p:stCondLst>
                                            <p:cond delay="0"/>
                                          </p:stCondLst>
                                        </p:cTn>
                                        <p:tgtEl>
                                          <p:spTgt spid="293"/>
                                        </p:tgtEl>
                                        <p:attrNameLst>
                                          <p:attrName>style.visibility</p:attrName>
                                        </p:attrNameLst>
                                      </p:cBhvr>
                                      <p:to>
                                        <p:strVal val="visible"/>
                                      </p:to>
                                    </p:set>
                                    <p:animEffect transition="in" filter="fade">
                                      <p:cBhvr>
                                        <p:cTn id="143" dur="1000"/>
                                        <p:tgtEl>
                                          <p:spTgt spid="293"/>
                                        </p:tgtEl>
                                      </p:cBhvr>
                                    </p:animEffect>
                                  </p:childTnLst>
                                </p:cTn>
                              </p:par>
                            </p:childTnLst>
                          </p:cTn>
                        </p:par>
                      </p:childTnLst>
                    </p:cTn>
                  </p:par>
                  <p:par>
                    <p:cTn id="144" fill="hold">
                      <p:stCondLst>
                        <p:cond delay="indefinite"/>
                      </p:stCondLst>
                      <p:childTnLst>
                        <p:par>
                          <p:cTn id="145" fill="hold">
                            <p:stCondLst>
                              <p:cond delay="0"/>
                            </p:stCondLst>
                            <p:childTnLst>
                              <p:par>
                                <p:cTn id="146" presetID="16" presetClass="entr" presetSubtype="42" fill="hold" grpId="0" nodeType="clickEffect">
                                  <p:stCondLst>
                                    <p:cond delay="0"/>
                                  </p:stCondLst>
                                  <p:childTnLst>
                                    <p:set>
                                      <p:cBhvr>
                                        <p:cTn id="147" dur="1" fill="hold">
                                          <p:stCondLst>
                                            <p:cond delay="0"/>
                                          </p:stCondLst>
                                        </p:cTn>
                                        <p:tgtEl>
                                          <p:spTgt spid="291"/>
                                        </p:tgtEl>
                                        <p:attrNameLst>
                                          <p:attrName>style.visibility</p:attrName>
                                        </p:attrNameLst>
                                      </p:cBhvr>
                                      <p:to>
                                        <p:strVal val="visible"/>
                                      </p:to>
                                    </p:set>
                                    <p:animEffect transition="in" filter="barn(outHorizontal)">
                                      <p:cBhvr>
                                        <p:cTn id="148" dur="1000"/>
                                        <p:tgtEl>
                                          <p:spTgt spid="291"/>
                                        </p:tgtEl>
                                      </p:cBhvr>
                                    </p:animEffect>
                                  </p:childTnLst>
                                </p:cTn>
                              </p:par>
                            </p:childTnLst>
                          </p:cTn>
                        </p:par>
                      </p:childTnLst>
                    </p:cTn>
                  </p:par>
                  <p:par>
                    <p:cTn id="149" fill="hold">
                      <p:stCondLst>
                        <p:cond delay="indefinite"/>
                      </p:stCondLst>
                      <p:childTnLst>
                        <p:par>
                          <p:cTn id="150" fill="hold">
                            <p:stCondLst>
                              <p:cond delay="0"/>
                            </p:stCondLst>
                            <p:childTnLst>
                              <p:par>
                                <p:cTn id="151" presetID="16" presetClass="entr" presetSubtype="42" fill="hold" grpId="0" nodeType="clickEffect">
                                  <p:stCondLst>
                                    <p:cond delay="0"/>
                                  </p:stCondLst>
                                  <p:childTnLst>
                                    <p:set>
                                      <p:cBhvr>
                                        <p:cTn id="152" dur="1" fill="hold">
                                          <p:stCondLst>
                                            <p:cond delay="0"/>
                                          </p:stCondLst>
                                        </p:cTn>
                                        <p:tgtEl>
                                          <p:spTgt spid="292"/>
                                        </p:tgtEl>
                                        <p:attrNameLst>
                                          <p:attrName>style.visibility</p:attrName>
                                        </p:attrNameLst>
                                      </p:cBhvr>
                                      <p:to>
                                        <p:strVal val="visible"/>
                                      </p:to>
                                    </p:set>
                                    <p:animEffect transition="in" filter="barn(outHorizontal)">
                                      <p:cBhvr>
                                        <p:cTn id="153" dur="10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5" grpId="0"/>
      <p:bldP spid="116" grpId="0"/>
      <p:bldP spid="117" grpId="0"/>
      <p:bldP spid="118" grpId="0"/>
      <p:bldP spid="119" grpId="0"/>
      <p:bldP spid="120" grpId="0"/>
      <p:bldP spid="146" grpId="0" animBg="1"/>
      <p:bldP spid="150" grpId="0" animBg="1"/>
      <p:bldP spid="152"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80" grpId="0" animBg="1"/>
      <p:bldP spid="182" grpId="0"/>
      <p:bldP spid="291" grpId="0" animBg="1"/>
      <p:bldP spid="292" grpId="0" animBg="1"/>
      <p:bldP spid="300" grpId="0" animBg="1"/>
      <p:bldP spid="301" grpId="0" animBg="1"/>
      <p:bldP spid="302" grpId="0" animBg="1"/>
      <p:bldP spid="303" grpId="0" animBg="1"/>
      <p:bldP spid="30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Grafik 79">
            <a:extLst>
              <a:ext uri="{FF2B5EF4-FFF2-40B4-BE49-F238E27FC236}">
                <a16:creationId xmlns:a16="http://schemas.microsoft.com/office/drawing/2014/main" id="{FBD5105F-B3ED-4250-A4B6-27EA6188BCF0}"/>
              </a:ext>
            </a:extLst>
          </p:cNvPr>
          <p:cNvPicPr>
            <a:picLocks noChangeAspect="1"/>
          </p:cNvPicPr>
          <p:nvPr/>
        </p:nvPicPr>
        <p:blipFill>
          <a:blip r:embed="rId4">
            <a:extLst>
              <a:ext uri="{BEBA8EAE-BF5A-486C-A8C5-ECC9F3942E4B}">
                <a14:imgProps xmlns:a14="http://schemas.microsoft.com/office/drawing/2010/main">
                  <a14:imgLayer r:embed="rId5">
                    <a14:imgEffect>
                      <a14:artisticBlur radius="31"/>
                    </a14:imgEffect>
                    <a14:imgEffect>
                      <a14:brightnessContrast bright="-20000"/>
                    </a14:imgEffect>
                  </a14:imgLayer>
                </a14:imgProps>
              </a:ext>
            </a:extLst>
          </a:blip>
          <a:stretch>
            <a:fillRect/>
          </a:stretch>
        </p:blipFill>
        <p:spPr>
          <a:xfrm>
            <a:off x="0" y="1785"/>
            <a:ext cx="12191746" cy="6854430"/>
          </a:xfrm>
          <a:prstGeom prst="rect">
            <a:avLst/>
          </a:prstGeom>
        </p:spPr>
      </p:pic>
      <p:graphicFrame>
        <p:nvGraphicFramePr>
          <p:cNvPr id="5" name="Object 4" hidden="1"/>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6" imgW="347" imgH="346" progId="TCLayout.ActiveDocument.1">
                  <p:embed/>
                </p:oleObj>
              </mc:Choice>
              <mc:Fallback>
                <p:oleObj name="think-cell Slide" r:id="rId6" imgW="347" imgH="346" progId="TCLayout.ActiveDocument.1">
                  <p:embed/>
                  <p:pic>
                    <p:nvPicPr>
                      <p:cNvPr id="5" name="Object 4" hidden="1"/>
                      <p:cNvPicPr/>
                      <p:nvPr/>
                    </p:nvPicPr>
                    <p:blipFill>
                      <a:blip r:embed="rId7"/>
                      <a:stretch>
                        <a:fillRect/>
                      </a:stretch>
                    </p:blipFill>
                    <p:spPr>
                      <a:xfrm>
                        <a:off x="1587" y="3372"/>
                        <a:ext cx="1587" cy="1587"/>
                      </a:xfrm>
                      <a:prstGeom prst="rect">
                        <a:avLst/>
                      </a:prstGeom>
                    </p:spPr>
                  </p:pic>
                </p:oleObj>
              </mc:Fallback>
            </mc:AlternateContent>
          </a:graphicData>
        </a:graphic>
      </p:graphicFrame>
      <p:sp>
        <p:nvSpPr>
          <p:cNvPr id="3" name="Rectangle 2" hidden="1"/>
          <p:cNvSpPr/>
          <p:nvPr>
            <p:custDataLst>
              <p:tags r:id="rId2"/>
            </p:custDataLst>
          </p:nvPr>
        </p:nvSpPr>
        <p:spPr bwMode="auto">
          <a:xfrm>
            <a:off x="0" y="1785"/>
            <a:ext cx="158667" cy="158667"/>
          </a:xfrm>
          <a:prstGeom prst="rect">
            <a:avLst/>
          </a:prstGeom>
          <a:solidFill>
            <a:srgbClr val="DFE6ED"/>
          </a:solidFill>
          <a:ln>
            <a:noFill/>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pPr>
            <a:endParaRPr lang="en-US" sz="2799" b="1" dirty="0" err="1">
              <a:latin typeface="Arial"/>
              <a:ea typeface="+mj-ea"/>
              <a:cs typeface="Arial"/>
              <a:sym typeface="Arial"/>
            </a:endParaRPr>
          </a:p>
        </p:txBody>
      </p:sp>
      <p:sp>
        <p:nvSpPr>
          <p:cNvPr id="4" name="Title 3">
            <a:extLst>
              <a:ext uri="{FF2B5EF4-FFF2-40B4-BE49-F238E27FC236}">
                <a16:creationId xmlns:a16="http://schemas.microsoft.com/office/drawing/2014/main" id="{F1EE171F-47EC-40D5-8557-DD50551B7249}"/>
              </a:ext>
            </a:extLst>
          </p:cNvPr>
          <p:cNvSpPr>
            <a:spLocks noGrp="1"/>
          </p:cNvSpPr>
          <p:nvPr>
            <p:ph type="title"/>
          </p:nvPr>
        </p:nvSpPr>
        <p:spPr/>
        <p:txBody>
          <a:bodyPr/>
          <a:lstStyle/>
          <a:p>
            <a:r>
              <a:rPr lang="en-US" dirty="0"/>
              <a:t>Digitalization based on Totally</a:t>
            </a:r>
            <a:r>
              <a:rPr lang="de-DE" dirty="0"/>
              <a:t> Integrated Automation (TIA)</a:t>
            </a:r>
            <a:endParaRPr lang="en-US" dirty="0"/>
          </a:p>
        </p:txBody>
      </p:sp>
      <p:grpSp>
        <p:nvGrpSpPr>
          <p:cNvPr id="192" name="Gruppieren 68">
            <a:extLst>
              <a:ext uri="{FF2B5EF4-FFF2-40B4-BE49-F238E27FC236}">
                <a16:creationId xmlns:a16="http://schemas.microsoft.com/office/drawing/2014/main" id="{30D8AB4C-93A2-4F61-AFC7-48434362CA43}"/>
              </a:ext>
            </a:extLst>
          </p:cNvPr>
          <p:cNvGrpSpPr/>
          <p:nvPr/>
        </p:nvGrpSpPr>
        <p:grpSpPr bwMode="gray">
          <a:xfrm>
            <a:off x="1067141" y="2067394"/>
            <a:ext cx="10267890" cy="4084257"/>
            <a:chOff x="1067697" y="2066685"/>
            <a:chExt cx="10273238" cy="4086384"/>
          </a:xfrm>
        </p:grpSpPr>
        <p:sp>
          <p:nvSpPr>
            <p:cNvPr id="193" name="Rechteck: abgerundete Ecken 4">
              <a:extLst>
                <a:ext uri="{FF2B5EF4-FFF2-40B4-BE49-F238E27FC236}">
                  <a16:creationId xmlns:a16="http://schemas.microsoft.com/office/drawing/2014/main" id="{179A9070-A730-4E55-988D-AE0968F20D53}"/>
                </a:ext>
              </a:extLst>
            </p:cNvPr>
            <p:cNvSpPr/>
            <p:nvPr/>
          </p:nvSpPr>
          <p:spPr bwMode="gray">
            <a:xfrm>
              <a:off x="1067697" y="2066685"/>
              <a:ext cx="10273238" cy="3830915"/>
            </a:xfrm>
            <a:prstGeom prst="roundRect">
              <a:avLst>
                <a:gd name="adj" fmla="val 50000"/>
              </a:avLst>
            </a:prstGeom>
            <a:solidFill>
              <a:srgbClr val="BECDD7"/>
            </a:solidFill>
            <a:ln w="19050" cap="flat" cmpd="sng" algn="ctr">
              <a:solidFill>
                <a:srgbClr val="32A0A0"/>
              </a:solidFill>
              <a:prstDash val="solid"/>
              <a:round/>
              <a:headEnd type="none" w="med" len="med"/>
              <a:tailEnd type="none" w="med" len="med"/>
            </a:ln>
            <a:effectLst/>
          </p:spPr>
          <p:txBody>
            <a:bodyPr wrap="square" lIns="89204" tIns="44602" rIns="89204" bIns="44602" numCol="1" spcCol="72000" rtlCol="0" anchor="ctr">
              <a:noAutofit/>
            </a:bodyPr>
            <a:lstStyle/>
            <a:p>
              <a:pPr algn="ctr">
                <a:lnSpc>
                  <a:spcPct val="110000"/>
                </a:lnSpc>
                <a:spcBef>
                  <a:spcPct val="0"/>
                </a:spcBef>
              </a:pPr>
              <a:endParaRPr lang="en-US" sz="1487" dirty="0">
                <a:solidFill>
                  <a:srgbClr val="AF235F"/>
                </a:solidFill>
                <a:latin typeface="+mj-lt"/>
                <a:cs typeface="Arial" panose="020B0604020202020204" pitchFamily="34" charset="-128"/>
              </a:endParaRPr>
            </a:p>
          </p:txBody>
        </p:sp>
        <p:sp>
          <p:nvSpPr>
            <p:cNvPr id="194" name="Oval 10">
              <a:extLst>
                <a:ext uri="{FF2B5EF4-FFF2-40B4-BE49-F238E27FC236}">
                  <a16:creationId xmlns:a16="http://schemas.microsoft.com/office/drawing/2014/main" id="{1C561D05-2613-48C6-8771-2F5EECA653F9}"/>
                </a:ext>
              </a:extLst>
            </p:cNvPr>
            <p:cNvSpPr>
              <a:spLocks noChangeArrowheads="1"/>
            </p:cNvSpPr>
            <p:nvPr/>
          </p:nvSpPr>
          <p:spPr bwMode="gray">
            <a:xfrm>
              <a:off x="5855803" y="2566034"/>
              <a:ext cx="4906630" cy="2807316"/>
            </a:xfrm>
            <a:prstGeom prst="roundRect">
              <a:avLst>
                <a:gd name="adj" fmla="val 50000"/>
              </a:avLst>
            </a:prstGeom>
            <a:solidFill>
              <a:srgbClr val="41AAC8">
                <a:alpha val="90000"/>
              </a:srgbClr>
            </a:solidFill>
            <a:ln w="0" cap="flat">
              <a:noFill/>
              <a:prstDash val="solid"/>
              <a:miter lim="800000"/>
              <a:headEnd/>
              <a:tailEnd/>
            </a:ln>
          </p:spPr>
          <p:txBody>
            <a:bodyPr vert="horz" wrap="square" lIns="75526" tIns="37763" rIns="75526" bIns="37763" numCol="1" anchor="t" anchorCtr="0" compatLnSpc="1">
              <a:prstTxWarp prst="textNoShape">
                <a:avLst/>
              </a:prstTxWarp>
            </a:bodyPr>
            <a:lstStyle/>
            <a:p>
              <a:endParaRPr lang="en-US" sz="1799">
                <a:latin typeface="+mj-lt"/>
              </a:endParaRPr>
            </a:p>
          </p:txBody>
        </p:sp>
        <p:grpSp>
          <p:nvGrpSpPr>
            <p:cNvPr id="195" name="Gruppieren 6">
              <a:extLst>
                <a:ext uri="{FF2B5EF4-FFF2-40B4-BE49-F238E27FC236}">
                  <a16:creationId xmlns:a16="http://schemas.microsoft.com/office/drawing/2014/main" id="{EB95E8FE-234F-4B81-9B3C-E9FD4D146F4B}"/>
                </a:ext>
              </a:extLst>
            </p:cNvPr>
            <p:cNvGrpSpPr/>
            <p:nvPr/>
          </p:nvGrpSpPr>
          <p:grpSpPr bwMode="gray">
            <a:xfrm>
              <a:off x="8423002" y="3036665"/>
              <a:ext cx="1871543" cy="1866055"/>
              <a:chOff x="6222695" y="2748249"/>
              <a:chExt cx="2159999" cy="2153666"/>
            </a:xfrm>
          </p:grpSpPr>
          <p:sp>
            <p:nvSpPr>
              <p:cNvPr id="233" name="Freeform 5">
                <a:extLst>
                  <a:ext uri="{FF2B5EF4-FFF2-40B4-BE49-F238E27FC236}">
                    <a16:creationId xmlns:a16="http://schemas.microsoft.com/office/drawing/2014/main" id="{DF22FBC7-4EA3-40B0-9656-BE7CA4BC5779}"/>
                  </a:ext>
                </a:extLst>
              </p:cNvPr>
              <p:cNvSpPr>
                <a:spLocks/>
              </p:cNvSpPr>
              <p:nvPr/>
            </p:nvSpPr>
            <p:spPr bwMode="gray">
              <a:xfrm>
                <a:off x="7126917"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5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5" y="82"/>
                      <a:pt x="75" y="113"/>
                    </a:cubicBezTo>
                    <a:cubicBezTo>
                      <a:pt x="75" y="144"/>
                      <a:pt x="50" y="170"/>
                      <a:pt x="19" y="170"/>
                    </a:cubicBezTo>
                    <a:cubicBezTo>
                      <a:pt x="19" y="226"/>
                      <a:pt x="19" y="226"/>
                      <a:pt x="19" y="226"/>
                    </a:cubicBezTo>
                    <a:cubicBezTo>
                      <a:pt x="81" y="226"/>
                      <a:pt x="132" y="176"/>
                      <a:pt x="132" y="113"/>
                    </a:cubicBezTo>
                    <a:cubicBezTo>
                      <a:pt x="132" y="50"/>
                      <a:pt x="81" y="0"/>
                      <a:pt x="19" y="0"/>
                    </a:cubicBezTo>
                    <a:close/>
                  </a:path>
                </a:pathLst>
              </a:custGeom>
              <a:gradFill>
                <a:gsLst>
                  <a:gs pos="70000">
                    <a:srgbClr val="FFFFFF">
                      <a:alpha val="10000"/>
                    </a:srgbClr>
                  </a:gs>
                  <a:gs pos="30000">
                    <a:srgbClr val="FFFFFF">
                      <a:alpha val="0"/>
                    </a:srgbClr>
                  </a:gs>
                </a:gsLst>
                <a:lin ang="162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34" name="Freeform 6">
                <a:extLst>
                  <a:ext uri="{FF2B5EF4-FFF2-40B4-BE49-F238E27FC236}">
                    <a16:creationId xmlns:a16="http://schemas.microsoft.com/office/drawing/2014/main" id="{898F56B9-38F4-417E-9089-5F6B27E11AED}"/>
                  </a:ext>
                </a:extLst>
              </p:cNvPr>
              <p:cNvSpPr>
                <a:spLocks/>
              </p:cNvSpPr>
              <p:nvPr/>
            </p:nvSpPr>
            <p:spPr bwMode="gray">
              <a:xfrm>
                <a:off x="6222695" y="2748249"/>
                <a:ext cx="1265279" cy="2153666"/>
              </a:xfrm>
              <a:custGeom>
                <a:avLst/>
                <a:gdLst>
                  <a:gd name="T0" fmla="*/ 114 w 133"/>
                  <a:gd name="T1" fmla="*/ 226 h 226"/>
                  <a:gd name="T2" fmla="*/ 114 w 133"/>
                  <a:gd name="T3" fmla="*/ 226 h 226"/>
                  <a:gd name="T4" fmla="*/ 133 w 133"/>
                  <a:gd name="T5" fmla="*/ 198 h 226"/>
                  <a:gd name="T6" fmla="*/ 114 w 133"/>
                  <a:gd name="T7" fmla="*/ 170 h 226"/>
                  <a:gd name="T8" fmla="*/ 114 w 133"/>
                  <a:gd name="T9" fmla="*/ 170 h 226"/>
                  <a:gd name="T10" fmla="*/ 57 w 133"/>
                  <a:gd name="T11" fmla="*/ 113 h 226"/>
                  <a:gd name="T12" fmla="*/ 114 w 133"/>
                  <a:gd name="T13" fmla="*/ 56 h 226"/>
                  <a:gd name="T14" fmla="*/ 114 w 133"/>
                  <a:gd name="T15" fmla="*/ 0 h 226"/>
                  <a:gd name="T16" fmla="*/ 0 w 133"/>
                  <a:gd name="T17" fmla="*/ 113 h 226"/>
                  <a:gd name="T18" fmla="*/ 114 w 133"/>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6">
                    <a:moveTo>
                      <a:pt x="114" y="226"/>
                    </a:moveTo>
                    <a:cubicBezTo>
                      <a:pt x="114" y="226"/>
                      <a:pt x="114" y="226"/>
                      <a:pt x="114" y="226"/>
                    </a:cubicBezTo>
                    <a:cubicBezTo>
                      <a:pt x="133" y="198"/>
                      <a:pt x="133" y="198"/>
                      <a:pt x="133" y="198"/>
                    </a:cubicBezTo>
                    <a:cubicBezTo>
                      <a:pt x="114" y="170"/>
                      <a:pt x="114" y="170"/>
                      <a:pt x="114" y="170"/>
                    </a:cubicBezTo>
                    <a:cubicBezTo>
                      <a:pt x="114" y="170"/>
                      <a:pt x="114" y="170"/>
                      <a:pt x="114" y="170"/>
                    </a:cubicBezTo>
                    <a:cubicBezTo>
                      <a:pt x="82" y="170"/>
                      <a:pt x="57" y="144"/>
                      <a:pt x="57" y="113"/>
                    </a:cubicBezTo>
                    <a:cubicBezTo>
                      <a:pt x="57" y="82"/>
                      <a:pt x="82" y="56"/>
                      <a:pt x="114" y="56"/>
                    </a:cubicBezTo>
                    <a:cubicBezTo>
                      <a:pt x="114" y="0"/>
                      <a:pt x="114" y="0"/>
                      <a:pt x="114" y="0"/>
                    </a:cubicBezTo>
                    <a:cubicBezTo>
                      <a:pt x="51" y="0"/>
                      <a:pt x="0" y="50"/>
                      <a:pt x="0" y="113"/>
                    </a:cubicBezTo>
                    <a:cubicBezTo>
                      <a:pt x="0" y="176"/>
                      <a:pt x="51" y="226"/>
                      <a:pt x="114" y="226"/>
                    </a:cubicBezTo>
                    <a:close/>
                  </a:path>
                </a:pathLst>
              </a:custGeom>
              <a:gradFill>
                <a:gsLst>
                  <a:gs pos="70000">
                    <a:srgbClr val="FFFFFF">
                      <a:alpha val="10000"/>
                    </a:srgbClr>
                  </a:gs>
                  <a:gs pos="30000">
                    <a:srgbClr val="FFFFFF">
                      <a:alpha val="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grpSp>
        <p:cxnSp>
          <p:nvCxnSpPr>
            <p:cNvPr id="196" name="Gerade Verbindung 245">
              <a:extLst>
                <a:ext uri="{FF2B5EF4-FFF2-40B4-BE49-F238E27FC236}">
                  <a16:creationId xmlns:a16="http://schemas.microsoft.com/office/drawing/2014/main" id="{C91271D7-9CFE-40B0-A62D-40BE1BB3851A}"/>
                </a:ext>
              </a:extLst>
            </p:cNvPr>
            <p:cNvCxnSpPr>
              <a:cxnSpLocks/>
            </p:cNvCxnSpPr>
            <p:nvPr/>
          </p:nvCxnSpPr>
          <p:spPr bwMode="gray">
            <a:xfrm>
              <a:off x="3060835" y="2191726"/>
              <a:ext cx="2" cy="374309"/>
            </a:xfrm>
            <a:prstGeom prst="line">
              <a:avLst/>
            </a:prstGeom>
            <a:solidFill>
              <a:schemeClr val="tx2"/>
            </a:solidFill>
            <a:ln w="19050" cap="rnd" cmpd="sng" algn="ctr">
              <a:solidFill>
                <a:srgbClr val="AAB414">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197" name="Freihandform: Form 10">
              <a:extLst>
                <a:ext uri="{FF2B5EF4-FFF2-40B4-BE49-F238E27FC236}">
                  <a16:creationId xmlns:a16="http://schemas.microsoft.com/office/drawing/2014/main" id="{5D220CCF-3D8C-4777-9824-4C16AE91C178}"/>
                </a:ext>
              </a:extLst>
            </p:cNvPr>
            <p:cNvSpPr>
              <a:spLocks noChangeArrowheads="1"/>
            </p:cNvSpPr>
            <p:nvPr/>
          </p:nvSpPr>
          <p:spPr bwMode="gray">
            <a:xfrm>
              <a:off x="8309119" y="2566033"/>
              <a:ext cx="2453315" cy="2807316"/>
            </a:xfrm>
            <a:custGeom>
              <a:avLst/>
              <a:gdLst>
                <a:gd name="connsiteX0" fmla="*/ 1211437 w 2831437"/>
                <a:gd name="connsiteY0" fmla="*/ 0 h 3240000"/>
                <a:gd name="connsiteX1" fmla="*/ 2831437 w 2831437"/>
                <a:gd name="connsiteY1" fmla="*/ 1620000 h 3240000"/>
                <a:gd name="connsiteX2" fmla="*/ 1211437 w 2831437"/>
                <a:gd name="connsiteY2" fmla="*/ 3240000 h 3240000"/>
                <a:gd name="connsiteX3" fmla="*/ 65924 w 2831437"/>
                <a:gd name="connsiteY3" fmla="*/ 2765513 h 3240000"/>
                <a:gd name="connsiteX4" fmla="*/ 0 w 2831437"/>
                <a:gd name="connsiteY4" fmla="*/ 2692978 h 3240000"/>
                <a:gd name="connsiteX5" fmla="*/ 12147 w 2831437"/>
                <a:gd name="connsiteY5" fmla="*/ 2679613 h 3240000"/>
                <a:gd name="connsiteX6" fmla="*/ 78651 w 2831437"/>
                <a:gd name="connsiteY6" fmla="*/ 2752785 h 3240000"/>
                <a:gd name="connsiteX7" fmla="*/ 1211436 w 2831437"/>
                <a:gd name="connsiteY7" fmla="*/ 3222000 h 3240000"/>
                <a:gd name="connsiteX8" fmla="*/ 2813436 w 2831437"/>
                <a:gd name="connsiteY8" fmla="*/ 1620000 h 3240000"/>
                <a:gd name="connsiteX9" fmla="*/ 1211436 w 2831437"/>
                <a:gd name="connsiteY9" fmla="*/ 18000 h 3240000"/>
                <a:gd name="connsiteX10" fmla="*/ 78651 w 2831437"/>
                <a:gd name="connsiteY10" fmla="*/ 487215 h 3240000"/>
                <a:gd name="connsiteX11" fmla="*/ 12147 w 2831437"/>
                <a:gd name="connsiteY11" fmla="*/ 560388 h 3240000"/>
                <a:gd name="connsiteX12" fmla="*/ 0 w 2831437"/>
                <a:gd name="connsiteY12" fmla="*/ 547022 h 3240000"/>
                <a:gd name="connsiteX13" fmla="*/ 65924 w 2831437"/>
                <a:gd name="connsiteY13" fmla="*/ 474487 h 3240000"/>
                <a:gd name="connsiteX14" fmla="*/ 1211437 w 2831437"/>
                <a:gd name="connsiteY14"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31437" h="3240000">
                  <a:moveTo>
                    <a:pt x="1211437" y="0"/>
                  </a:moveTo>
                  <a:cubicBezTo>
                    <a:pt x="2106138" y="0"/>
                    <a:pt x="2831437" y="725299"/>
                    <a:pt x="2831437" y="1620000"/>
                  </a:cubicBezTo>
                  <a:cubicBezTo>
                    <a:pt x="2831437" y="2514701"/>
                    <a:pt x="2106138" y="3240000"/>
                    <a:pt x="1211437" y="3240000"/>
                  </a:cubicBezTo>
                  <a:cubicBezTo>
                    <a:pt x="764086" y="3240000"/>
                    <a:pt x="359087" y="3058676"/>
                    <a:pt x="65924" y="2765513"/>
                  </a:cubicBezTo>
                  <a:lnTo>
                    <a:pt x="0" y="2692978"/>
                  </a:lnTo>
                  <a:lnTo>
                    <a:pt x="12147" y="2679613"/>
                  </a:lnTo>
                  <a:lnTo>
                    <a:pt x="78651" y="2752785"/>
                  </a:lnTo>
                  <a:cubicBezTo>
                    <a:pt x="368556" y="3042690"/>
                    <a:pt x="769056" y="3222000"/>
                    <a:pt x="1211436" y="3222000"/>
                  </a:cubicBezTo>
                  <a:cubicBezTo>
                    <a:pt x="2096196" y="3222000"/>
                    <a:pt x="2813436" y="2504760"/>
                    <a:pt x="2813436" y="1620000"/>
                  </a:cubicBezTo>
                  <a:cubicBezTo>
                    <a:pt x="2813436" y="735240"/>
                    <a:pt x="2096196" y="18000"/>
                    <a:pt x="1211436" y="18000"/>
                  </a:cubicBezTo>
                  <a:cubicBezTo>
                    <a:pt x="769056" y="18000"/>
                    <a:pt x="368556" y="197310"/>
                    <a:pt x="78651" y="487215"/>
                  </a:cubicBezTo>
                  <a:lnTo>
                    <a:pt x="12147" y="560388"/>
                  </a:lnTo>
                  <a:lnTo>
                    <a:pt x="0" y="547022"/>
                  </a:lnTo>
                  <a:lnTo>
                    <a:pt x="65924" y="474487"/>
                  </a:lnTo>
                  <a:cubicBezTo>
                    <a:pt x="359087" y="181325"/>
                    <a:pt x="764086" y="0"/>
                    <a:pt x="1211437" y="0"/>
                  </a:cubicBezTo>
                  <a:close/>
                </a:path>
              </a:pathLst>
            </a:custGeom>
            <a:solidFill>
              <a:srgbClr val="005F87"/>
            </a:solidFill>
            <a:ln w="19050" cap="flat">
              <a:noFill/>
              <a:prstDash val="solid"/>
              <a:miter lim="800000"/>
              <a:headEnd/>
              <a:tailEnd/>
            </a:ln>
          </p:spPr>
          <p:txBody>
            <a:bodyPr vert="horz" wrap="square" lIns="75526" tIns="37763" rIns="75526" bIns="37763" numCol="1" anchor="t" anchorCtr="0" compatLnSpc="1">
              <a:prstTxWarp prst="textNoShape">
                <a:avLst/>
              </a:prstTxWarp>
              <a:noAutofit/>
            </a:bodyPr>
            <a:lstStyle/>
            <a:p>
              <a:endParaRPr lang="en-US" sz="1799">
                <a:latin typeface="+mj-lt"/>
              </a:endParaRPr>
            </a:p>
          </p:txBody>
        </p:sp>
        <p:cxnSp>
          <p:nvCxnSpPr>
            <p:cNvPr id="198" name="Gerade Verbindung 246">
              <a:extLst>
                <a:ext uri="{FF2B5EF4-FFF2-40B4-BE49-F238E27FC236}">
                  <a16:creationId xmlns:a16="http://schemas.microsoft.com/office/drawing/2014/main" id="{2720EA8A-9C8C-4C41-ABE2-EF2E0D2AD6CE}"/>
                </a:ext>
              </a:extLst>
            </p:cNvPr>
            <p:cNvCxnSpPr>
              <a:cxnSpLocks/>
            </p:cNvCxnSpPr>
            <p:nvPr/>
          </p:nvCxnSpPr>
          <p:spPr bwMode="gray">
            <a:xfrm>
              <a:off x="5160148" y="2191726"/>
              <a:ext cx="0" cy="374309"/>
            </a:xfrm>
            <a:prstGeom prst="line">
              <a:avLst/>
            </a:prstGeom>
            <a:solidFill>
              <a:schemeClr val="tx2"/>
            </a:solidFill>
            <a:ln w="19050" cap="rnd" cmpd="sng" algn="ctr">
              <a:solidFill>
                <a:srgbClr val="41AAAA">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cxnSp>
          <p:nvCxnSpPr>
            <p:cNvPr id="199" name="Gerade Verbindung 247">
              <a:extLst>
                <a:ext uri="{FF2B5EF4-FFF2-40B4-BE49-F238E27FC236}">
                  <a16:creationId xmlns:a16="http://schemas.microsoft.com/office/drawing/2014/main" id="{8D647768-F665-484F-A87E-58E2FD81B58D}"/>
                </a:ext>
              </a:extLst>
            </p:cNvPr>
            <p:cNvCxnSpPr/>
            <p:nvPr/>
          </p:nvCxnSpPr>
          <p:spPr bwMode="gray">
            <a:xfrm>
              <a:off x="8309118" y="2191726"/>
              <a:ext cx="0" cy="374309"/>
            </a:xfrm>
            <a:prstGeom prst="line">
              <a:avLst/>
            </a:prstGeom>
            <a:solidFill>
              <a:schemeClr val="tx2"/>
            </a:solidFill>
            <a:ln w="19050" cap="rnd" cmpd="sng" algn="ctr">
              <a:solidFill>
                <a:srgbClr val="41AAC8">
                  <a:alpha val="80000"/>
                </a:srgbClr>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cxnSp>
        <p:sp>
          <p:nvSpPr>
            <p:cNvPr id="200" name="Rechteck 13">
              <a:extLst>
                <a:ext uri="{FF2B5EF4-FFF2-40B4-BE49-F238E27FC236}">
                  <a16:creationId xmlns:a16="http://schemas.microsoft.com/office/drawing/2014/main" id="{28FDA7B2-AE64-4596-8D29-6F752C309B58}"/>
                </a:ext>
              </a:extLst>
            </p:cNvPr>
            <p:cNvSpPr/>
            <p:nvPr/>
          </p:nvSpPr>
          <p:spPr bwMode="gray">
            <a:xfrm>
              <a:off x="5538149" y="5968403"/>
              <a:ext cx="1343316" cy="184666"/>
            </a:xfrm>
            <a:prstGeom prst="rect">
              <a:avLst/>
            </a:prstGeom>
          </p:spPr>
          <p:txBody>
            <a:bodyPr wrap="none" lIns="0" tIns="0" rIns="0" bIns="0">
              <a:spAutoFit/>
            </a:bodyPr>
            <a:lstStyle/>
            <a:p>
              <a:pPr algn="ctr"/>
              <a:r>
                <a:rPr lang="en-US" sz="1199" b="1" dirty="0">
                  <a:latin typeface="+mj-lt"/>
                  <a:ea typeface="Arial" panose="020B0604020202020204" pitchFamily="34" charset="-128"/>
                  <a:cs typeface="Arial" panose="020B0604020202020204" pitchFamily="34" charset="-128"/>
                </a:rPr>
                <a:t>Industrial Security</a:t>
              </a:r>
              <a:endParaRPr lang="de-DE" sz="1199" b="1" dirty="0">
                <a:latin typeface="+mj-lt"/>
              </a:endParaRPr>
            </a:p>
          </p:txBody>
        </p:sp>
        <p:sp>
          <p:nvSpPr>
            <p:cNvPr id="201" name="Oval 9">
              <a:extLst>
                <a:ext uri="{FF2B5EF4-FFF2-40B4-BE49-F238E27FC236}">
                  <a16:creationId xmlns:a16="http://schemas.microsoft.com/office/drawing/2014/main" id="{072F1C1A-6D5F-4E4B-99EE-F8AC2132C342}"/>
                </a:ext>
              </a:extLst>
            </p:cNvPr>
            <p:cNvSpPr>
              <a:spLocks noChangeArrowheads="1"/>
            </p:cNvSpPr>
            <p:nvPr/>
          </p:nvSpPr>
          <p:spPr bwMode="gray">
            <a:xfrm>
              <a:off x="1657177" y="2566034"/>
              <a:ext cx="2807316" cy="2807316"/>
            </a:xfrm>
            <a:prstGeom prst="ellipse">
              <a:avLst/>
            </a:prstGeom>
            <a:solidFill>
              <a:srgbClr val="AAB414">
                <a:alpha val="90000"/>
              </a:srgbClr>
            </a:solidFill>
            <a:ln w="0" cap="flat">
              <a:noFill/>
              <a:prstDash val="solid"/>
              <a:miter lim="800000"/>
              <a:headEnd/>
              <a:tailEnd/>
            </a:ln>
          </p:spPr>
          <p:txBody>
            <a:bodyPr vert="horz" wrap="square" lIns="75526" tIns="37763" rIns="75526" bIns="37763" numCol="1" anchor="t" anchorCtr="0" compatLnSpc="1">
              <a:prstTxWarp prst="textNoShape">
                <a:avLst/>
              </a:prstTxWarp>
            </a:bodyPr>
            <a:lstStyle/>
            <a:p>
              <a:endParaRPr lang="en-US" sz="1799">
                <a:latin typeface="+mj-lt"/>
              </a:endParaRPr>
            </a:p>
          </p:txBody>
        </p:sp>
        <p:sp>
          <p:nvSpPr>
            <p:cNvPr id="202" name="Freeform 14">
              <a:extLst>
                <a:ext uri="{FF2B5EF4-FFF2-40B4-BE49-F238E27FC236}">
                  <a16:creationId xmlns:a16="http://schemas.microsoft.com/office/drawing/2014/main" id="{6BA4871F-44A7-47CD-8CE7-AFEA465BB99C}"/>
                </a:ext>
              </a:extLst>
            </p:cNvPr>
            <p:cNvSpPr>
              <a:spLocks/>
            </p:cNvSpPr>
            <p:nvPr/>
          </p:nvSpPr>
          <p:spPr bwMode="gray">
            <a:xfrm>
              <a:off x="5011962" y="2566034"/>
              <a:ext cx="3651157" cy="2807316"/>
            </a:xfrm>
            <a:custGeom>
              <a:avLst/>
              <a:gdLst>
                <a:gd name="T0" fmla="*/ 19 w 443"/>
                <a:gd name="T1" fmla="*/ 57 h 340"/>
                <a:gd name="T2" fmla="*/ 273 w 443"/>
                <a:gd name="T3" fmla="*/ 57 h 340"/>
                <a:gd name="T4" fmla="*/ 386 w 443"/>
                <a:gd name="T5" fmla="*/ 170 h 340"/>
                <a:gd name="T6" fmla="*/ 273 w 443"/>
                <a:gd name="T7" fmla="*/ 283 h 340"/>
                <a:gd name="T8" fmla="*/ 273 w 443"/>
                <a:gd name="T9" fmla="*/ 340 h 340"/>
                <a:gd name="T10" fmla="*/ 443 w 443"/>
                <a:gd name="T11" fmla="*/ 170 h 340"/>
                <a:gd name="T12" fmla="*/ 273 w 443"/>
                <a:gd name="T13" fmla="*/ 0 h 340"/>
                <a:gd name="T14" fmla="*/ 19 w 443"/>
                <a:gd name="T15" fmla="*/ 0 h 340"/>
                <a:gd name="T16" fmla="*/ 0 w 443"/>
                <a:gd name="T17" fmla="*/ 28 h 340"/>
                <a:gd name="T18" fmla="*/ 19 w 443"/>
                <a:gd name="T19" fmla="*/ 5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19" y="57"/>
                  </a:moveTo>
                  <a:cubicBezTo>
                    <a:pt x="273" y="57"/>
                    <a:pt x="273" y="57"/>
                    <a:pt x="273" y="57"/>
                  </a:cubicBezTo>
                  <a:cubicBezTo>
                    <a:pt x="335" y="57"/>
                    <a:pt x="386" y="107"/>
                    <a:pt x="386" y="170"/>
                  </a:cubicBezTo>
                  <a:cubicBezTo>
                    <a:pt x="386" y="233"/>
                    <a:pt x="335" y="283"/>
                    <a:pt x="273" y="283"/>
                  </a:cubicBezTo>
                  <a:cubicBezTo>
                    <a:pt x="273" y="340"/>
                    <a:pt x="273" y="340"/>
                    <a:pt x="273" y="340"/>
                  </a:cubicBezTo>
                  <a:cubicBezTo>
                    <a:pt x="367" y="340"/>
                    <a:pt x="443" y="264"/>
                    <a:pt x="443" y="170"/>
                  </a:cubicBezTo>
                  <a:cubicBezTo>
                    <a:pt x="443" y="76"/>
                    <a:pt x="367" y="0"/>
                    <a:pt x="273" y="0"/>
                  </a:cubicBezTo>
                  <a:cubicBezTo>
                    <a:pt x="19" y="0"/>
                    <a:pt x="19" y="0"/>
                    <a:pt x="19" y="0"/>
                  </a:cubicBezTo>
                  <a:cubicBezTo>
                    <a:pt x="0" y="28"/>
                    <a:pt x="0" y="28"/>
                    <a:pt x="0" y="28"/>
                  </a:cubicBezTo>
                  <a:lnTo>
                    <a:pt x="19" y="57"/>
                  </a:lnTo>
                  <a:close/>
                </a:path>
              </a:pathLst>
            </a:custGeom>
            <a:gradFill>
              <a:gsLst>
                <a:gs pos="70000">
                  <a:srgbClr val="005F87">
                    <a:alpha val="0"/>
                  </a:srgbClr>
                </a:gs>
                <a:gs pos="30000">
                  <a:srgbClr val="005F87">
                    <a:alpha val="8500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03" name="Freeform 13">
              <a:extLst>
                <a:ext uri="{FF2B5EF4-FFF2-40B4-BE49-F238E27FC236}">
                  <a16:creationId xmlns:a16="http://schemas.microsoft.com/office/drawing/2014/main" id="{0EBE55D1-C0CF-4388-BEF4-0E0204007F3C}"/>
                </a:ext>
              </a:extLst>
            </p:cNvPr>
            <p:cNvSpPr>
              <a:spLocks/>
            </p:cNvSpPr>
            <p:nvPr/>
          </p:nvSpPr>
          <p:spPr bwMode="gray">
            <a:xfrm>
              <a:off x="3756490" y="2566034"/>
              <a:ext cx="3651157" cy="2807316"/>
            </a:xfrm>
            <a:custGeom>
              <a:avLst/>
              <a:gdLst>
                <a:gd name="T0" fmla="*/ 424 w 443"/>
                <a:gd name="T1" fmla="*/ 283 h 340"/>
                <a:gd name="T2" fmla="*/ 170 w 443"/>
                <a:gd name="T3" fmla="*/ 283 h 340"/>
                <a:gd name="T4" fmla="*/ 57 w 443"/>
                <a:gd name="T5" fmla="*/ 170 h 340"/>
                <a:gd name="T6" fmla="*/ 170 w 443"/>
                <a:gd name="T7" fmla="*/ 57 h 340"/>
                <a:gd name="T8" fmla="*/ 170 w 443"/>
                <a:gd name="T9" fmla="*/ 0 h 340"/>
                <a:gd name="T10" fmla="*/ 0 w 443"/>
                <a:gd name="T11" fmla="*/ 170 h 340"/>
                <a:gd name="T12" fmla="*/ 170 w 443"/>
                <a:gd name="T13" fmla="*/ 340 h 340"/>
                <a:gd name="T14" fmla="*/ 424 w 443"/>
                <a:gd name="T15" fmla="*/ 340 h 340"/>
                <a:gd name="T16" fmla="*/ 443 w 443"/>
                <a:gd name="T17" fmla="*/ 312 h 340"/>
                <a:gd name="T18" fmla="*/ 424 w 443"/>
                <a:gd name="T19" fmla="*/ 28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424" y="283"/>
                  </a:moveTo>
                  <a:cubicBezTo>
                    <a:pt x="170" y="283"/>
                    <a:pt x="170" y="283"/>
                    <a:pt x="170" y="283"/>
                  </a:cubicBezTo>
                  <a:cubicBezTo>
                    <a:pt x="107" y="283"/>
                    <a:pt x="57" y="233"/>
                    <a:pt x="57" y="170"/>
                  </a:cubicBezTo>
                  <a:cubicBezTo>
                    <a:pt x="57" y="107"/>
                    <a:pt x="107" y="57"/>
                    <a:pt x="170" y="57"/>
                  </a:cubicBezTo>
                  <a:cubicBezTo>
                    <a:pt x="170" y="0"/>
                    <a:pt x="170" y="0"/>
                    <a:pt x="170" y="0"/>
                  </a:cubicBezTo>
                  <a:cubicBezTo>
                    <a:pt x="76" y="0"/>
                    <a:pt x="0" y="76"/>
                    <a:pt x="0" y="170"/>
                  </a:cubicBezTo>
                  <a:cubicBezTo>
                    <a:pt x="0" y="264"/>
                    <a:pt x="76" y="340"/>
                    <a:pt x="170" y="340"/>
                  </a:cubicBezTo>
                  <a:cubicBezTo>
                    <a:pt x="424" y="340"/>
                    <a:pt x="424" y="340"/>
                    <a:pt x="424" y="340"/>
                  </a:cubicBezTo>
                  <a:cubicBezTo>
                    <a:pt x="443" y="312"/>
                    <a:pt x="443" y="312"/>
                    <a:pt x="443" y="312"/>
                  </a:cubicBezTo>
                  <a:lnTo>
                    <a:pt x="424" y="283"/>
                  </a:lnTo>
                  <a:close/>
                </a:path>
              </a:pathLst>
            </a:custGeom>
            <a:gradFill>
              <a:gsLst>
                <a:gs pos="30000">
                  <a:srgbClr val="879628">
                    <a:alpha val="0"/>
                  </a:srgbClr>
                </a:gs>
                <a:gs pos="70000">
                  <a:srgbClr val="879628">
                    <a:alpha val="8500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04" name="Oval 9">
              <a:extLst>
                <a:ext uri="{FF2B5EF4-FFF2-40B4-BE49-F238E27FC236}">
                  <a16:creationId xmlns:a16="http://schemas.microsoft.com/office/drawing/2014/main" id="{FEADDC1E-39BB-4F39-8603-5B9559D3791D}"/>
                </a:ext>
              </a:extLst>
            </p:cNvPr>
            <p:cNvSpPr>
              <a:spLocks noChangeArrowheads="1"/>
            </p:cNvSpPr>
            <p:nvPr/>
          </p:nvSpPr>
          <p:spPr bwMode="gray">
            <a:xfrm>
              <a:off x="3756490" y="2566034"/>
              <a:ext cx="2807316" cy="2807316"/>
            </a:xfrm>
            <a:prstGeom prst="ellipse">
              <a:avLst/>
            </a:prstGeom>
            <a:solidFill>
              <a:srgbClr val="4BB9B9">
                <a:alpha val="90000"/>
              </a:srgbClr>
            </a:solidFill>
            <a:ln w="0" cap="flat">
              <a:noFill/>
              <a:prstDash val="solid"/>
              <a:miter lim="800000"/>
              <a:headEnd/>
              <a:tailEnd/>
            </a:ln>
          </p:spPr>
          <p:txBody>
            <a:bodyPr vert="horz" wrap="square" lIns="75526" tIns="37763" rIns="75526" bIns="37763" numCol="1" anchor="t" anchorCtr="0" compatLnSpc="1">
              <a:prstTxWarp prst="textNoShape">
                <a:avLst/>
              </a:prstTxWarp>
            </a:bodyPr>
            <a:lstStyle/>
            <a:p>
              <a:endParaRPr lang="en-US" sz="1799">
                <a:latin typeface="+mj-lt"/>
              </a:endParaRPr>
            </a:p>
          </p:txBody>
        </p:sp>
        <p:pic>
          <p:nvPicPr>
            <p:cNvPr id="205" name="Grafik 18">
              <a:extLst>
                <a:ext uri="{FF2B5EF4-FFF2-40B4-BE49-F238E27FC236}">
                  <a16:creationId xmlns:a16="http://schemas.microsoft.com/office/drawing/2014/main" id="{DA0128E6-F20D-415A-A8E1-FC9CBA893AAC}"/>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100000"/>
                      </a14:imgEffect>
                    </a14:imgLayer>
                  </a14:imgProps>
                </a:ext>
                <a:ext uri="{28A0092B-C50C-407E-A947-70E740481C1C}">
                  <a14:useLocalDpi xmlns:a14="http://schemas.microsoft.com/office/drawing/2010/main"/>
                </a:ext>
              </a:extLst>
            </a:blip>
            <a:srcRect r="-295221"/>
            <a:stretch/>
          </p:blipFill>
          <p:spPr bwMode="gray">
            <a:xfrm flipH="1">
              <a:off x="5855801" y="2567223"/>
              <a:ext cx="2807318" cy="2804939"/>
            </a:xfrm>
            <a:prstGeom prst="ellipse">
              <a:avLst/>
            </a:prstGeom>
          </p:spPr>
        </p:pic>
        <p:sp>
          <p:nvSpPr>
            <p:cNvPr id="206" name="Oval 10">
              <a:extLst>
                <a:ext uri="{FF2B5EF4-FFF2-40B4-BE49-F238E27FC236}">
                  <a16:creationId xmlns:a16="http://schemas.microsoft.com/office/drawing/2014/main" id="{8CFBD9B1-0995-4921-8858-848F02495164}"/>
                </a:ext>
              </a:extLst>
            </p:cNvPr>
            <p:cNvSpPr>
              <a:spLocks noChangeArrowheads="1"/>
            </p:cNvSpPr>
            <p:nvPr/>
          </p:nvSpPr>
          <p:spPr bwMode="gray">
            <a:xfrm>
              <a:off x="5855803" y="2566034"/>
              <a:ext cx="2807316" cy="2807316"/>
            </a:xfrm>
            <a:prstGeom prst="ellipse">
              <a:avLst/>
            </a:prstGeom>
            <a:solidFill>
              <a:srgbClr val="2387AA">
                <a:alpha val="90000"/>
              </a:srgbClr>
            </a:solidFill>
            <a:ln w="0" cap="flat">
              <a:noFill/>
              <a:prstDash val="solid"/>
              <a:miter lim="800000"/>
              <a:headEnd/>
              <a:tailEnd/>
            </a:ln>
          </p:spPr>
          <p:txBody>
            <a:bodyPr vert="horz" wrap="square" lIns="75526" tIns="37763" rIns="75526" bIns="37763" numCol="1" anchor="t" anchorCtr="0" compatLnSpc="1">
              <a:prstTxWarp prst="textNoShape">
                <a:avLst/>
              </a:prstTxWarp>
            </a:bodyPr>
            <a:lstStyle/>
            <a:p>
              <a:endParaRPr lang="en-US" sz="1799">
                <a:latin typeface="+mj-lt"/>
              </a:endParaRPr>
            </a:p>
          </p:txBody>
        </p:sp>
        <p:grpSp>
          <p:nvGrpSpPr>
            <p:cNvPr id="207" name="Gruppieren 20">
              <a:extLst>
                <a:ext uri="{FF2B5EF4-FFF2-40B4-BE49-F238E27FC236}">
                  <a16:creationId xmlns:a16="http://schemas.microsoft.com/office/drawing/2014/main" id="{72AD2BC9-17D6-496C-8A5D-29C5E6DDD8CD}"/>
                </a:ext>
              </a:extLst>
            </p:cNvPr>
            <p:cNvGrpSpPr/>
            <p:nvPr/>
          </p:nvGrpSpPr>
          <p:grpSpPr bwMode="gray">
            <a:xfrm>
              <a:off x="4228493" y="3036665"/>
              <a:ext cx="1863310" cy="1866055"/>
              <a:chOff x="3815657" y="2748249"/>
              <a:chExt cx="2150498" cy="2153666"/>
            </a:xfrm>
          </p:grpSpPr>
          <p:sp>
            <p:nvSpPr>
              <p:cNvPr id="231" name="Freeform 7">
                <a:extLst>
                  <a:ext uri="{FF2B5EF4-FFF2-40B4-BE49-F238E27FC236}">
                    <a16:creationId xmlns:a16="http://schemas.microsoft.com/office/drawing/2014/main" id="{66F7B2B9-629B-41E2-90A7-7B437ED8464C}"/>
                  </a:ext>
                </a:extLst>
              </p:cNvPr>
              <p:cNvSpPr>
                <a:spLocks/>
              </p:cNvSpPr>
              <p:nvPr/>
            </p:nvSpPr>
            <p:spPr bwMode="gray">
              <a:xfrm>
                <a:off x="4710378"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6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6" y="82"/>
                      <a:pt x="76" y="113"/>
                    </a:cubicBezTo>
                    <a:cubicBezTo>
                      <a:pt x="76" y="144"/>
                      <a:pt x="50" y="170"/>
                      <a:pt x="19" y="170"/>
                    </a:cubicBezTo>
                    <a:cubicBezTo>
                      <a:pt x="19" y="226"/>
                      <a:pt x="19" y="226"/>
                      <a:pt x="19" y="226"/>
                    </a:cubicBezTo>
                    <a:cubicBezTo>
                      <a:pt x="82" y="226"/>
                      <a:pt x="132" y="176"/>
                      <a:pt x="132" y="113"/>
                    </a:cubicBezTo>
                    <a:cubicBezTo>
                      <a:pt x="132" y="50"/>
                      <a:pt x="82" y="0"/>
                      <a:pt x="19" y="0"/>
                    </a:cubicBezTo>
                    <a:close/>
                  </a:path>
                </a:pathLst>
              </a:custGeom>
              <a:gradFill>
                <a:gsLst>
                  <a:gs pos="70000">
                    <a:srgbClr val="FFFFFF">
                      <a:alpha val="10000"/>
                    </a:srgbClr>
                  </a:gs>
                  <a:gs pos="30000">
                    <a:srgbClr val="FFFFFF">
                      <a:alpha val="0"/>
                    </a:srgbClr>
                  </a:gs>
                </a:gsLst>
                <a:lin ang="162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32" name="Freeform 8">
                <a:extLst>
                  <a:ext uri="{FF2B5EF4-FFF2-40B4-BE49-F238E27FC236}">
                    <a16:creationId xmlns:a16="http://schemas.microsoft.com/office/drawing/2014/main" id="{F9E366A1-EEC8-48A4-BB81-DC977EE01040}"/>
                  </a:ext>
                </a:extLst>
              </p:cNvPr>
              <p:cNvSpPr>
                <a:spLocks/>
              </p:cNvSpPr>
              <p:nvPr/>
            </p:nvSpPr>
            <p:spPr bwMode="gray">
              <a:xfrm>
                <a:off x="3815657" y="2748249"/>
                <a:ext cx="1255777" cy="2153666"/>
              </a:xfrm>
              <a:custGeom>
                <a:avLst/>
                <a:gdLst>
                  <a:gd name="T0" fmla="*/ 113 w 132"/>
                  <a:gd name="T1" fmla="*/ 226 h 226"/>
                  <a:gd name="T2" fmla="*/ 113 w 132"/>
                  <a:gd name="T3" fmla="*/ 226 h 226"/>
                  <a:gd name="T4" fmla="*/ 132 w 132"/>
                  <a:gd name="T5" fmla="*/ 198 h 226"/>
                  <a:gd name="T6" fmla="*/ 113 w 132"/>
                  <a:gd name="T7" fmla="*/ 170 h 226"/>
                  <a:gd name="T8" fmla="*/ 113 w 132"/>
                  <a:gd name="T9" fmla="*/ 170 h 226"/>
                  <a:gd name="T10" fmla="*/ 56 w 132"/>
                  <a:gd name="T11" fmla="*/ 113 h 226"/>
                  <a:gd name="T12" fmla="*/ 113 w 132"/>
                  <a:gd name="T13" fmla="*/ 56 h 226"/>
                  <a:gd name="T14" fmla="*/ 113 w 132"/>
                  <a:gd name="T15" fmla="*/ 0 h 226"/>
                  <a:gd name="T16" fmla="*/ 0 w 132"/>
                  <a:gd name="T17" fmla="*/ 113 h 226"/>
                  <a:gd name="T18" fmla="*/ 113 w 132"/>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13" y="226"/>
                    </a:moveTo>
                    <a:cubicBezTo>
                      <a:pt x="113" y="226"/>
                      <a:pt x="113" y="226"/>
                      <a:pt x="113" y="226"/>
                    </a:cubicBezTo>
                    <a:cubicBezTo>
                      <a:pt x="132" y="198"/>
                      <a:pt x="132" y="198"/>
                      <a:pt x="132" y="198"/>
                    </a:cubicBezTo>
                    <a:cubicBezTo>
                      <a:pt x="113" y="170"/>
                      <a:pt x="113" y="170"/>
                      <a:pt x="113" y="170"/>
                    </a:cubicBezTo>
                    <a:cubicBezTo>
                      <a:pt x="113" y="170"/>
                      <a:pt x="113" y="170"/>
                      <a:pt x="113" y="170"/>
                    </a:cubicBezTo>
                    <a:cubicBezTo>
                      <a:pt x="82" y="170"/>
                      <a:pt x="56" y="144"/>
                      <a:pt x="56" y="113"/>
                    </a:cubicBezTo>
                    <a:cubicBezTo>
                      <a:pt x="56" y="82"/>
                      <a:pt x="82" y="56"/>
                      <a:pt x="113" y="56"/>
                    </a:cubicBezTo>
                    <a:cubicBezTo>
                      <a:pt x="113" y="0"/>
                      <a:pt x="113" y="0"/>
                      <a:pt x="113" y="0"/>
                    </a:cubicBezTo>
                    <a:cubicBezTo>
                      <a:pt x="50" y="0"/>
                      <a:pt x="0" y="50"/>
                      <a:pt x="0" y="113"/>
                    </a:cubicBezTo>
                    <a:cubicBezTo>
                      <a:pt x="0" y="176"/>
                      <a:pt x="50" y="226"/>
                      <a:pt x="113" y="226"/>
                    </a:cubicBezTo>
                    <a:close/>
                  </a:path>
                </a:pathLst>
              </a:custGeom>
              <a:gradFill>
                <a:gsLst>
                  <a:gs pos="70000">
                    <a:srgbClr val="FFFFFF">
                      <a:alpha val="10000"/>
                    </a:srgbClr>
                  </a:gs>
                  <a:gs pos="30000">
                    <a:srgbClr val="FFFFFF">
                      <a:alpha val="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grpSp>
        <p:grpSp>
          <p:nvGrpSpPr>
            <p:cNvPr id="208" name="Gruppieren 23">
              <a:extLst>
                <a:ext uri="{FF2B5EF4-FFF2-40B4-BE49-F238E27FC236}">
                  <a16:creationId xmlns:a16="http://schemas.microsoft.com/office/drawing/2014/main" id="{AC5A50E8-B761-448C-ABE1-FE532D2902D5}"/>
                </a:ext>
              </a:extLst>
            </p:cNvPr>
            <p:cNvGrpSpPr/>
            <p:nvPr/>
          </p:nvGrpSpPr>
          <p:grpSpPr bwMode="gray">
            <a:xfrm>
              <a:off x="2129180" y="3036665"/>
              <a:ext cx="1863310" cy="1866055"/>
              <a:chOff x="3815657" y="2748249"/>
              <a:chExt cx="2150498" cy="2153666"/>
            </a:xfrm>
          </p:grpSpPr>
          <p:sp>
            <p:nvSpPr>
              <p:cNvPr id="229" name="Freeform 7">
                <a:extLst>
                  <a:ext uri="{FF2B5EF4-FFF2-40B4-BE49-F238E27FC236}">
                    <a16:creationId xmlns:a16="http://schemas.microsoft.com/office/drawing/2014/main" id="{7E4D60B5-4B68-4170-8291-0D85E95DDB3F}"/>
                  </a:ext>
                </a:extLst>
              </p:cNvPr>
              <p:cNvSpPr>
                <a:spLocks/>
              </p:cNvSpPr>
              <p:nvPr/>
            </p:nvSpPr>
            <p:spPr bwMode="gray">
              <a:xfrm>
                <a:off x="4710378"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6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6" y="82"/>
                      <a:pt x="76" y="113"/>
                    </a:cubicBezTo>
                    <a:cubicBezTo>
                      <a:pt x="76" y="144"/>
                      <a:pt x="50" y="170"/>
                      <a:pt x="19" y="170"/>
                    </a:cubicBezTo>
                    <a:cubicBezTo>
                      <a:pt x="19" y="226"/>
                      <a:pt x="19" y="226"/>
                      <a:pt x="19" y="226"/>
                    </a:cubicBezTo>
                    <a:cubicBezTo>
                      <a:pt x="82" y="226"/>
                      <a:pt x="132" y="176"/>
                      <a:pt x="132" y="113"/>
                    </a:cubicBezTo>
                    <a:cubicBezTo>
                      <a:pt x="132" y="50"/>
                      <a:pt x="82" y="0"/>
                      <a:pt x="19" y="0"/>
                    </a:cubicBezTo>
                    <a:close/>
                  </a:path>
                </a:pathLst>
              </a:custGeom>
              <a:gradFill>
                <a:gsLst>
                  <a:gs pos="70000">
                    <a:srgbClr val="FFFFFF">
                      <a:alpha val="10000"/>
                    </a:srgbClr>
                  </a:gs>
                  <a:gs pos="30000">
                    <a:srgbClr val="FFFFFF">
                      <a:alpha val="0"/>
                    </a:srgbClr>
                  </a:gs>
                </a:gsLst>
                <a:lin ang="162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30" name="Freeform 8">
                <a:extLst>
                  <a:ext uri="{FF2B5EF4-FFF2-40B4-BE49-F238E27FC236}">
                    <a16:creationId xmlns:a16="http://schemas.microsoft.com/office/drawing/2014/main" id="{F0215BC1-4396-478F-9CB5-8CCD3FC45685}"/>
                  </a:ext>
                </a:extLst>
              </p:cNvPr>
              <p:cNvSpPr>
                <a:spLocks/>
              </p:cNvSpPr>
              <p:nvPr/>
            </p:nvSpPr>
            <p:spPr bwMode="gray">
              <a:xfrm>
                <a:off x="3815657" y="2748249"/>
                <a:ext cx="1255777" cy="2153666"/>
              </a:xfrm>
              <a:custGeom>
                <a:avLst/>
                <a:gdLst>
                  <a:gd name="T0" fmla="*/ 113 w 132"/>
                  <a:gd name="T1" fmla="*/ 226 h 226"/>
                  <a:gd name="T2" fmla="*/ 113 w 132"/>
                  <a:gd name="T3" fmla="*/ 226 h 226"/>
                  <a:gd name="T4" fmla="*/ 132 w 132"/>
                  <a:gd name="T5" fmla="*/ 198 h 226"/>
                  <a:gd name="T6" fmla="*/ 113 w 132"/>
                  <a:gd name="T7" fmla="*/ 170 h 226"/>
                  <a:gd name="T8" fmla="*/ 113 w 132"/>
                  <a:gd name="T9" fmla="*/ 170 h 226"/>
                  <a:gd name="T10" fmla="*/ 56 w 132"/>
                  <a:gd name="T11" fmla="*/ 113 h 226"/>
                  <a:gd name="T12" fmla="*/ 113 w 132"/>
                  <a:gd name="T13" fmla="*/ 56 h 226"/>
                  <a:gd name="T14" fmla="*/ 113 w 132"/>
                  <a:gd name="T15" fmla="*/ 0 h 226"/>
                  <a:gd name="T16" fmla="*/ 0 w 132"/>
                  <a:gd name="T17" fmla="*/ 113 h 226"/>
                  <a:gd name="T18" fmla="*/ 113 w 132"/>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13" y="226"/>
                    </a:moveTo>
                    <a:cubicBezTo>
                      <a:pt x="113" y="226"/>
                      <a:pt x="113" y="226"/>
                      <a:pt x="113" y="226"/>
                    </a:cubicBezTo>
                    <a:cubicBezTo>
                      <a:pt x="132" y="198"/>
                      <a:pt x="132" y="198"/>
                      <a:pt x="132" y="198"/>
                    </a:cubicBezTo>
                    <a:cubicBezTo>
                      <a:pt x="113" y="170"/>
                      <a:pt x="113" y="170"/>
                      <a:pt x="113" y="170"/>
                    </a:cubicBezTo>
                    <a:cubicBezTo>
                      <a:pt x="113" y="170"/>
                      <a:pt x="113" y="170"/>
                      <a:pt x="113" y="170"/>
                    </a:cubicBezTo>
                    <a:cubicBezTo>
                      <a:pt x="82" y="170"/>
                      <a:pt x="56" y="144"/>
                      <a:pt x="56" y="113"/>
                    </a:cubicBezTo>
                    <a:cubicBezTo>
                      <a:pt x="56" y="82"/>
                      <a:pt x="82" y="56"/>
                      <a:pt x="113" y="56"/>
                    </a:cubicBezTo>
                    <a:cubicBezTo>
                      <a:pt x="113" y="0"/>
                      <a:pt x="113" y="0"/>
                      <a:pt x="113" y="0"/>
                    </a:cubicBezTo>
                    <a:cubicBezTo>
                      <a:pt x="50" y="0"/>
                      <a:pt x="0" y="50"/>
                      <a:pt x="0" y="113"/>
                    </a:cubicBezTo>
                    <a:cubicBezTo>
                      <a:pt x="0" y="176"/>
                      <a:pt x="50" y="226"/>
                      <a:pt x="113" y="226"/>
                    </a:cubicBezTo>
                    <a:close/>
                  </a:path>
                </a:pathLst>
              </a:custGeom>
              <a:gradFill>
                <a:gsLst>
                  <a:gs pos="70000">
                    <a:srgbClr val="FFFFFF">
                      <a:alpha val="10000"/>
                    </a:srgbClr>
                  </a:gs>
                  <a:gs pos="30000">
                    <a:srgbClr val="FFFFFF">
                      <a:alpha val="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grpSp>
        <p:sp>
          <p:nvSpPr>
            <p:cNvPr id="209" name="Rechteck 26">
              <a:extLst>
                <a:ext uri="{FF2B5EF4-FFF2-40B4-BE49-F238E27FC236}">
                  <a16:creationId xmlns:a16="http://schemas.microsoft.com/office/drawing/2014/main" id="{30F53C7C-6F55-41AF-8F84-2B2C8E7E5CD2}"/>
                </a:ext>
              </a:extLst>
            </p:cNvPr>
            <p:cNvSpPr/>
            <p:nvPr/>
          </p:nvSpPr>
          <p:spPr bwMode="gray">
            <a:xfrm>
              <a:off x="3060835" y="2129151"/>
              <a:ext cx="1767786" cy="436693"/>
            </a:xfrm>
            <a:prstGeom prst="rect">
              <a:avLst/>
            </a:prstGeom>
          </p:spPr>
          <p:txBody>
            <a:bodyPr wrap="square" lIns="71272" tIns="35635" rIns="71272" bIns="35635">
              <a:noAutofit/>
            </a:bodyPr>
            <a:lstStyle/>
            <a:p>
              <a:pPr>
                <a:lnSpc>
                  <a:spcPct val="90000"/>
                </a:lnSpc>
              </a:pPr>
              <a:r>
                <a:rPr lang="en-US" sz="1199" b="1">
                  <a:solidFill>
                    <a:srgbClr val="AAB414"/>
                  </a:solidFill>
                  <a:latin typeface="+mj-lt"/>
                </a:rPr>
                <a:t>Digital Twin</a:t>
              </a:r>
              <a:br>
                <a:rPr lang="en-US" sz="1199" b="1">
                  <a:solidFill>
                    <a:srgbClr val="AAB414"/>
                  </a:solidFill>
                  <a:latin typeface="+mj-lt"/>
                </a:rPr>
              </a:br>
              <a:r>
                <a:rPr lang="en-US" sz="1199" b="1">
                  <a:solidFill>
                    <a:srgbClr val="AAB414"/>
                  </a:solidFill>
                  <a:latin typeface="+mj-lt"/>
                </a:rPr>
                <a:t>Product</a:t>
              </a:r>
            </a:p>
          </p:txBody>
        </p:sp>
        <p:sp>
          <p:nvSpPr>
            <p:cNvPr id="210" name="Rechteck 27">
              <a:extLst>
                <a:ext uri="{FF2B5EF4-FFF2-40B4-BE49-F238E27FC236}">
                  <a16:creationId xmlns:a16="http://schemas.microsoft.com/office/drawing/2014/main" id="{457B6C6C-AEC4-44C8-91E2-98DD20DA274E}"/>
                </a:ext>
              </a:extLst>
            </p:cNvPr>
            <p:cNvSpPr/>
            <p:nvPr/>
          </p:nvSpPr>
          <p:spPr bwMode="gray">
            <a:xfrm>
              <a:off x="5160148" y="2129151"/>
              <a:ext cx="1856175" cy="436693"/>
            </a:xfrm>
            <a:prstGeom prst="rect">
              <a:avLst/>
            </a:prstGeom>
          </p:spPr>
          <p:txBody>
            <a:bodyPr wrap="square" lIns="71262" tIns="35630" rIns="71262" bIns="35630">
              <a:noAutofit/>
            </a:bodyPr>
            <a:lstStyle/>
            <a:p>
              <a:pPr>
                <a:lnSpc>
                  <a:spcPct val="90000"/>
                </a:lnSpc>
              </a:pPr>
              <a:r>
                <a:rPr lang="en-US" sz="1199" b="1">
                  <a:solidFill>
                    <a:srgbClr val="32A0A0"/>
                  </a:solidFill>
                  <a:latin typeface="+mj-lt"/>
                </a:rPr>
                <a:t>Digital Twin</a:t>
              </a:r>
              <a:br>
                <a:rPr lang="en-US" sz="1199" b="1">
                  <a:solidFill>
                    <a:srgbClr val="32A0A0"/>
                  </a:solidFill>
                  <a:latin typeface="+mj-lt"/>
                </a:rPr>
              </a:br>
              <a:r>
                <a:rPr lang="en-US" sz="1199" b="1">
                  <a:solidFill>
                    <a:srgbClr val="32A0A0"/>
                  </a:solidFill>
                  <a:latin typeface="+mj-lt"/>
                </a:rPr>
                <a:t>Production</a:t>
              </a:r>
            </a:p>
          </p:txBody>
        </p:sp>
        <p:sp>
          <p:nvSpPr>
            <p:cNvPr id="211" name="Rechteck 28">
              <a:extLst>
                <a:ext uri="{FF2B5EF4-FFF2-40B4-BE49-F238E27FC236}">
                  <a16:creationId xmlns:a16="http://schemas.microsoft.com/office/drawing/2014/main" id="{E2F0924F-4E2A-4090-8A30-B86AAEF3FD01}"/>
                </a:ext>
              </a:extLst>
            </p:cNvPr>
            <p:cNvSpPr/>
            <p:nvPr/>
          </p:nvSpPr>
          <p:spPr bwMode="gray">
            <a:xfrm>
              <a:off x="8309118" y="2129151"/>
              <a:ext cx="1856175" cy="436693"/>
            </a:xfrm>
            <a:prstGeom prst="rect">
              <a:avLst/>
            </a:prstGeom>
          </p:spPr>
          <p:txBody>
            <a:bodyPr wrap="square" lIns="71262" tIns="35630" rIns="71262" bIns="35630">
              <a:noAutofit/>
            </a:bodyPr>
            <a:lstStyle/>
            <a:p>
              <a:pPr>
                <a:lnSpc>
                  <a:spcPct val="90000"/>
                </a:lnSpc>
              </a:pPr>
              <a:r>
                <a:rPr lang="en-US" sz="1199" b="1">
                  <a:solidFill>
                    <a:srgbClr val="41AAC8"/>
                  </a:solidFill>
                  <a:latin typeface="+mj-lt"/>
                </a:rPr>
                <a:t>Digital Twin</a:t>
              </a:r>
              <a:br>
                <a:rPr lang="en-US" sz="1199" b="1">
                  <a:solidFill>
                    <a:srgbClr val="41AAC8"/>
                  </a:solidFill>
                  <a:latin typeface="+mj-lt"/>
                </a:rPr>
              </a:br>
              <a:r>
                <a:rPr lang="en-US" sz="1199" b="1">
                  <a:solidFill>
                    <a:srgbClr val="41AAC8"/>
                  </a:solidFill>
                  <a:latin typeface="+mj-lt"/>
                </a:rPr>
                <a:t>Performance</a:t>
              </a:r>
            </a:p>
          </p:txBody>
        </p:sp>
        <p:sp>
          <p:nvSpPr>
            <p:cNvPr id="212" name="Rechteck 29">
              <a:extLst>
                <a:ext uri="{FF2B5EF4-FFF2-40B4-BE49-F238E27FC236}">
                  <a16:creationId xmlns:a16="http://schemas.microsoft.com/office/drawing/2014/main" id="{92C1D787-8B4A-4A09-84DE-AB93BCC173CE}"/>
                </a:ext>
              </a:extLst>
            </p:cNvPr>
            <p:cNvSpPr/>
            <p:nvPr/>
          </p:nvSpPr>
          <p:spPr bwMode="gray">
            <a:xfrm>
              <a:off x="5454911" y="5491923"/>
              <a:ext cx="1498807" cy="187295"/>
            </a:xfrm>
            <a:prstGeom prst="rect">
              <a:avLst/>
            </a:prstGeom>
          </p:spPr>
          <p:txBody>
            <a:bodyPr wrap="none" lIns="0" tIns="0" rIns="0" bIns="0">
              <a:spAutoFit/>
            </a:bodyPr>
            <a:lstStyle/>
            <a:p>
              <a:pPr algn="ctr">
                <a:lnSpc>
                  <a:spcPct val="110000"/>
                </a:lnSpc>
              </a:pPr>
              <a:r>
                <a:rPr lang="en-US" sz="1199">
                  <a:solidFill>
                    <a:schemeClr val="accent1"/>
                  </a:solidFill>
                  <a:latin typeface="+mj-lt"/>
                  <a:ea typeface="Arial" panose="020B0604020202020204" pitchFamily="34" charset="-128"/>
                  <a:cs typeface="Arial" panose="020B0604020202020204" pitchFamily="34" charset="-128"/>
                </a:rPr>
                <a:t>Collaboration platform</a:t>
              </a:r>
            </a:p>
          </p:txBody>
        </p:sp>
        <p:sp>
          <p:nvSpPr>
            <p:cNvPr id="213" name="Textfeld 30">
              <a:extLst>
                <a:ext uri="{FF2B5EF4-FFF2-40B4-BE49-F238E27FC236}">
                  <a16:creationId xmlns:a16="http://schemas.microsoft.com/office/drawing/2014/main" id="{387799B2-0219-460A-8AC6-220C33B3FEB2}"/>
                </a:ext>
              </a:extLst>
            </p:cNvPr>
            <p:cNvSpPr txBox="1"/>
            <p:nvPr/>
          </p:nvSpPr>
          <p:spPr bwMode="gray">
            <a:xfrm>
              <a:off x="4693674" y="3775921"/>
              <a:ext cx="932948" cy="387542"/>
            </a:xfrm>
            <a:prstGeom prst="rect">
              <a:avLst/>
            </a:prstGeom>
            <a:noFill/>
          </p:spPr>
          <p:txBody>
            <a:bodyPr wrap="none" lIns="0" tIns="0" rIns="0" bIns="0" rtlCol="0" anchor="ctr">
              <a:spAutoFit/>
            </a:bodyPr>
            <a:lstStyle/>
            <a:p>
              <a:pPr algn="ctr">
                <a:lnSpc>
                  <a:spcPct val="90000"/>
                </a:lnSpc>
              </a:pPr>
              <a:r>
                <a:rPr lang="en-US" sz="1399" b="1">
                  <a:solidFill>
                    <a:srgbClr val="FFFFFF"/>
                  </a:solidFill>
                  <a:latin typeface="+mj-lt"/>
                  <a:ea typeface="Arial" panose="020B0604020202020204" pitchFamily="34" charset="-128"/>
                  <a:cs typeface="Arial" panose="020B0604020202020204" pitchFamily="34" charset="-128"/>
                </a:rPr>
                <a:t>Virtual</a:t>
              </a:r>
              <a:br>
                <a:rPr lang="en-US" sz="1399" b="1">
                  <a:solidFill>
                    <a:srgbClr val="FFFFFF"/>
                  </a:solidFill>
                  <a:latin typeface="+mj-lt"/>
                  <a:ea typeface="Arial" panose="020B0604020202020204" pitchFamily="34" charset="-128"/>
                  <a:cs typeface="Arial" panose="020B0604020202020204" pitchFamily="34" charset="-128"/>
                </a:rPr>
              </a:br>
              <a:r>
                <a:rPr lang="en-US" sz="1399" b="1">
                  <a:solidFill>
                    <a:srgbClr val="FFFFFF"/>
                  </a:solidFill>
                  <a:latin typeface="+mj-lt"/>
                  <a:ea typeface="Arial" panose="020B0604020202020204" pitchFamily="34" charset="-128"/>
                  <a:cs typeface="Arial" panose="020B0604020202020204" pitchFamily="34" charset="-128"/>
                </a:rPr>
                <a:t>production</a:t>
              </a:r>
            </a:p>
          </p:txBody>
        </p:sp>
        <p:sp>
          <p:nvSpPr>
            <p:cNvPr id="214" name="Textfeld 31">
              <a:extLst>
                <a:ext uri="{FF2B5EF4-FFF2-40B4-BE49-F238E27FC236}">
                  <a16:creationId xmlns:a16="http://schemas.microsoft.com/office/drawing/2014/main" id="{BA41F9F3-DC68-4A29-A03E-1118847F5E74}"/>
                </a:ext>
              </a:extLst>
            </p:cNvPr>
            <p:cNvSpPr txBox="1"/>
            <p:nvPr/>
          </p:nvSpPr>
          <p:spPr bwMode="gray">
            <a:xfrm>
              <a:off x="2728212" y="3775921"/>
              <a:ext cx="665247" cy="387542"/>
            </a:xfrm>
            <a:prstGeom prst="rect">
              <a:avLst/>
            </a:prstGeom>
            <a:noFill/>
          </p:spPr>
          <p:txBody>
            <a:bodyPr wrap="none" lIns="0" tIns="0" rIns="0" bIns="0" rtlCol="0" anchor="ctr">
              <a:spAutoFit/>
            </a:bodyPr>
            <a:lstStyle/>
            <a:p>
              <a:pPr algn="ctr">
                <a:lnSpc>
                  <a:spcPct val="90000"/>
                </a:lnSpc>
              </a:pPr>
              <a:r>
                <a:rPr lang="en-US" sz="1399" b="1">
                  <a:solidFill>
                    <a:srgbClr val="FFFFFF"/>
                  </a:solidFill>
                  <a:latin typeface="+mj-lt"/>
                  <a:ea typeface="Arial" panose="020B0604020202020204" pitchFamily="34" charset="-128"/>
                  <a:cs typeface="Arial" panose="020B0604020202020204" pitchFamily="34" charset="-128"/>
                </a:rPr>
                <a:t>Virtual</a:t>
              </a:r>
              <a:br>
                <a:rPr lang="en-US" sz="1399" b="1">
                  <a:solidFill>
                    <a:srgbClr val="FFFFFF"/>
                  </a:solidFill>
                  <a:latin typeface="+mj-lt"/>
                  <a:ea typeface="Arial" panose="020B0604020202020204" pitchFamily="34" charset="-128"/>
                  <a:cs typeface="Arial" panose="020B0604020202020204" pitchFamily="34" charset="-128"/>
                </a:rPr>
              </a:br>
              <a:r>
                <a:rPr lang="en-US" sz="1399" b="1">
                  <a:solidFill>
                    <a:srgbClr val="FFFFFF"/>
                  </a:solidFill>
                  <a:latin typeface="+mj-lt"/>
                  <a:ea typeface="Arial" panose="020B0604020202020204" pitchFamily="34" charset="-128"/>
                  <a:cs typeface="Arial" panose="020B0604020202020204" pitchFamily="34" charset="-128"/>
                </a:rPr>
                <a:t>product</a:t>
              </a:r>
            </a:p>
          </p:txBody>
        </p:sp>
        <p:sp>
          <p:nvSpPr>
            <p:cNvPr id="215" name="Textfeld 32">
              <a:extLst>
                <a:ext uri="{FF2B5EF4-FFF2-40B4-BE49-F238E27FC236}">
                  <a16:creationId xmlns:a16="http://schemas.microsoft.com/office/drawing/2014/main" id="{D9E4193E-0DE5-4D05-A2BF-E40B6DA3ECA5}"/>
                </a:ext>
              </a:extLst>
            </p:cNvPr>
            <p:cNvSpPr txBox="1"/>
            <p:nvPr/>
          </p:nvSpPr>
          <p:spPr bwMode="gray">
            <a:xfrm>
              <a:off x="9026149" y="3775921"/>
              <a:ext cx="665247" cy="387542"/>
            </a:xfrm>
            <a:prstGeom prst="rect">
              <a:avLst/>
            </a:prstGeom>
            <a:noFill/>
          </p:spPr>
          <p:txBody>
            <a:bodyPr wrap="none" lIns="0" tIns="0" rIns="0" bIns="0" rtlCol="0" anchor="ctr">
              <a:spAutoFit/>
            </a:bodyPr>
            <a:lstStyle/>
            <a:p>
              <a:pPr algn="ctr">
                <a:lnSpc>
                  <a:spcPct val="90000"/>
                </a:lnSpc>
              </a:pPr>
              <a:r>
                <a:rPr lang="en-US" sz="1399" b="1">
                  <a:solidFill>
                    <a:srgbClr val="FFFFFF"/>
                  </a:solidFill>
                  <a:latin typeface="+mj-lt"/>
                  <a:ea typeface="Arial" panose="020B0604020202020204" pitchFamily="34" charset="-128"/>
                  <a:cs typeface="Arial" panose="020B0604020202020204" pitchFamily="34" charset="-128"/>
                </a:rPr>
                <a:t>Real</a:t>
              </a:r>
              <a:br>
                <a:rPr lang="en-US" sz="1399" b="1">
                  <a:solidFill>
                    <a:srgbClr val="FFFFFF"/>
                  </a:solidFill>
                  <a:latin typeface="+mj-lt"/>
                  <a:ea typeface="Arial" panose="020B0604020202020204" pitchFamily="34" charset="-128"/>
                  <a:cs typeface="Arial" panose="020B0604020202020204" pitchFamily="34" charset="-128"/>
                </a:rPr>
              </a:br>
              <a:r>
                <a:rPr lang="en-US" sz="1399" b="1">
                  <a:solidFill>
                    <a:srgbClr val="FFFFFF"/>
                  </a:solidFill>
                  <a:latin typeface="+mj-lt"/>
                  <a:ea typeface="Arial" panose="020B0604020202020204" pitchFamily="34" charset="-128"/>
                  <a:cs typeface="Arial" panose="020B0604020202020204" pitchFamily="34" charset="-128"/>
                </a:rPr>
                <a:t>product</a:t>
              </a:r>
            </a:p>
          </p:txBody>
        </p:sp>
        <p:sp>
          <p:nvSpPr>
            <p:cNvPr id="216" name="Freeform 11">
              <a:extLst>
                <a:ext uri="{FF2B5EF4-FFF2-40B4-BE49-F238E27FC236}">
                  <a16:creationId xmlns:a16="http://schemas.microsoft.com/office/drawing/2014/main" id="{A0A5848C-70CE-4FBE-9287-F1AE19364A38}"/>
                </a:ext>
              </a:extLst>
            </p:cNvPr>
            <p:cNvSpPr>
              <a:spLocks/>
            </p:cNvSpPr>
            <p:nvPr/>
          </p:nvSpPr>
          <p:spPr bwMode="gray">
            <a:xfrm>
              <a:off x="5855803" y="3036665"/>
              <a:ext cx="708003" cy="1866055"/>
            </a:xfrm>
            <a:custGeom>
              <a:avLst/>
              <a:gdLst>
                <a:gd name="T0" fmla="*/ 0 w 86"/>
                <a:gd name="T1" fmla="*/ 113 h 226"/>
                <a:gd name="T2" fmla="*/ 43 w 86"/>
                <a:gd name="T3" fmla="*/ 226 h 226"/>
                <a:gd name="T4" fmla="*/ 86 w 86"/>
                <a:gd name="T5" fmla="*/ 113 h 226"/>
                <a:gd name="T6" fmla="*/ 43 w 86"/>
                <a:gd name="T7" fmla="*/ 0 h 226"/>
                <a:gd name="T8" fmla="*/ 0 w 86"/>
                <a:gd name="T9" fmla="*/ 113 h 226"/>
              </a:gdLst>
              <a:ahLst/>
              <a:cxnLst>
                <a:cxn ang="0">
                  <a:pos x="T0" y="T1"/>
                </a:cxn>
                <a:cxn ang="0">
                  <a:pos x="T2" y="T3"/>
                </a:cxn>
                <a:cxn ang="0">
                  <a:pos x="T4" y="T5"/>
                </a:cxn>
                <a:cxn ang="0">
                  <a:pos x="T6" y="T7"/>
                </a:cxn>
                <a:cxn ang="0">
                  <a:pos x="T8" y="T9"/>
                </a:cxn>
              </a:cxnLst>
              <a:rect l="0" t="0" r="r" b="b"/>
              <a:pathLst>
                <a:path w="86" h="226">
                  <a:moveTo>
                    <a:pt x="0" y="113"/>
                  </a:moveTo>
                  <a:cubicBezTo>
                    <a:pt x="0" y="157"/>
                    <a:pt x="16" y="196"/>
                    <a:pt x="43" y="226"/>
                  </a:cubicBezTo>
                  <a:cubicBezTo>
                    <a:pt x="70" y="196"/>
                    <a:pt x="86" y="157"/>
                    <a:pt x="86" y="113"/>
                  </a:cubicBezTo>
                  <a:cubicBezTo>
                    <a:pt x="86" y="70"/>
                    <a:pt x="70" y="30"/>
                    <a:pt x="43" y="0"/>
                  </a:cubicBezTo>
                  <a:cubicBezTo>
                    <a:pt x="16" y="30"/>
                    <a:pt x="0" y="70"/>
                    <a:pt x="0" y="113"/>
                  </a:cubicBezTo>
                  <a:close/>
                </a:path>
              </a:pathLst>
            </a:custGeom>
            <a:solidFill>
              <a:srgbClr val="41AAAA">
                <a:alpha val="31000"/>
              </a:srgbClr>
            </a:solidFill>
            <a:ln w="0" cap="flat">
              <a:noFill/>
              <a:prstDash val="solid"/>
              <a:miter lim="800000"/>
              <a:headEnd/>
              <a:tailEnd/>
            </a:ln>
          </p:spPr>
          <p:txBody>
            <a:bodyPr vert="horz" wrap="square" lIns="75526" tIns="37763" rIns="75526" bIns="37763" numCol="1" anchor="t" anchorCtr="0" compatLnSpc="1">
              <a:prstTxWarp prst="textNoShape">
                <a:avLst/>
              </a:prstTxWarp>
            </a:bodyPr>
            <a:lstStyle/>
            <a:p>
              <a:endParaRPr lang="en-US" sz="1799">
                <a:latin typeface="+mj-lt"/>
              </a:endParaRPr>
            </a:p>
          </p:txBody>
        </p:sp>
        <p:sp>
          <p:nvSpPr>
            <p:cNvPr id="217" name="Freihandform: Form 35">
              <a:extLst>
                <a:ext uri="{FF2B5EF4-FFF2-40B4-BE49-F238E27FC236}">
                  <a16:creationId xmlns:a16="http://schemas.microsoft.com/office/drawing/2014/main" id="{F94DAEEA-DCF3-4E5D-820A-1674F0C19491}"/>
                </a:ext>
              </a:extLst>
            </p:cNvPr>
            <p:cNvSpPr>
              <a:spLocks/>
            </p:cNvSpPr>
            <p:nvPr/>
          </p:nvSpPr>
          <p:spPr bwMode="gray">
            <a:xfrm rot="10800000">
              <a:off x="2901884" y="2566034"/>
              <a:ext cx="7860549" cy="2807316"/>
            </a:xfrm>
            <a:custGeom>
              <a:avLst/>
              <a:gdLst>
                <a:gd name="connsiteX0" fmla="*/ 8895566 w 9072073"/>
                <a:gd name="connsiteY0" fmla="*/ 3240000 h 3240000"/>
                <a:gd name="connsiteX1" fmla="*/ 4033169 w 9072073"/>
                <a:gd name="connsiteY1" fmla="*/ 3240000 h 3240000"/>
                <a:gd name="connsiteX2" fmla="*/ 3603155 w 9072073"/>
                <a:gd name="connsiteY2" fmla="*/ 3240000 h 3240000"/>
                <a:gd name="connsiteX3" fmla="*/ 3496449 w 9072073"/>
                <a:gd name="connsiteY3" fmla="*/ 3240000 h 3240000"/>
                <a:gd name="connsiteX4" fmla="*/ 3443301 w 9072073"/>
                <a:gd name="connsiteY4" fmla="*/ 3240000 h 3240000"/>
                <a:gd name="connsiteX5" fmla="*/ 1617072 w 9072073"/>
                <a:gd name="connsiteY5" fmla="*/ 3240000 h 3240000"/>
                <a:gd name="connsiteX6" fmla="*/ 0 w 9072073"/>
                <a:gd name="connsiteY6" fmla="*/ 1620000 h 3240000"/>
                <a:gd name="connsiteX7" fmla="*/ 1617072 w 9072073"/>
                <a:gd name="connsiteY7" fmla="*/ 0 h 3240000"/>
                <a:gd name="connsiteX8" fmla="*/ 1617072 w 9072073"/>
                <a:gd name="connsiteY8" fmla="*/ 543177 h 3240000"/>
                <a:gd name="connsiteX9" fmla="*/ 542195 w 9072073"/>
                <a:gd name="connsiteY9" fmla="*/ 1620000 h 3240000"/>
                <a:gd name="connsiteX10" fmla="*/ 1617072 w 9072073"/>
                <a:gd name="connsiteY10" fmla="*/ 2696823 h 3240000"/>
                <a:gd name="connsiteX11" fmla="*/ 3235668 w 9072073"/>
                <a:gd name="connsiteY11" fmla="*/ 2696824 h 3240000"/>
                <a:gd name="connsiteX12" fmla="*/ 3496724 w 9072073"/>
                <a:gd name="connsiteY12" fmla="*/ 2696824 h 3240000"/>
                <a:gd name="connsiteX13" fmla="*/ 3496449 w 9072073"/>
                <a:gd name="connsiteY13" fmla="*/ 2696400 h 3240000"/>
                <a:gd name="connsiteX14" fmla="*/ 8895566 w 9072073"/>
                <a:gd name="connsiteY14" fmla="*/ 2696400 h 3240000"/>
                <a:gd name="connsiteX15" fmla="*/ 9072073 w 9072073"/>
                <a:gd name="connsiteY15" fmla="*/ 296820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72073" h="3240000">
                  <a:moveTo>
                    <a:pt x="8895566" y="3240000"/>
                  </a:moveTo>
                  <a:lnTo>
                    <a:pt x="4033169" y="3240000"/>
                  </a:lnTo>
                  <a:cubicBezTo>
                    <a:pt x="4033169" y="3240000"/>
                    <a:pt x="4033169" y="3240000"/>
                    <a:pt x="3603155" y="3240000"/>
                  </a:cubicBezTo>
                  <a:lnTo>
                    <a:pt x="3496449" y="3240000"/>
                  </a:lnTo>
                  <a:lnTo>
                    <a:pt x="3443301" y="3240000"/>
                  </a:lnTo>
                  <a:cubicBezTo>
                    <a:pt x="3089381" y="3240000"/>
                    <a:pt x="2523108" y="3240000"/>
                    <a:pt x="1617072" y="3240000"/>
                  </a:cubicBezTo>
                  <a:cubicBezTo>
                    <a:pt x="722926" y="3240000"/>
                    <a:pt x="0" y="2515765"/>
                    <a:pt x="0" y="1620000"/>
                  </a:cubicBezTo>
                  <a:cubicBezTo>
                    <a:pt x="0" y="724236"/>
                    <a:pt x="722926" y="0"/>
                    <a:pt x="1617072" y="0"/>
                  </a:cubicBezTo>
                  <a:cubicBezTo>
                    <a:pt x="1617072" y="0"/>
                    <a:pt x="1617072" y="0"/>
                    <a:pt x="1617072" y="543177"/>
                  </a:cubicBezTo>
                  <a:cubicBezTo>
                    <a:pt x="1017804" y="543177"/>
                    <a:pt x="542195" y="1019647"/>
                    <a:pt x="542195" y="1620000"/>
                  </a:cubicBezTo>
                  <a:cubicBezTo>
                    <a:pt x="542195" y="2220353"/>
                    <a:pt x="1017804" y="2696823"/>
                    <a:pt x="1617072" y="2696823"/>
                  </a:cubicBezTo>
                  <a:cubicBezTo>
                    <a:pt x="1617072" y="2696823"/>
                    <a:pt x="1617072" y="2696823"/>
                    <a:pt x="3235668" y="2696824"/>
                  </a:cubicBezTo>
                  <a:lnTo>
                    <a:pt x="3496724" y="2696824"/>
                  </a:lnTo>
                  <a:lnTo>
                    <a:pt x="3496449" y="2696400"/>
                  </a:lnTo>
                  <a:lnTo>
                    <a:pt x="8895566" y="2696400"/>
                  </a:lnTo>
                  <a:lnTo>
                    <a:pt x="9072073" y="2968200"/>
                  </a:lnTo>
                  <a:close/>
                </a:path>
              </a:pathLst>
            </a:custGeom>
            <a:gradFill>
              <a:gsLst>
                <a:gs pos="30000">
                  <a:srgbClr val="005F87">
                    <a:alpha val="0"/>
                  </a:srgbClr>
                </a:gs>
                <a:gs pos="70000">
                  <a:srgbClr val="2387AA">
                    <a:alpha val="8000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18" name="Freihandform: Form 36">
              <a:extLst>
                <a:ext uri="{FF2B5EF4-FFF2-40B4-BE49-F238E27FC236}">
                  <a16:creationId xmlns:a16="http://schemas.microsoft.com/office/drawing/2014/main" id="{5754E2E4-D34D-4F45-9B8E-0F0B5CFA68DC}"/>
                </a:ext>
              </a:extLst>
            </p:cNvPr>
            <p:cNvSpPr>
              <a:spLocks/>
            </p:cNvSpPr>
            <p:nvPr/>
          </p:nvSpPr>
          <p:spPr bwMode="gray">
            <a:xfrm>
              <a:off x="1660477" y="2566034"/>
              <a:ext cx="7857250" cy="2807316"/>
            </a:xfrm>
            <a:custGeom>
              <a:avLst/>
              <a:gdLst>
                <a:gd name="connsiteX0" fmla="*/ 1617073 w 9068266"/>
                <a:gd name="connsiteY0" fmla="*/ 0 h 3240000"/>
                <a:gd name="connsiteX1" fmla="*/ 1617073 w 9068266"/>
                <a:gd name="connsiteY1" fmla="*/ 543177 h 3240000"/>
                <a:gd name="connsiteX2" fmla="*/ 542195 w 9068266"/>
                <a:gd name="connsiteY2" fmla="*/ 1620000 h 3240000"/>
                <a:gd name="connsiteX3" fmla="*/ 1617073 w 9068266"/>
                <a:gd name="connsiteY3" fmla="*/ 2696824 h 3240000"/>
                <a:gd name="connsiteX4" fmla="*/ 4033169 w 9068266"/>
                <a:gd name="connsiteY4" fmla="*/ 2696824 h 3240000"/>
                <a:gd name="connsiteX5" fmla="*/ 4035246 w 9068266"/>
                <a:gd name="connsiteY5" fmla="*/ 2700000 h 3240000"/>
                <a:gd name="connsiteX6" fmla="*/ 8886151 w 9068266"/>
                <a:gd name="connsiteY6" fmla="*/ 2700000 h 3240000"/>
                <a:gd name="connsiteX7" fmla="*/ 9068266 w 9068266"/>
                <a:gd name="connsiteY7" fmla="*/ 2970000 h 3240000"/>
                <a:gd name="connsiteX8" fmla="*/ 8886151 w 9068266"/>
                <a:gd name="connsiteY8" fmla="*/ 3240000 h 3240000"/>
                <a:gd name="connsiteX9" fmla="*/ 4033169 w 9068266"/>
                <a:gd name="connsiteY9" fmla="*/ 3240000 h 3240000"/>
                <a:gd name="connsiteX10" fmla="*/ 3013878 w 9068266"/>
                <a:gd name="connsiteY10" fmla="*/ 3240000 h 3240000"/>
                <a:gd name="connsiteX11" fmla="*/ 2831900 w 9068266"/>
                <a:gd name="connsiteY11" fmla="*/ 3240000 h 3240000"/>
                <a:gd name="connsiteX12" fmla="*/ 2737230 w 9068266"/>
                <a:gd name="connsiteY12" fmla="*/ 3240000 h 3240000"/>
                <a:gd name="connsiteX13" fmla="*/ 1617073 w 9068266"/>
                <a:gd name="connsiteY13" fmla="*/ 3240000 h 3240000"/>
                <a:gd name="connsiteX14" fmla="*/ 0 w 9068266"/>
                <a:gd name="connsiteY14" fmla="*/ 1620000 h 3240000"/>
                <a:gd name="connsiteX15" fmla="*/ 1617073 w 9068266"/>
                <a:gd name="connsiteY15" fmla="*/ 0 h 32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8266" h="3240000">
                  <a:moveTo>
                    <a:pt x="1617073" y="0"/>
                  </a:moveTo>
                  <a:cubicBezTo>
                    <a:pt x="1617073" y="0"/>
                    <a:pt x="1617073" y="0"/>
                    <a:pt x="1617073" y="543177"/>
                  </a:cubicBezTo>
                  <a:cubicBezTo>
                    <a:pt x="1017804" y="543177"/>
                    <a:pt x="542195" y="1019647"/>
                    <a:pt x="542195" y="1620000"/>
                  </a:cubicBezTo>
                  <a:cubicBezTo>
                    <a:pt x="542195" y="2220353"/>
                    <a:pt x="1017804" y="2696824"/>
                    <a:pt x="1617073" y="2696824"/>
                  </a:cubicBezTo>
                  <a:cubicBezTo>
                    <a:pt x="1617073" y="2696824"/>
                    <a:pt x="1617073" y="2696824"/>
                    <a:pt x="4033169" y="2696824"/>
                  </a:cubicBezTo>
                  <a:lnTo>
                    <a:pt x="4035246" y="2700000"/>
                  </a:lnTo>
                  <a:lnTo>
                    <a:pt x="8886151" y="2700000"/>
                  </a:lnTo>
                  <a:lnTo>
                    <a:pt x="9068266" y="2970000"/>
                  </a:lnTo>
                  <a:lnTo>
                    <a:pt x="8886151" y="3240000"/>
                  </a:lnTo>
                  <a:lnTo>
                    <a:pt x="4033169" y="3240000"/>
                  </a:lnTo>
                  <a:cubicBezTo>
                    <a:pt x="4033169" y="3240000"/>
                    <a:pt x="4033169" y="3240000"/>
                    <a:pt x="3013878" y="3240000"/>
                  </a:cubicBezTo>
                  <a:lnTo>
                    <a:pt x="2831900" y="3240000"/>
                  </a:lnTo>
                  <a:lnTo>
                    <a:pt x="2737230" y="3240000"/>
                  </a:lnTo>
                  <a:cubicBezTo>
                    <a:pt x="2438168" y="3240000"/>
                    <a:pt x="2070091" y="3240000"/>
                    <a:pt x="1617073" y="3240000"/>
                  </a:cubicBezTo>
                  <a:cubicBezTo>
                    <a:pt x="722927" y="3240000"/>
                    <a:pt x="0" y="2515765"/>
                    <a:pt x="0" y="1620000"/>
                  </a:cubicBezTo>
                  <a:cubicBezTo>
                    <a:pt x="0" y="724235"/>
                    <a:pt x="722927" y="0"/>
                    <a:pt x="1617073" y="0"/>
                  </a:cubicBezTo>
                  <a:close/>
                </a:path>
              </a:pathLst>
            </a:custGeom>
            <a:gradFill>
              <a:gsLst>
                <a:gs pos="20000">
                  <a:srgbClr val="879628">
                    <a:alpha val="0"/>
                  </a:srgbClr>
                </a:gs>
                <a:gs pos="80000">
                  <a:srgbClr val="879628">
                    <a:alpha val="20000"/>
                  </a:srgbClr>
                </a:gs>
                <a:gs pos="40000">
                  <a:srgbClr val="879628">
                    <a:alpha val="80000"/>
                  </a:srgbClr>
                </a:gs>
              </a:gsLst>
              <a:lin ang="27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grpSp>
          <p:nvGrpSpPr>
            <p:cNvPr id="219" name="Gruppieren 37">
              <a:extLst>
                <a:ext uri="{FF2B5EF4-FFF2-40B4-BE49-F238E27FC236}">
                  <a16:creationId xmlns:a16="http://schemas.microsoft.com/office/drawing/2014/main" id="{C4ABCCEA-4EDB-41DC-B64E-B354C38C7FD8}"/>
                </a:ext>
              </a:extLst>
            </p:cNvPr>
            <p:cNvGrpSpPr/>
            <p:nvPr/>
          </p:nvGrpSpPr>
          <p:grpSpPr bwMode="gray">
            <a:xfrm>
              <a:off x="5011962" y="2566034"/>
              <a:ext cx="3651157" cy="2807316"/>
              <a:chOff x="4723047" y="2205082"/>
              <a:chExt cx="4213900" cy="3240000"/>
            </a:xfrm>
          </p:grpSpPr>
          <p:sp>
            <p:nvSpPr>
              <p:cNvPr id="227" name="Freeform 14">
                <a:extLst>
                  <a:ext uri="{FF2B5EF4-FFF2-40B4-BE49-F238E27FC236}">
                    <a16:creationId xmlns:a16="http://schemas.microsoft.com/office/drawing/2014/main" id="{A3E0AD02-D0F1-45CE-8C61-60DC1EF3EEBF}"/>
                  </a:ext>
                </a:extLst>
              </p:cNvPr>
              <p:cNvSpPr>
                <a:spLocks/>
              </p:cNvSpPr>
              <p:nvPr/>
            </p:nvSpPr>
            <p:spPr bwMode="gray">
              <a:xfrm>
                <a:off x="4723047" y="2205082"/>
                <a:ext cx="4213900" cy="3240000"/>
              </a:xfrm>
              <a:custGeom>
                <a:avLst/>
                <a:gdLst>
                  <a:gd name="T0" fmla="*/ 19 w 443"/>
                  <a:gd name="T1" fmla="*/ 57 h 340"/>
                  <a:gd name="T2" fmla="*/ 273 w 443"/>
                  <a:gd name="T3" fmla="*/ 57 h 340"/>
                  <a:gd name="T4" fmla="*/ 386 w 443"/>
                  <a:gd name="T5" fmla="*/ 170 h 340"/>
                  <a:gd name="T6" fmla="*/ 273 w 443"/>
                  <a:gd name="T7" fmla="*/ 283 h 340"/>
                  <a:gd name="T8" fmla="*/ 273 w 443"/>
                  <a:gd name="T9" fmla="*/ 340 h 340"/>
                  <a:gd name="T10" fmla="*/ 443 w 443"/>
                  <a:gd name="T11" fmla="*/ 170 h 340"/>
                  <a:gd name="T12" fmla="*/ 273 w 443"/>
                  <a:gd name="T13" fmla="*/ 0 h 340"/>
                  <a:gd name="T14" fmla="*/ 19 w 443"/>
                  <a:gd name="T15" fmla="*/ 0 h 340"/>
                  <a:gd name="T16" fmla="*/ 0 w 443"/>
                  <a:gd name="T17" fmla="*/ 28 h 340"/>
                  <a:gd name="T18" fmla="*/ 19 w 443"/>
                  <a:gd name="T19" fmla="*/ 57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19" y="57"/>
                    </a:moveTo>
                    <a:cubicBezTo>
                      <a:pt x="273" y="57"/>
                      <a:pt x="273" y="57"/>
                      <a:pt x="273" y="57"/>
                    </a:cubicBezTo>
                    <a:cubicBezTo>
                      <a:pt x="335" y="57"/>
                      <a:pt x="386" y="107"/>
                      <a:pt x="386" y="170"/>
                    </a:cubicBezTo>
                    <a:cubicBezTo>
                      <a:pt x="386" y="233"/>
                      <a:pt x="335" y="283"/>
                      <a:pt x="273" y="283"/>
                    </a:cubicBezTo>
                    <a:cubicBezTo>
                      <a:pt x="273" y="340"/>
                      <a:pt x="273" y="340"/>
                      <a:pt x="273" y="340"/>
                    </a:cubicBezTo>
                    <a:cubicBezTo>
                      <a:pt x="367" y="340"/>
                      <a:pt x="443" y="264"/>
                      <a:pt x="443" y="170"/>
                    </a:cubicBezTo>
                    <a:cubicBezTo>
                      <a:pt x="443" y="76"/>
                      <a:pt x="367" y="0"/>
                      <a:pt x="273" y="0"/>
                    </a:cubicBezTo>
                    <a:cubicBezTo>
                      <a:pt x="19" y="0"/>
                      <a:pt x="19" y="0"/>
                      <a:pt x="19" y="0"/>
                    </a:cubicBezTo>
                    <a:cubicBezTo>
                      <a:pt x="0" y="28"/>
                      <a:pt x="0" y="28"/>
                      <a:pt x="0" y="28"/>
                    </a:cubicBezTo>
                    <a:lnTo>
                      <a:pt x="19" y="57"/>
                    </a:lnTo>
                    <a:close/>
                  </a:path>
                </a:pathLst>
              </a:custGeom>
              <a:gradFill>
                <a:gsLst>
                  <a:gs pos="70000">
                    <a:srgbClr val="005F87">
                      <a:alpha val="0"/>
                    </a:srgbClr>
                  </a:gs>
                  <a:gs pos="30000">
                    <a:srgbClr val="005F87">
                      <a:alpha val="8000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28" name="Textfeld 39">
                <a:extLst>
                  <a:ext uri="{FF2B5EF4-FFF2-40B4-BE49-F238E27FC236}">
                    <a16:creationId xmlns:a16="http://schemas.microsoft.com/office/drawing/2014/main" id="{3F355EBC-53C9-4098-8861-5D0E09E84B69}"/>
                  </a:ext>
                </a:extLst>
              </p:cNvPr>
              <p:cNvSpPr txBox="1"/>
              <p:nvPr/>
            </p:nvSpPr>
            <p:spPr bwMode="gray">
              <a:xfrm>
                <a:off x="5016347" y="2205082"/>
                <a:ext cx="2165657" cy="540000"/>
              </a:xfrm>
              <a:prstGeom prst="rect">
                <a:avLst/>
              </a:prstGeom>
              <a:noFill/>
            </p:spPr>
            <p:txBody>
              <a:bodyPr wrap="none" lIns="0" tIns="0" rIns="0" bIns="0" rtlCol="0" anchor="ctr">
                <a:noAutofit/>
              </a:bodyPr>
              <a:lstStyle/>
              <a:p>
                <a:pPr algn="ctr">
                  <a:lnSpc>
                    <a:spcPct val="110000"/>
                  </a:lnSpc>
                </a:pPr>
                <a:r>
                  <a:rPr lang="en-US" sz="1399" b="1">
                    <a:solidFill>
                      <a:srgbClr val="FFFFFF"/>
                    </a:solidFill>
                    <a:latin typeface="+mj-lt"/>
                    <a:cs typeface="Arial" panose="020B0604020202020204" pitchFamily="34" charset="-128"/>
                  </a:rPr>
                  <a:t>Performance data</a:t>
                </a:r>
              </a:p>
            </p:txBody>
          </p:sp>
        </p:grpSp>
        <p:grpSp>
          <p:nvGrpSpPr>
            <p:cNvPr id="220" name="Gruppieren 40">
              <a:extLst>
                <a:ext uri="{FF2B5EF4-FFF2-40B4-BE49-F238E27FC236}">
                  <a16:creationId xmlns:a16="http://schemas.microsoft.com/office/drawing/2014/main" id="{D6E3D27F-DBE8-4670-B533-23F004148D85}"/>
                </a:ext>
              </a:extLst>
            </p:cNvPr>
            <p:cNvGrpSpPr/>
            <p:nvPr/>
          </p:nvGrpSpPr>
          <p:grpSpPr bwMode="gray">
            <a:xfrm>
              <a:off x="3756490" y="2566034"/>
              <a:ext cx="3651157" cy="2807316"/>
              <a:chOff x="3274073" y="2205082"/>
              <a:chExt cx="4213900" cy="3240000"/>
            </a:xfrm>
          </p:grpSpPr>
          <p:sp>
            <p:nvSpPr>
              <p:cNvPr id="225" name="Freeform 13">
                <a:extLst>
                  <a:ext uri="{FF2B5EF4-FFF2-40B4-BE49-F238E27FC236}">
                    <a16:creationId xmlns:a16="http://schemas.microsoft.com/office/drawing/2014/main" id="{0FA3820A-3E0D-4DCD-938E-BB21505EAFFA}"/>
                  </a:ext>
                </a:extLst>
              </p:cNvPr>
              <p:cNvSpPr>
                <a:spLocks/>
              </p:cNvSpPr>
              <p:nvPr/>
            </p:nvSpPr>
            <p:spPr bwMode="gray">
              <a:xfrm>
                <a:off x="3274073" y="2205082"/>
                <a:ext cx="4213900" cy="3240000"/>
              </a:xfrm>
              <a:custGeom>
                <a:avLst/>
                <a:gdLst>
                  <a:gd name="T0" fmla="*/ 424 w 443"/>
                  <a:gd name="T1" fmla="*/ 283 h 340"/>
                  <a:gd name="T2" fmla="*/ 170 w 443"/>
                  <a:gd name="T3" fmla="*/ 283 h 340"/>
                  <a:gd name="T4" fmla="*/ 57 w 443"/>
                  <a:gd name="T5" fmla="*/ 170 h 340"/>
                  <a:gd name="T6" fmla="*/ 170 w 443"/>
                  <a:gd name="T7" fmla="*/ 57 h 340"/>
                  <a:gd name="T8" fmla="*/ 170 w 443"/>
                  <a:gd name="T9" fmla="*/ 0 h 340"/>
                  <a:gd name="T10" fmla="*/ 0 w 443"/>
                  <a:gd name="T11" fmla="*/ 170 h 340"/>
                  <a:gd name="T12" fmla="*/ 170 w 443"/>
                  <a:gd name="T13" fmla="*/ 340 h 340"/>
                  <a:gd name="T14" fmla="*/ 424 w 443"/>
                  <a:gd name="T15" fmla="*/ 340 h 340"/>
                  <a:gd name="T16" fmla="*/ 443 w 443"/>
                  <a:gd name="T17" fmla="*/ 312 h 340"/>
                  <a:gd name="T18" fmla="*/ 424 w 443"/>
                  <a:gd name="T19" fmla="*/ 28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3" h="340">
                    <a:moveTo>
                      <a:pt x="424" y="283"/>
                    </a:moveTo>
                    <a:cubicBezTo>
                      <a:pt x="170" y="283"/>
                      <a:pt x="170" y="283"/>
                      <a:pt x="170" y="283"/>
                    </a:cubicBezTo>
                    <a:cubicBezTo>
                      <a:pt x="107" y="283"/>
                      <a:pt x="57" y="233"/>
                      <a:pt x="57" y="170"/>
                    </a:cubicBezTo>
                    <a:cubicBezTo>
                      <a:pt x="57" y="107"/>
                      <a:pt x="107" y="57"/>
                      <a:pt x="170" y="57"/>
                    </a:cubicBezTo>
                    <a:cubicBezTo>
                      <a:pt x="170" y="0"/>
                      <a:pt x="170" y="0"/>
                      <a:pt x="170" y="0"/>
                    </a:cubicBezTo>
                    <a:cubicBezTo>
                      <a:pt x="76" y="0"/>
                      <a:pt x="0" y="76"/>
                      <a:pt x="0" y="170"/>
                    </a:cubicBezTo>
                    <a:cubicBezTo>
                      <a:pt x="0" y="264"/>
                      <a:pt x="76" y="340"/>
                      <a:pt x="170" y="340"/>
                    </a:cubicBezTo>
                    <a:cubicBezTo>
                      <a:pt x="424" y="340"/>
                      <a:pt x="424" y="340"/>
                      <a:pt x="424" y="340"/>
                    </a:cubicBezTo>
                    <a:cubicBezTo>
                      <a:pt x="443" y="312"/>
                      <a:pt x="443" y="312"/>
                      <a:pt x="443" y="312"/>
                    </a:cubicBezTo>
                    <a:lnTo>
                      <a:pt x="424" y="283"/>
                    </a:lnTo>
                    <a:close/>
                  </a:path>
                </a:pathLst>
              </a:custGeom>
              <a:gradFill>
                <a:gsLst>
                  <a:gs pos="30000">
                    <a:srgbClr val="32A0A0">
                      <a:alpha val="0"/>
                    </a:srgbClr>
                  </a:gs>
                  <a:gs pos="70000">
                    <a:srgbClr val="32A0A0">
                      <a:alpha val="7000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26" name="Textfeld 42">
                <a:extLst>
                  <a:ext uri="{FF2B5EF4-FFF2-40B4-BE49-F238E27FC236}">
                    <a16:creationId xmlns:a16="http://schemas.microsoft.com/office/drawing/2014/main" id="{7B4323E1-DB4D-40C1-8206-1714EE948D8A}"/>
                  </a:ext>
                </a:extLst>
              </p:cNvPr>
              <p:cNvSpPr txBox="1"/>
              <p:nvPr/>
            </p:nvSpPr>
            <p:spPr bwMode="gray">
              <a:xfrm>
                <a:off x="5016347" y="4905082"/>
                <a:ext cx="2165657" cy="540000"/>
              </a:xfrm>
              <a:prstGeom prst="rect">
                <a:avLst/>
              </a:prstGeom>
              <a:noFill/>
            </p:spPr>
            <p:txBody>
              <a:bodyPr wrap="none" lIns="0" tIns="0" rIns="0" bIns="0" rtlCol="0" anchor="ctr">
                <a:noAutofit/>
              </a:bodyPr>
              <a:lstStyle/>
              <a:p>
                <a:pPr algn="ctr">
                  <a:lnSpc>
                    <a:spcPct val="110000"/>
                  </a:lnSpc>
                </a:pPr>
                <a:r>
                  <a:rPr lang="en-US" sz="1399" b="1">
                    <a:solidFill>
                      <a:srgbClr val="FFFFFF"/>
                    </a:solidFill>
                    <a:latin typeface="+mj-lt"/>
                    <a:cs typeface="Arial" panose="020B0604020202020204" pitchFamily="34" charset="-128"/>
                  </a:rPr>
                  <a:t>Realize and optimize</a:t>
                </a:r>
              </a:p>
            </p:txBody>
          </p:sp>
        </p:grpSp>
        <p:grpSp>
          <p:nvGrpSpPr>
            <p:cNvPr id="221" name="Gruppieren 43">
              <a:extLst>
                <a:ext uri="{FF2B5EF4-FFF2-40B4-BE49-F238E27FC236}">
                  <a16:creationId xmlns:a16="http://schemas.microsoft.com/office/drawing/2014/main" id="{740343B2-6EC0-48F6-B32B-024973D3D71D}"/>
                </a:ext>
              </a:extLst>
            </p:cNvPr>
            <p:cNvGrpSpPr/>
            <p:nvPr/>
          </p:nvGrpSpPr>
          <p:grpSpPr bwMode="gray">
            <a:xfrm>
              <a:off x="6323689" y="3036665"/>
              <a:ext cx="1871543" cy="1866055"/>
              <a:chOff x="6222695" y="2748249"/>
              <a:chExt cx="2159999" cy="2153666"/>
            </a:xfrm>
          </p:grpSpPr>
          <p:sp>
            <p:nvSpPr>
              <p:cNvPr id="223" name="Freeform 5">
                <a:extLst>
                  <a:ext uri="{FF2B5EF4-FFF2-40B4-BE49-F238E27FC236}">
                    <a16:creationId xmlns:a16="http://schemas.microsoft.com/office/drawing/2014/main" id="{6F85C7C4-872B-4CD5-93BF-047A012F18EE}"/>
                  </a:ext>
                </a:extLst>
              </p:cNvPr>
              <p:cNvSpPr>
                <a:spLocks/>
              </p:cNvSpPr>
              <p:nvPr/>
            </p:nvSpPr>
            <p:spPr bwMode="gray">
              <a:xfrm>
                <a:off x="7126917" y="2748249"/>
                <a:ext cx="1255777" cy="2153666"/>
              </a:xfrm>
              <a:custGeom>
                <a:avLst/>
                <a:gdLst>
                  <a:gd name="T0" fmla="*/ 19 w 132"/>
                  <a:gd name="T1" fmla="*/ 0 h 226"/>
                  <a:gd name="T2" fmla="*/ 19 w 132"/>
                  <a:gd name="T3" fmla="*/ 0 h 226"/>
                  <a:gd name="T4" fmla="*/ 0 w 132"/>
                  <a:gd name="T5" fmla="*/ 28 h 226"/>
                  <a:gd name="T6" fmla="*/ 19 w 132"/>
                  <a:gd name="T7" fmla="*/ 56 h 226"/>
                  <a:gd name="T8" fmla="*/ 19 w 132"/>
                  <a:gd name="T9" fmla="*/ 56 h 226"/>
                  <a:gd name="T10" fmla="*/ 75 w 132"/>
                  <a:gd name="T11" fmla="*/ 113 h 226"/>
                  <a:gd name="T12" fmla="*/ 19 w 132"/>
                  <a:gd name="T13" fmla="*/ 170 h 226"/>
                  <a:gd name="T14" fmla="*/ 19 w 132"/>
                  <a:gd name="T15" fmla="*/ 226 h 226"/>
                  <a:gd name="T16" fmla="*/ 132 w 132"/>
                  <a:gd name="T17" fmla="*/ 113 h 226"/>
                  <a:gd name="T18" fmla="*/ 19 w 132"/>
                  <a:gd name="T19"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226">
                    <a:moveTo>
                      <a:pt x="19" y="0"/>
                    </a:moveTo>
                    <a:cubicBezTo>
                      <a:pt x="19" y="0"/>
                      <a:pt x="19" y="0"/>
                      <a:pt x="19" y="0"/>
                    </a:cubicBezTo>
                    <a:cubicBezTo>
                      <a:pt x="0" y="28"/>
                      <a:pt x="0" y="28"/>
                      <a:pt x="0" y="28"/>
                    </a:cubicBezTo>
                    <a:cubicBezTo>
                      <a:pt x="19" y="56"/>
                      <a:pt x="19" y="56"/>
                      <a:pt x="19" y="56"/>
                    </a:cubicBezTo>
                    <a:cubicBezTo>
                      <a:pt x="19" y="56"/>
                      <a:pt x="19" y="56"/>
                      <a:pt x="19" y="56"/>
                    </a:cubicBezTo>
                    <a:cubicBezTo>
                      <a:pt x="50" y="56"/>
                      <a:pt x="75" y="82"/>
                      <a:pt x="75" y="113"/>
                    </a:cubicBezTo>
                    <a:cubicBezTo>
                      <a:pt x="75" y="144"/>
                      <a:pt x="50" y="170"/>
                      <a:pt x="19" y="170"/>
                    </a:cubicBezTo>
                    <a:cubicBezTo>
                      <a:pt x="19" y="226"/>
                      <a:pt x="19" y="226"/>
                      <a:pt x="19" y="226"/>
                    </a:cubicBezTo>
                    <a:cubicBezTo>
                      <a:pt x="81" y="226"/>
                      <a:pt x="132" y="176"/>
                      <a:pt x="132" y="113"/>
                    </a:cubicBezTo>
                    <a:cubicBezTo>
                      <a:pt x="132" y="50"/>
                      <a:pt x="81" y="0"/>
                      <a:pt x="19" y="0"/>
                    </a:cubicBezTo>
                    <a:close/>
                  </a:path>
                </a:pathLst>
              </a:custGeom>
              <a:gradFill>
                <a:gsLst>
                  <a:gs pos="70000">
                    <a:srgbClr val="FFFFFF">
                      <a:alpha val="10000"/>
                    </a:srgbClr>
                  </a:gs>
                  <a:gs pos="30000">
                    <a:srgbClr val="FFFFFF">
                      <a:alpha val="0"/>
                    </a:srgbClr>
                  </a:gs>
                </a:gsLst>
                <a:lin ang="162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sp>
            <p:nvSpPr>
              <p:cNvPr id="224" name="Freeform 6">
                <a:extLst>
                  <a:ext uri="{FF2B5EF4-FFF2-40B4-BE49-F238E27FC236}">
                    <a16:creationId xmlns:a16="http://schemas.microsoft.com/office/drawing/2014/main" id="{88EE7E76-FD88-4E5B-8FF0-0C2F002D65BE}"/>
                  </a:ext>
                </a:extLst>
              </p:cNvPr>
              <p:cNvSpPr>
                <a:spLocks/>
              </p:cNvSpPr>
              <p:nvPr/>
            </p:nvSpPr>
            <p:spPr bwMode="gray">
              <a:xfrm>
                <a:off x="6222695" y="2748249"/>
                <a:ext cx="1265279" cy="2153666"/>
              </a:xfrm>
              <a:custGeom>
                <a:avLst/>
                <a:gdLst>
                  <a:gd name="T0" fmla="*/ 114 w 133"/>
                  <a:gd name="T1" fmla="*/ 226 h 226"/>
                  <a:gd name="T2" fmla="*/ 114 w 133"/>
                  <a:gd name="T3" fmla="*/ 226 h 226"/>
                  <a:gd name="T4" fmla="*/ 133 w 133"/>
                  <a:gd name="T5" fmla="*/ 198 h 226"/>
                  <a:gd name="T6" fmla="*/ 114 w 133"/>
                  <a:gd name="T7" fmla="*/ 170 h 226"/>
                  <a:gd name="T8" fmla="*/ 114 w 133"/>
                  <a:gd name="T9" fmla="*/ 170 h 226"/>
                  <a:gd name="T10" fmla="*/ 57 w 133"/>
                  <a:gd name="T11" fmla="*/ 113 h 226"/>
                  <a:gd name="T12" fmla="*/ 114 w 133"/>
                  <a:gd name="T13" fmla="*/ 56 h 226"/>
                  <a:gd name="T14" fmla="*/ 114 w 133"/>
                  <a:gd name="T15" fmla="*/ 0 h 226"/>
                  <a:gd name="T16" fmla="*/ 0 w 133"/>
                  <a:gd name="T17" fmla="*/ 113 h 226"/>
                  <a:gd name="T18" fmla="*/ 114 w 133"/>
                  <a:gd name="T19" fmla="*/ 226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226">
                    <a:moveTo>
                      <a:pt x="114" y="226"/>
                    </a:moveTo>
                    <a:cubicBezTo>
                      <a:pt x="114" y="226"/>
                      <a:pt x="114" y="226"/>
                      <a:pt x="114" y="226"/>
                    </a:cubicBezTo>
                    <a:cubicBezTo>
                      <a:pt x="133" y="198"/>
                      <a:pt x="133" y="198"/>
                      <a:pt x="133" y="198"/>
                    </a:cubicBezTo>
                    <a:cubicBezTo>
                      <a:pt x="114" y="170"/>
                      <a:pt x="114" y="170"/>
                      <a:pt x="114" y="170"/>
                    </a:cubicBezTo>
                    <a:cubicBezTo>
                      <a:pt x="114" y="170"/>
                      <a:pt x="114" y="170"/>
                      <a:pt x="114" y="170"/>
                    </a:cubicBezTo>
                    <a:cubicBezTo>
                      <a:pt x="82" y="170"/>
                      <a:pt x="57" y="144"/>
                      <a:pt x="57" y="113"/>
                    </a:cubicBezTo>
                    <a:cubicBezTo>
                      <a:pt x="57" y="82"/>
                      <a:pt x="82" y="56"/>
                      <a:pt x="114" y="56"/>
                    </a:cubicBezTo>
                    <a:cubicBezTo>
                      <a:pt x="114" y="0"/>
                      <a:pt x="114" y="0"/>
                      <a:pt x="114" y="0"/>
                    </a:cubicBezTo>
                    <a:cubicBezTo>
                      <a:pt x="51" y="0"/>
                      <a:pt x="0" y="50"/>
                      <a:pt x="0" y="113"/>
                    </a:cubicBezTo>
                    <a:cubicBezTo>
                      <a:pt x="0" y="176"/>
                      <a:pt x="51" y="226"/>
                      <a:pt x="114" y="226"/>
                    </a:cubicBezTo>
                    <a:close/>
                  </a:path>
                </a:pathLst>
              </a:custGeom>
              <a:gradFill>
                <a:gsLst>
                  <a:gs pos="70000">
                    <a:srgbClr val="FFFFFF">
                      <a:alpha val="10000"/>
                    </a:srgbClr>
                  </a:gs>
                  <a:gs pos="30000">
                    <a:srgbClr val="FFFFFF">
                      <a:alpha val="0"/>
                    </a:srgbClr>
                  </a:gs>
                </a:gsLst>
                <a:lin ang="5400000" scaled="0"/>
              </a:gradFill>
              <a:ln>
                <a:noFill/>
              </a:ln>
              <a:effectLst/>
            </p:spPr>
            <p:txBody>
              <a:bodyPr rot="0" spcFirstLastPara="0" vertOverflow="overflow" horzOverflow="overflow" vert="horz" wrap="square" lIns="89204" tIns="44602" rIns="89204" bIns="44602" numCol="1" spcCol="72000" rtlCol="0" fromWordArt="0" anchor="ctr" anchorCtr="0" forceAA="0" compatLnSpc="1">
                <a:prstTxWarp prst="textNoShape">
                  <a:avLst/>
                </a:prstTxWarp>
                <a:noAutofit/>
              </a:bodyPr>
              <a:lstStyle/>
              <a:p>
                <a:pPr algn="ctr">
                  <a:lnSpc>
                    <a:spcPct val="110000"/>
                  </a:lnSpc>
                  <a:spcBef>
                    <a:spcPct val="0"/>
                  </a:spcBef>
                </a:pPr>
                <a:endParaRPr lang="en-US" sz="1799">
                  <a:latin typeface="+mj-lt"/>
                  <a:cs typeface="Arial" panose="020B0604020202020204" pitchFamily="34" charset="-128"/>
                </a:endParaRPr>
              </a:p>
            </p:txBody>
          </p:sp>
        </p:grpSp>
        <p:sp>
          <p:nvSpPr>
            <p:cNvPr id="222" name="Textfeld 46">
              <a:extLst>
                <a:ext uri="{FF2B5EF4-FFF2-40B4-BE49-F238E27FC236}">
                  <a16:creationId xmlns:a16="http://schemas.microsoft.com/office/drawing/2014/main" id="{1741C26E-136A-4EEF-96AE-ECEB6221560B}"/>
                </a:ext>
              </a:extLst>
            </p:cNvPr>
            <p:cNvSpPr txBox="1"/>
            <p:nvPr/>
          </p:nvSpPr>
          <p:spPr bwMode="gray">
            <a:xfrm>
              <a:off x="6792987" y="3692694"/>
              <a:ext cx="932948" cy="553998"/>
            </a:xfrm>
            <a:prstGeom prst="rect">
              <a:avLst/>
            </a:prstGeom>
            <a:noFill/>
          </p:spPr>
          <p:txBody>
            <a:bodyPr wrap="none" lIns="0" tIns="0" rIns="0" bIns="0" rtlCol="0" anchor="ctr">
              <a:spAutoFit/>
            </a:bodyPr>
            <a:lstStyle/>
            <a:p>
              <a:pPr algn="ctr">
                <a:lnSpc>
                  <a:spcPct val="90000"/>
                </a:lnSpc>
              </a:pPr>
              <a:r>
                <a:rPr lang="en-US" sz="1399" b="1" dirty="0">
                  <a:solidFill>
                    <a:srgbClr val="FFFFFF"/>
                  </a:solidFill>
                  <a:latin typeface="+mj-lt"/>
                  <a:ea typeface="Arial" panose="020B0604020202020204" pitchFamily="34" charset="-128"/>
                  <a:cs typeface="Arial" panose="020B0604020202020204" pitchFamily="34" charset="-128"/>
                </a:rPr>
                <a:t>Real</a:t>
              </a:r>
              <a:br>
                <a:rPr lang="en-US" sz="1399" b="1" dirty="0">
                  <a:solidFill>
                    <a:srgbClr val="FFFFFF"/>
                  </a:solidFill>
                  <a:latin typeface="+mj-lt"/>
                  <a:ea typeface="Arial" panose="020B0604020202020204" pitchFamily="34" charset="-128"/>
                  <a:cs typeface="Arial" panose="020B0604020202020204" pitchFamily="34" charset="-128"/>
                </a:rPr>
              </a:br>
              <a:r>
                <a:rPr lang="en-US" sz="1399" b="1" dirty="0">
                  <a:solidFill>
                    <a:srgbClr val="FFFFFF"/>
                  </a:solidFill>
                  <a:latin typeface="+mj-lt"/>
                  <a:ea typeface="Arial" panose="020B0604020202020204" pitchFamily="34" charset="-128"/>
                  <a:cs typeface="Arial" panose="020B0604020202020204" pitchFamily="34" charset="-128"/>
                </a:rPr>
                <a:t>production</a:t>
              </a:r>
            </a:p>
            <a:p>
              <a:pPr algn="ctr">
                <a:lnSpc>
                  <a:spcPct val="90000"/>
                </a:lnSpc>
              </a:pPr>
              <a:r>
                <a:rPr lang="en-US" sz="1199" dirty="0">
                  <a:solidFill>
                    <a:srgbClr val="7DD2E6"/>
                  </a:solidFill>
                  <a:ea typeface="Arial" panose="020B0604020202020204" pitchFamily="34" charset="-128"/>
                  <a:cs typeface="Arial" panose="020B0604020202020204" pitchFamily="34" charset="-128"/>
                </a:rPr>
                <a:t>Automation</a:t>
              </a:r>
              <a:endParaRPr lang="en-US" sz="1199" b="1" dirty="0">
                <a:solidFill>
                  <a:srgbClr val="7DD2E6"/>
                </a:solidFill>
                <a:ea typeface="Arial" panose="020B0604020202020204" pitchFamily="34" charset="-128"/>
                <a:cs typeface="Arial" panose="020B0604020202020204" pitchFamily="34" charset="-128"/>
              </a:endParaRPr>
            </a:p>
          </p:txBody>
        </p:sp>
      </p:grpSp>
      <p:grpSp>
        <p:nvGrpSpPr>
          <p:cNvPr id="235" name="SAGD, plus">
            <a:extLst>
              <a:ext uri="{FF2B5EF4-FFF2-40B4-BE49-F238E27FC236}">
                <a16:creationId xmlns:a16="http://schemas.microsoft.com/office/drawing/2014/main" id="{8E11368A-CD58-4AA9-8A0B-17FACF47D2D7}"/>
              </a:ext>
            </a:extLst>
          </p:cNvPr>
          <p:cNvGrpSpPr>
            <a:grpSpLocks/>
          </p:cNvGrpSpPr>
          <p:nvPr/>
        </p:nvGrpSpPr>
        <p:grpSpPr bwMode="gray">
          <a:xfrm>
            <a:off x="5009354" y="3487801"/>
            <a:ext cx="160581" cy="160581"/>
            <a:chOff x="5095057" y="3953982"/>
            <a:chExt cx="988584" cy="988584"/>
          </a:xfrm>
        </p:grpSpPr>
        <p:sp>
          <p:nvSpPr>
            <p:cNvPr id="236" name="Ellipse 63">
              <a:extLst>
                <a:ext uri="{FF2B5EF4-FFF2-40B4-BE49-F238E27FC236}">
                  <a16:creationId xmlns:a16="http://schemas.microsoft.com/office/drawing/2014/main" id="{61228CB2-D0D1-465A-A561-BB9074B4CA6C}"/>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37" name="Freihandform: Form 64">
              <a:extLst>
                <a:ext uri="{FF2B5EF4-FFF2-40B4-BE49-F238E27FC236}">
                  <a16:creationId xmlns:a16="http://schemas.microsoft.com/office/drawing/2014/main" id="{A5B8B601-8848-46B4-B7B9-91C0F7FDC273}"/>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38" name="Rechteck 71">
            <a:extLst>
              <a:ext uri="{FF2B5EF4-FFF2-40B4-BE49-F238E27FC236}">
                <a16:creationId xmlns:a16="http://schemas.microsoft.com/office/drawing/2014/main" id="{03DCE44A-621E-4295-9D24-CF832D4D2D8A}"/>
              </a:ext>
            </a:extLst>
          </p:cNvPr>
          <p:cNvSpPr>
            <a:spLocks/>
          </p:cNvSpPr>
          <p:nvPr/>
        </p:nvSpPr>
        <p:spPr bwMode="gray">
          <a:xfrm>
            <a:off x="4639759" y="4458753"/>
            <a:ext cx="1082334" cy="307617"/>
          </a:xfrm>
          <a:prstGeom prst="rect">
            <a:avLst/>
          </a:prstGeom>
          <a:noFill/>
        </p:spPr>
        <p:txBody>
          <a:bodyPr wrap="square" lIns="0" tIns="0" rIns="0" bIns="0" rtlCol="0" anchor="ctr">
            <a:spAutoFit/>
          </a:bodyPr>
          <a:lstStyle/>
          <a:p>
            <a:pPr defTabSz="913486">
              <a:spcBef>
                <a:spcPts val="600"/>
              </a:spcBef>
              <a:buClr>
                <a:srgbClr val="000000"/>
              </a:buClr>
            </a:pPr>
            <a:r>
              <a:rPr lang="en-US" sz="999" kern="0"/>
              <a:t>Collaborative Automation design</a:t>
            </a:r>
          </a:p>
        </p:txBody>
      </p:sp>
      <p:grpSp>
        <p:nvGrpSpPr>
          <p:cNvPr id="239" name="SAGD, plus">
            <a:extLst>
              <a:ext uri="{FF2B5EF4-FFF2-40B4-BE49-F238E27FC236}">
                <a16:creationId xmlns:a16="http://schemas.microsoft.com/office/drawing/2014/main" id="{AE0778DB-301F-4511-A77C-3AF66326CDB0}"/>
              </a:ext>
            </a:extLst>
          </p:cNvPr>
          <p:cNvGrpSpPr>
            <a:grpSpLocks/>
          </p:cNvGrpSpPr>
          <p:nvPr/>
        </p:nvGrpSpPr>
        <p:grpSpPr bwMode="gray">
          <a:xfrm>
            <a:off x="4434701" y="4532270"/>
            <a:ext cx="160581" cy="160581"/>
            <a:chOff x="5095057" y="3953982"/>
            <a:chExt cx="988584" cy="988584"/>
          </a:xfrm>
        </p:grpSpPr>
        <p:sp>
          <p:nvSpPr>
            <p:cNvPr id="240" name="Ellipse 73">
              <a:extLst>
                <a:ext uri="{FF2B5EF4-FFF2-40B4-BE49-F238E27FC236}">
                  <a16:creationId xmlns:a16="http://schemas.microsoft.com/office/drawing/2014/main" id="{B3CB7ED9-2795-44C7-B037-4B8B9AE1C5D5}"/>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41" name="Freihandform: Form 74">
              <a:extLst>
                <a:ext uri="{FF2B5EF4-FFF2-40B4-BE49-F238E27FC236}">
                  <a16:creationId xmlns:a16="http://schemas.microsoft.com/office/drawing/2014/main" id="{D8FD27C6-FE9A-46EC-A2C3-43FB31CAF720}"/>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42" name="Rechteck 76">
            <a:extLst>
              <a:ext uri="{FF2B5EF4-FFF2-40B4-BE49-F238E27FC236}">
                <a16:creationId xmlns:a16="http://schemas.microsoft.com/office/drawing/2014/main" id="{2C7B36ED-0F77-4E43-BE62-2FF200A4C6F6}"/>
              </a:ext>
            </a:extLst>
          </p:cNvPr>
          <p:cNvSpPr>
            <a:spLocks/>
          </p:cNvSpPr>
          <p:nvPr/>
        </p:nvSpPr>
        <p:spPr bwMode="gray">
          <a:xfrm>
            <a:off x="5620818" y="3314189"/>
            <a:ext cx="888666" cy="461425"/>
          </a:xfrm>
          <a:prstGeom prst="rect">
            <a:avLst/>
          </a:prstGeom>
          <a:noFill/>
        </p:spPr>
        <p:txBody>
          <a:bodyPr wrap="square" lIns="0" tIns="0" rIns="0" bIns="0" rtlCol="0" anchor="ctr">
            <a:spAutoFit/>
          </a:bodyPr>
          <a:lstStyle/>
          <a:p>
            <a:pPr defTabSz="913486">
              <a:spcBef>
                <a:spcPts val="600"/>
              </a:spcBef>
              <a:buClr>
                <a:srgbClr val="000000"/>
              </a:buClr>
            </a:pPr>
            <a:r>
              <a:rPr lang="en-US" sz="999" kern="0"/>
              <a:t>Integrated engineering </a:t>
            </a:r>
            <a:br>
              <a:rPr lang="en-US" sz="999" kern="0"/>
            </a:br>
            <a:r>
              <a:rPr lang="en-US" sz="999" kern="0"/>
              <a:t>of kinematics</a:t>
            </a:r>
          </a:p>
        </p:txBody>
      </p:sp>
      <p:grpSp>
        <p:nvGrpSpPr>
          <p:cNvPr id="243" name="SAGD, plus">
            <a:extLst>
              <a:ext uri="{FF2B5EF4-FFF2-40B4-BE49-F238E27FC236}">
                <a16:creationId xmlns:a16="http://schemas.microsoft.com/office/drawing/2014/main" id="{451CA87B-BDCE-4EF8-8C8D-3DD2887E42C9}"/>
              </a:ext>
            </a:extLst>
          </p:cNvPr>
          <p:cNvGrpSpPr>
            <a:grpSpLocks/>
          </p:cNvGrpSpPr>
          <p:nvPr/>
        </p:nvGrpSpPr>
        <p:grpSpPr bwMode="gray">
          <a:xfrm>
            <a:off x="5415760" y="3464610"/>
            <a:ext cx="160581" cy="160581"/>
            <a:chOff x="5095057" y="3953982"/>
            <a:chExt cx="988584" cy="988584"/>
          </a:xfrm>
        </p:grpSpPr>
        <p:sp>
          <p:nvSpPr>
            <p:cNvPr id="244" name="Ellipse 78">
              <a:extLst>
                <a:ext uri="{FF2B5EF4-FFF2-40B4-BE49-F238E27FC236}">
                  <a16:creationId xmlns:a16="http://schemas.microsoft.com/office/drawing/2014/main" id="{3CA9155E-DFAF-4B8D-9FD9-B627F6D01A27}"/>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45" name="Freihandform: Form 79">
              <a:extLst>
                <a:ext uri="{FF2B5EF4-FFF2-40B4-BE49-F238E27FC236}">
                  <a16:creationId xmlns:a16="http://schemas.microsoft.com/office/drawing/2014/main" id="{A0808726-CC84-4430-B5F5-9B8DA7C9F2A9}"/>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46" name="Rechteck 81">
            <a:extLst>
              <a:ext uri="{FF2B5EF4-FFF2-40B4-BE49-F238E27FC236}">
                <a16:creationId xmlns:a16="http://schemas.microsoft.com/office/drawing/2014/main" id="{30CC6255-1278-4FA6-A4E7-D40F52D8BDA7}"/>
              </a:ext>
            </a:extLst>
          </p:cNvPr>
          <p:cNvSpPr>
            <a:spLocks/>
          </p:cNvSpPr>
          <p:nvPr/>
        </p:nvSpPr>
        <p:spPr bwMode="gray">
          <a:xfrm>
            <a:off x="4297039" y="3071059"/>
            <a:ext cx="1210897" cy="307617"/>
          </a:xfrm>
          <a:prstGeom prst="rect">
            <a:avLst/>
          </a:prstGeom>
          <a:noFill/>
        </p:spPr>
        <p:txBody>
          <a:bodyPr wrap="square" lIns="0" tIns="0" rIns="0" bIns="0" rtlCol="0" anchor="ctr">
            <a:spAutoFit/>
          </a:bodyPr>
          <a:lstStyle/>
          <a:p>
            <a:pPr defTabSz="913486">
              <a:spcBef>
                <a:spcPts val="600"/>
              </a:spcBef>
              <a:buClr>
                <a:srgbClr val="000000"/>
              </a:buClr>
              <a:defRPr/>
            </a:pPr>
            <a:r>
              <a:rPr lang="en-US" sz="999" kern="0"/>
              <a:t>Automatic execution of engineering tasks</a:t>
            </a:r>
          </a:p>
        </p:txBody>
      </p:sp>
      <p:grpSp>
        <p:nvGrpSpPr>
          <p:cNvPr id="247" name="SAGD, plus">
            <a:extLst>
              <a:ext uri="{FF2B5EF4-FFF2-40B4-BE49-F238E27FC236}">
                <a16:creationId xmlns:a16="http://schemas.microsoft.com/office/drawing/2014/main" id="{5BAADD60-C088-4C84-AE38-C9BD6DB5C4FC}"/>
              </a:ext>
            </a:extLst>
          </p:cNvPr>
          <p:cNvGrpSpPr>
            <a:grpSpLocks/>
          </p:cNvGrpSpPr>
          <p:nvPr/>
        </p:nvGrpSpPr>
        <p:grpSpPr bwMode="gray">
          <a:xfrm>
            <a:off x="4091981" y="3144576"/>
            <a:ext cx="160581" cy="160581"/>
            <a:chOff x="5095057" y="3953982"/>
            <a:chExt cx="988584" cy="988584"/>
          </a:xfrm>
        </p:grpSpPr>
        <p:sp>
          <p:nvSpPr>
            <p:cNvPr id="248" name="Ellipse 83">
              <a:extLst>
                <a:ext uri="{FF2B5EF4-FFF2-40B4-BE49-F238E27FC236}">
                  <a16:creationId xmlns:a16="http://schemas.microsoft.com/office/drawing/2014/main" id="{75B0DA07-224D-4803-A5BD-46CAA2E25DE6}"/>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49" name="Freihandform: Form 84">
              <a:extLst>
                <a:ext uri="{FF2B5EF4-FFF2-40B4-BE49-F238E27FC236}">
                  <a16:creationId xmlns:a16="http://schemas.microsoft.com/office/drawing/2014/main" id="{A013C66A-BA28-44FB-8597-EC247277F487}"/>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50" name="Rechteck 86">
            <a:extLst>
              <a:ext uri="{FF2B5EF4-FFF2-40B4-BE49-F238E27FC236}">
                <a16:creationId xmlns:a16="http://schemas.microsoft.com/office/drawing/2014/main" id="{43CF24BE-8400-4D5A-A6CC-A88323902B80}"/>
              </a:ext>
            </a:extLst>
          </p:cNvPr>
          <p:cNvSpPr>
            <a:spLocks/>
          </p:cNvSpPr>
          <p:nvPr/>
        </p:nvSpPr>
        <p:spPr bwMode="gray">
          <a:xfrm>
            <a:off x="5737299" y="4146990"/>
            <a:ext cx="907125" cy="307617"/>
          </a:xfrm>
          <a:prstGeom prst="rect">
            <a:avLst/>
          </a:prstGeom>
          <a:noFill/>
        </p:spPr>
        <p:txBody>
          <a:bodyPr wrap="square" lIns="0" tIns="0" rIns="0" bIns="0" rtlCol="0" anchor="ctr">
            <a:spAutoFit/>
          </a:bodyPr>
          <a:lstStyle/>
          <a:p>
            <a:pPr defTabSz="913486">
              <a:spcBef>
                <a:spcPts val="600"/>
              </a:spcBef>
              <a:buClr>
                <a:srgbClr val="000000"/>
              </a:buClr>
              <a:defRPr/>
            </a:pPr>
            <a:r>
              <a:rPr lang="en-US" sz="999" kern="0"/>
              <a:t>Automation planning</a:t>
            </a:r>
          </a:p>
        </p:txBody>
      </p:sp>
      <p:grpSp>
        <p:nvGrpSpPr>
          <p:cNvPr id="251" name="SAGD, plus">
            <a:extLst>
              <a:ext uri="{FF2B5EF4-FFF2-40B4-BE49-F238E27FC236}">
                <a16:creationId xmlns:a16="http://schemas.microsoft.com/office/drawing/2014/main" id="{2D22BD1C-B909-485D-8945-6CCFC5291D96}"/>
              </a:ext>
            </a:extLst>
          </p:cNvPr>
          <p:cNvGrpSpPr>
            <a:grpSpLocks/>
          </p:cNvGrpSpPr>
          <p:nvPr/>
        </p:nvGrpSpPr>
        <p:grpSpPr bwMode="gray">
          <a:xfrm>
            <a:off x="5532241" y="4220507"/>
            <a:ext cx="160581" cy="160581"/>
            <a:chOff x="5095057" y="3953982"/>
            <a:chExt cx="988584" cy="988584"/>
          </a:xfrm>
        </p:grpSpPr>
        <p:sp>
          <p:nvSpPr>
            <p:cNvPr id="252" name="Ellipse 88">
              <a:extLst>
                <a:ext uri="{FF2B5EF4-FFF2-40B4-BE49-F238E27FC236}">
                  <a16:creationId xmlns:a16="http://schemas.microsoft.com/office/drawing/2014/main" id="{B1185C55-54DA-4BC5-A07B-FA02A26798DB}"/>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53" name="Freihandform: Form 89">
              <a:extLst>
                <a:ext uri="{FF2B5EF4-FFF2-40B4-BE49-F238E27FC236}">
                  <a16:creationId xmlns:a16="http://schemas.microsoft.com/office/drawing/2014/main" id="{B4AD0DD6-7456-4FF5-80F5-64B5C77F42FD}"/>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54" name="Rechteck 92">
            <a:extLst>
              <a:ext uri="{FF2B5EF4-FFF2-40B4-BE49-F238E27FC236}">
                <a16:creationId xmlns:a16="http://schemas.microsoft.com/office/drawing/2014/main" id="{D84FCE2D-8926-4715-86E5-A5BB85EE1121}"/>
              </a:ext>
            </a:extLst>
          </p:cNvPr>
          <p:cNvSpPr>
            <a:spLocks/>
          </p:cNvSpPr>
          <p:nvPr/>
        </p:nvSpPr>
        <p:spPr bwMode="gray">
          <a:xfrm>
            <a:off x="2490945" y="2996332"/>
            <a:ext cx="1071658" cy="307617"/>
          </a:xfrm>
          <a:prstGeom prst="rect">
            <a:avLst/>
          </a:prstGeom>
          <a:noFill/>
        </p:spPr>
        <p:txBody>
          <a:bodyPr wrap="square" lIns="0" tIns="0" rIns="0" bIns="0" rtlCol="0" anchor="ctr">
            <a:spAutoFit/>
          </a:bodyPr>
          <a:lstStyle/>
          <a:p>
            <a:pPr defTabSz="913486">
              <a:spcBef>
                <a:spcPts val="600"/>
              </a:spcBef>
              <a:buClr>
                <a:srgbClr val="000000"/>
              </a:buClr>
            </a:pPr>
            <a:r>
              <a:rPr lang="en-US" sz="999" kern="0"/>
              <a:t>Virtual Commissioning  </a:t>
            </a:r>
          </a:p>
        </p:txBody>
      </p:sp>
      <p:grpSp>
        <p:nvGrpSpPr>
          <p:cNvPr id="255" name="SAGD, plus">
            <a:extLst>
              <a:ext uri="{FF2B5EF4-FFF2-40B4-BE49-F238E27FC236}">
                <a16:creationId xmlns:a16="http://schemas.microsoft.com/office/drawing/2014/main" id="{34E77102-00C3-4681-AA66-E1D6D4D9B601}"/>
              </a:ext>
            </a:extLst>
          </p:cNvPr>
          <p:cNvGrpSpPr>
            <a:grpSpLocks/>
          </p:cNvGrpSpPr>
          <p:nvPr/>
        </p:nvGrpSpPr>
        <p:grpSpPr bwMode="gray">
          <a:xfrm>
            <a:off x="2285887" y="3069849"/>
            <a:ext cx="160581" cy="160581"/>
            <a:chOff x="5095057" y="3953982"/>
            <a:chExt cx="988584" cy="988584"/>
          </a:xfrm>
        </p:grpSpPr>
        <p:sp>
          <p:nvSpPr>
            <p:cNvPr id="256" name="Ellipse 94">
              <a:extLst>
                <a:ext uri="{FF2B5EF4-FFF2-40B4-BE49-F238E27FC236}">
                  <a16:creationId xmlns:a16="http://schemas.microsoft.com/office/drawing/2014/main" id="{52D9C687-B8F1-4505-9F41-DCB2B0161377}"/>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57" name="Freihandform: Form 95">
              <a:extLst>
                <a:ext uri="{FF2B5EF4-FFF2-40B4-BE49-F238E27FC236}">
                  <a16:creationId xmlns:a16="http://schemas.microsoft.com/office/drawing/2014/main" id="{2DD959F2-84B3-4E6B-90E4-6A87501C0BF6}"/>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AAB414"/>
            </a:solidFill>
            <a:ln w="2681" cap="flat">
              <a:noFill/>
              <a:prstDash val="solid"/>
              <a:miter/>
            </a:ln>
          </p:spPr>
          <p:txBody>
            <a:bodyPr rtlCol="0" anchor="ctr"/>
            <a:lstStyle/>
            <a:p>
              <a:endParaRPr lang="en-US" sz="1799">
                <a:solidFill>
                  <a:schemeClr val="bg1"/>
                </a:solidFill>
              </a:endParaRPr>
            </a:p>
          </p:txBody>
        </p:sp>
      </p:grpSp>
      <p:sp>
        <p:nvSpPr>
          <p:cNvPr id="258" name="Rechteck 97">
            <a:extLst>
              <a:ext uri="{FF2B5EF4-FFF2-40B4-BE49-F238E27FC236}">
                <a16:creationId xmlns:a16="http://schemas.microsoft.com/office/drawing/2014/main" id="{C3371585-5F41-451A-A3DC-EA8755BA9910}"/>
              </a:ext>
            </a:extLst>
          </p:cNvPr>
          <p:cNvSpPr>
            <a:spLocks/>
          </p:cNvSpPr>
          <p:nvPr/>
        </p:nvSpPr>
        <p:spPr bwMode="gray">
          <a:xfrm>
            <a:off x="2968722" y="4678822"/>
            <a:ext cx="1210897" cy="153808"/>
          </a:xfrm>
          <a:prstGeom prst="rect">
            <a:avLst/>
          </a:prstGeom>
          <a:noFill/>
        </p:spPr>
        <p:txBody>
          <a:bodyPr wrap="square" lIns="0" tIns="0" rIns="0" bIns="0" rtlCol="0" anchor="ctr">
            <a:spAutoFit/>
          </a:bodyPr>
          <a:lstStyle/>
          <a:p>
            <a:pPr defTabSz="913486">
              <a:spcBef>
                <a:spcPts val="600"/>
              </a:spcBef>
              <a:buClr>
                <a:srgbClr val="000000"/>
              </a:buClr>
            </a:pPr>
            <a:r>
              <a:rPr lang="en-US" sz="999" kern="0"/>
              <a:t>Virtual training</a:t>
            </a:r>
          </a:p>
        </p:txBody>
      </p:sp>
      <p:grpSp>
        <p:nvGrpSpPr>
          <p:cNvPr id="259" name="SAGD, plus">
            <a:extLst>
              <a:ext uri="{FF2B5EF4-FFF2-40B4-BE49-F238E27FC236}">
                <a16:creationId xmlns:a16="http://schemas.microsoft.com/office/drawing/2014/main" id="{BAC606B6-C2EF-4A6B-BB73-1D0C2A2B27DE}"/>
              </a:ext>
            </a:extLst>
          </p:cNvPr>
          <p:cNvGrpSpPr>
            <a:grpSpLocks/>
          </p:cNvGrpSpPr>
          <p:nvPr/>
        </p:nvGrpSpPr>
        <p:grpSpPr bwMode="gray">
          <a:xfrm>
            <a:off x="2763664" y="4675435"/>
            <a:ext cx="160581" cy="160581"/>
            <a:chOff x="5095057" y="3953982"/>
            <a:chExt cx="988584" cy="988584"/>
          </a:xfrm>
        </p:grpSpPr>
        <p:sp>
          <p:nvSpPr>
            <p:cNvPr id="260" name="Ellipse 99">
              <a:extLst>
                <a:ext uri="{FF2B5EF4-FFF2-40B4-BE49-F238E27FC236}">
                  <a16:creationId xmlns:a16="http://schemas.microsoft.com/office/drawing/2014/main" id="{8C56B358-55E7-4DD1-BCA2-5D5E37E6B66D}"/>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61" name="Freihandform: Form 100">
              <a:extLst>
                <a:ext uri="{FF2B5EF4-FFF2-40B4-BE49-F238E27FC236}">
                  <a16:creationId xmlns:a16="http://schemas.microsoft.com/office/drawing/2014/main" id="{A24E737B-0628-403F-B453-12C38B52B821}"/>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AAB414"/>
            </a:solidFill>
            <a:ln w="2681" cap="flat">
              <a:noFill/>
              <a:prstDash val="solid"/>
              <a:miter/>
            </a:ln>
          </p:spPr>
          <p:txBody>
            <a:bodyPr rtlCol="0" anchor="ctr"/>
            <a:lstStyle/>
            <a:p>
              <a:endParaRPr lang="en-US" sz="1799">
                <a:solidFill>
                  <a:schemeClr val="bg1"/>
                </a:solidFill>
              </a:endParaRPr>
            </a:p>
          </p:txBody>
        </p:sp>
      </p:grpSp>
      <p:sp>
        <p:nvSpPr>
          <p:cNvPr id="262" name="Rechteck 107">
            <a:extLst>
              <a:ext uri="{FF2B5EF4-FFF2-40B4-BE49-F238E27FC236}">
                <a16:creationId xmlns:a16="http://schemas.microsoft.com/office/drawing/2014/main" id="{22726A6C-EB0F-4D99-B612-C97ACDF8027C}"/>
              </a:ext>
            </a:extLst>
          </p:cNvPr>
          <p:cNvSpPr>
            <a:spLocks/>
          </p:cNvSpPr>
          <p:nvPr/>
        </p:nvSpPr>
        <p:spPr bwMode="gray">
          <a:xfrm>
            <a:off x="2111168" y="3360972"/>
            <a:ext cx="1071658" cy="307617"/>
          </a:xfrm>
          <a:prstGeom prst="rect">
            <a:avLst/>
          </a:prstGeom>
          <a:noFill/>
        </p:spPr>
        <p:txBody>
          <a:bodyPr wrap="square" lIns="0" tIns="0" rIns="0" bIns="0" rtlCol="0" anchor="ctr">
            <a:spAutoFit/>
          </a:bodyPr>
          <a:lstStyle/>
          <a:p>
            <a:pPr algn="r" defTabSz="913486">
              <a:spcBef>
                <a:spcPts val="600"/>
              </a:spcBef>
              <a:buClr>
                <a:srgbClr val="000000"/>
              </a:buClr>
              <a:defRPr/>
            </a:pPr>
            <a:r>
              <a:rPr lang="en-US" sz="999" kern="0" dirty="0"/>
              <a:t>Efficient cloud- based engineering</a:t>
            </a:r>
          </a:p>
        </p:txBody>
      </p:sp>
      <p:grpSp>
        <p:nvGrpSpPr>
          <p:cNvPr id="263" name="SAGD, plus">
            <a:extLst>
              <a:ext uri="{FF2B5EF4-FFF2-40B4-BE49-F238E27FC236}">
                <a16:creationId xmlns:a16="http://schemas.microsoft.com/office/drawing/2014/main" id="{4472DB60-4337-4857-959D-B332EEF708CB}"/>
              </a:ext>
            </a:extLst>
          </p:cNvPr>
          <p:cNvGrpSpPr>
            <a:grpSpLocks/>
          </p:cNvGrpSpPr>
          <p:nvPr/>
        </p:nvGrpSpPr>
        <p:grpSpPr bwMode="gray">
          <a:xfrm>
            <a:off x="3238917" y="3434489"/>
            <a:ext cx="160581" cy="160581"/>
            <a:chOff x="5095057" y="3953982"/>
            <a:chExt cx="988584" cy="988584"/>
          </a:xfrm>
        </p:grpSpPr>
        <p:sp>
          <p:nvSpPr>
            <p:cNvPr id="264" name="Ellipse 109">
              <a:extLst>
                <a:ext uri="{FF2B5EF4-FFF2-40B4-BE49-F238E27FC236}">
                  <a16:creationId xmlns:a16="http://schemas.microsoft.com/office/drawing/2014/main" id="{6199543A-5CE2-4C1A-BE21-6F05933E6F08}"/>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65" name="Freihandform: Form 110">
              <a:extLst>
                <a:ext uri="{FF2B5EF4-FFF2-40B4-BE49-F238E27FC236}">
                  <a16:creationId xmlns:a16="http://schemas.microsoft.com/office/drawing/2014/main" id="{E148B73D-09A2-49D4-BD00-3705591B7397}"/>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AAB414"/>
            </a:solidFill>
            <a:ln w="2681" cap="flat">
              <a:noFill/>
              <a:prstDash val="solid"/>
              <a:miter/>
            </a:ln>
          </p:spPr>
          <p:txBody>
            <a:bodyPr rtlCol="0" anchor="ctr"/>
            <a:lstStyle/>
            <a:p>
              <a:endParaRPr lang="en-US" sz="1799">
                <a:solidFill>
                  <a:schemeClr val="bg1"/>
                </a:solidFill>
              </a:endParaRPr>
            </a:p>
          </p:txBody>
        </p:sp>
      </p:grpSp>
      <p:sp>
        <p:nvSpPr>
          <p:cNvPr id="266" name="Rechteck 115">
            <a:extLst>
              <a:ext uri="{FF2B5EF4-FFF2-40B4-BE49-F238E27FC236}">
                <a16:creationId xmlns:a16="http://schemas.microsoft.com/office/drawing/2014/main" id="{58BBE693-61B6-4D2C-A0B7-2DE82798BFA5}"/>
              </a:ext>
            </a:extLst>
          </p:cNvPr>
          <p:cNvSpPr>
            <a:spLocks/>
          </p:cNvSpPr>
          <p:nvPr/>
        </p:nvSpPr>
        <p:spPr bwMode="gray">
          <a:xfrm>
            <a:off x="8863667" y="2726482"/>
            <a:ext cx="1035183" cy="307617"/>
          </a:xfrm>
          <a:prstGeom prst="rect">
            <a:avLst/>
          </a:prstGeom>
          <a:noFill/>
        </p:spPr>
        <p:txBody>
          <a:bodyPr wrap="square" lIns="0" tIns="0" rIns="0" bIns="0" rtlCol="0" anchor="ctr">
            <a:spAutoFit/>
          </a:bodyPr>
          <a:lstStyle/>
          <a:p>
            <a:pPr defTabSz="913486">
              <a:spcBef>
                <a:spcPts val="600"/>
              </a:spcBef>
              <a:buClr>
                <a:srgbClr val="000000"/>
              </a:buClr>
            </a:pPr>
            <a:r>
              <a:rPr lang="en-US" sz="999" kern="0"/>
              <a:t>Integrated energy management</a:t>
            </a:r>
          </a:p>
        </p:txBody>
      </p:sp>
      <p:grpSp>
        <p:nvGrpSpPr>
          <p:cNvPr id="267" name="SAGD, plus">
            <a:extLst>
              <a:ext uri="{FF2B5EF4-FFF2-40B4-BE49-F238E27FC236}">
                <a16:creationId xmlns:a16="http://schemas.microsoft.com/office/drawing/2014/main" id="{2D9F86F8-EA63-46EB-838F-D2FA665F5F0D}"/>
              </a:ext>
            </a:extLst>
          </p:cNvPr>
          <p:cNvGrpSpPr>
            <a:grpSpLocks/>
          </p:cNvGrpSpPr>
          <p:nvPr/>
        </p:nvGrpSpPr>
        <p:grpSpPr bwMode="gray">
          <a:xfrm>
            <a:off x="8658610" y="2799999"/>
            <a:ext cx="160581" cy="160581"/>
            <a:chOff x="5095057" y="3953982"/>
            <a:chExt cx="988584" cy="988584"/>
          </a:xfrm>
        </p:grpSpPr>
        <p:sp>
          <p:nvSpPr>
            <p:cNvPr id="268" name="Ellipse 117">
              <a:extLst>
                <a:ext uri="{FF2B5EF4-FFF2-40B4-BE49-F238E27FC236}">
                  <a16:creationId xmlns:a16="http://schemas.microsoft.com/office/drawing/2014/main" id="{648C39A4-7688-4BD6-B1EA-D005E02A7C74}"/>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69" name="Freihandform: Form 118">
              <a:extLst>
                <a:ext uri="{FF2B5EF4-FFF2-40B4-BE49-F238E27FC236}">
                  <a16:creationId xmlns:a16="http://schemas.microsoft.com/office/drawing/2014/main" id="{058F8836-83A5-4662-AE14-97E0C4797876}"/>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70" name="Rechteck 120">
            <a:extLst>
              <a:ext uri="{FF2B5EF4-FFF2-40B4-BE49-F238E27FC236}">
                <a16:creationId xmlns:a16="http://schemas.microsoft.com/office/drawing/2014/main" id="{3F3BC58F-D759-4A06-942B-F2688BBCFEB6}"/>
              </a:ext>
            </a:extLst>
          </p:cNvPr>
          <p:cNvSpPr>
            <a:spLocks/>
          </p:cNvSpPr>
          <p:nvPr/>
        </p:nvSpPr>
        <p:spPr bwMode="gray">
          <a:xfrm>
            <a:off x="7345481" y="2729253"/>
            <a:ext cx="1035183" cy="307617"/>
          </a:xfrm>
          <a:prstGeom prst="rect">
            <a:avLst/>
          </a:prstGeom>
          <a:noFill/>
        </p:spPr>
        <p:txBody>
          <a:bodyPr wrap="square" lIns="0" tIns="0" rIns="0" bIns="0" rtlCol="0" anchor="ctr">
            <a:spAutoFit/>
          </a:bodyPr>
          <a:lstStyle/>
          <a:p>
            <a:pPr defTabSz="913486">
              <a:spcBef>
                <a:spcPts val="600"/>
              </a:spcBef>
              <a:buClr>
                <a:srgbClr val="000000"/>
              </a:buClr>
            </a:pPr>
            <a:r>
              <a:rPr lang="en-US" sz="999" kern="0"/>
              <a:t>Data acquisition for cloud services </a:t>
            </a:r>
          </a:p>
        </p:txBody>
      </p:sp>
      <p:grpSp>
        <p:nvGrpSpPr>
          <p:cNvPr id="271" name="SAGD, plus">
            <a:extLst>
              <a:ext uri="{FF2B5EF4-FFF2-40B4-BE49-F238E27FC236}">
                <a16:creationId xmlns:a16="http://schemas.microsoft.com/office/drawing/2014/main" id="{F69C5EE6-D914-4863-8FF2-B8952F01E2FB}"/>
              </a:ext>
            </a:extLst>
          </p:cNvPr>
          <p:cNvGrpSpPr>
            <a:grpSpLocks/>
          </p:cNvGrpSpPr>
          <p:nvPr/>
        </p:nvGrpSpPr>
        <p:grpSpPr bwMode="gray">
          <a:xfrm>
            <a:off x="7140424" y="2802770"/>
            <a:ext cx="160581" cy="160581"/>
            <a:chOff x="5095057" y="3953982"/>
            <a:chExt cx="988584" cy="988584"/>
          </a:xfrm>
        </p:grpSpPr>
        <p:sp>
          <p:nvSpPr>
            <p:cNvPr id="272" name="Ellipse 122">
              <a:extLst>
                <a:ext uri="{FF2B5EF4-FFF2-40B4-BE49-F238E27FC236}">
                  <a16:creationId xmlns:a16="http://schemas.microsoft.com/office/drawing/2014/main" id="{CEC75C0A-FCE6-4BF8-BBE9-275147DD447F}"/>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73" name="Freihandform: Form 123">
              <a:extLst>
                <a:ext uri="{FF2B5EF4-FFF2-40B4-BE49-F238E27FC236}">
                  <a16:creationId xmlns:a16="http://schemas.microsoft.com/office/drawing/2014/main" id="{E43E240E-D66D-4270-9A7B-9EB324FC52D6}"/>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74" name="Rechteck 125">
            <a:extLst>
              <a:ext uri="{FF2B5EF4-FFF2-40B4-BE49-F238E27FC236}">
                <a16:creationId xmlns:a16="http://schemas.microsoft.com/office/drawing/2014/main" id="{294B0342-86FA-4804-B5E4-77AA7286D5DC}"/>
              </a:ext>
            </a:extLst>
          </p:cNvPr>
          <p:cNvSpPr>
            <a:spLocks/>
          </p:cNvSpPr>
          <p:nvPr/>
        </p:nvSpPr>
        <p:spPr bwMode="gray">
          <a:xfrm>
            <a:off x="9251521" y="4508438"/>
            <a:ext cx="1035183" cy="307617"/>
          </a:xfrm>
          <a:prstGeom prst="rect">
            <a:avLst/>
          </a:prstGeom>
          <a:noFill/>
        </p:spPr>
        <p:txBody>
          <a:bodyPr wrap="square" lIns="0" tIns="0" rIns="0" bIns="0" rtlCol="0" anchor="ctr">
            <a:spAutoFit/>
          </a:bodyPr>
          <a:lstStyle/>
          <a:p>
            <a:pPr defTabSz="913486">
              <a:spcBef>
                <a:spcPts val="600"/>
              </a:spcBef>
              <a:buClr>
                <a:srgbClr val="000000"/>
              </a:buClr>
            </a:pPr>
            <a:r>
              <a:rPr lang="en-US" sz="999" kern="0" dirty="0"/>
              <a:t>Artificial intelligence</a:t>
            </a:r>
          </a:p>
        </p:txBody>
      </p:sp>
      <p:grpSp>
        <p:nvGrpSpPr>
          <p:cNvPr id="275" name="SAGD, plus">
            <a:extLst>
              <a:ext uri="{FF2B5EF4-FFF2-40B4-BE49-F238E27FC236}">
                <a16:creationId xmlns:a16="http://schemas.microsoft.com/office/drawing/2014/main" id="{0851CF7E-8595-4907-9B1D-8689D74FD949}"/>
              </a:ext>
            </a:extLst>
          </p:cNvPr>
          <p:cNvGrpSpPr>
            <a:grpSpLocks/>
          </p:cNvGrpSpPr>
          <p:nvPr/>
        </p:nvGrpSpPr>
        <p:grpSpPr bwMode="gray">
          <a:xfrm>
            <a:off x="9046464" y="4581955"/>
            <a:ext cx="160581" cy="160581"/>
            <a:chOff x="5095057" y="3953982"/>
            <a:chExt cx="988584" cy="988584"/>
          </a:xfrm>
        </p:grpSpPr>
        <p:sp>
          <p:nvSpPr>
            <p:cNvPr id="276" name="Ellipse 127">
              <a:extLst>
                <a:ext uri="{FF2B5EF4-FFF2-40B4-BE49-F238E27FC236}">
                  <a16:creationId xmlns:a16="http://schemas.microsoft.com/office/drawing/2014/main" id="{419CF3EC-D54B-4A64-98A9-C7B5D0ADC713}"/>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77" name="Freihandform: Form 128">
              <a:extLst>
                <a:ext uri="{FF2B5EF4-FFF2-40B4-BE49-F238E27FC236}">
                  <a16:creationId xmlns:a16="http://schemas.microsoft.com/office/drawing/2014/main" id="{C7CBA447-5571-4912-BCAF-B34D5EE0C9E1}"/>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78" name="Rechteck 130">
            <a:extLst>
              <a:ext uri="{FF2B5EF4-FFF2-40B4-BE49-F238E27FC236}">
                <a16:creationId xmlns:a16="http://schemas.microsoft.com/office/drawing/2014/main" id="{9397B794-BAF1-44EA-9A35-C5CAC7E4A44E}"/>
              </a:ext>
            </a:extLst>
          </p:cNvPr>
          <p:cNvSpPr>
            <a:spLocks/>
          </p:cNvSpPr>
          <p:nvPr/>
        </p:nvSpPr>
        <p:spPr bwMode="gray">
          <a:xfrm>
            <a:off x="9802107" y="3353422"/>
            <a:ext cx="1035183" cy="307617"/>
          </a:xfrm>
          <a:prstGeom prst="rect">
            <a:avLst/>
          </a:prstGeom>
          <a:noFill/>
        </p:spPr>
        <p:txBody>
          <a:bodyPr wrap="square" lIns="0" tIns="0" rIns="0" bIns="0" rtlCol="0" anchor="ctr">
            <a:spAutoFit/>
          </a:bodyPr>
          <a:lstStyle/>
          <a:p>
            <a:pPr defTabSz="913486">
              <a:spcBef>
                <a:spcPts val="600"/>
              </a:spcBef>
              <a:buClr>
                <a:srgbClr val="000000"/>
              </a:buClr>
              <a:defRPr/>
            </a:pPr>
            <a:r>
              <a:rPr lang="en-US" sz="999" kern="0" dirty="0"/>
              <a:t>Analysis of </a:t>
            </a:r>
            <a:br>
              <a:rPr lang="en-US" sz="999" kern="0" dirty="0"/>
            </a:br>
            <a:r>
              <a:rPr lang="en-US" sz="999" kern="0" dirty="0"/>
              <a:t>drive data</a:t>
            </a:r>
          </a:p>
        </p:txBody>
      </p:sp>
      <p:grpSp>
        <p:nvGrpSpPr>
          <p:cNvPr id="279" name="SAGD, plus">
            <a:extLst>
              <a:ext uri="{FF2B5EF4-FFF2-40B4-BE49-F238E27FC236}">
                <a16:creationId xmlns:a16="http://schemas.microsoft.com/office/drawing/2014/main" id="{830924E9-7C21-4068-BA59-14DA36842776}"/>
              </a:ext>
            </a:extLst>
          </p:cNvPr>
          <p:cNvGrpSpPr>
            <a:grpSpLocks/>
          </p:cNvGrpSpPr>
          <p:nvPr/>
        </p:nvGrpSpPr>
        <p:grpSpPr bwMode="gray">
          <a:xfrm>
            <a:off x="9575808" y="3396054"/>
            <a:ext cx="160581" cy="160581"/>
            <a:chOff x="5095057" y="3953982"/>
            <a:chExt cx="988584" cy="988584"/>
          </a:xfrm>
        </p:grpSpPr>
        <p:sp>
          <p:nvSpPr>
            <p:cNvPr id="280" name="Ellipse 132">
              <a:extLst>
                <a:ext uri="{FF2B5EF4-FFF2-40B4-BE49-F238E27FC236}">
                  <a16:creationId xmlns:a16="http://schemas.microsoft.com/office/drawing/2014/main" id="{60F96CAF-A680-4048-9D4A-223848ED86EE}"/>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81" name="Freihandform: Form 133">
              <a:extLst>
                <a:ext uri="{FF2B5EF4-FFF2-40B4-BE49-F238E27FC236}">
                  <a16:creationId xmlns:a16="http://schemas.microsoft.com/office/drawing/2014/main" id="{FA05C2DD-54B7-4C7C-BA28-E760CAC12C28}"/>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82" name="Rechteck 140">
            <a:extLst>
              <a:ext uri="{FF2B5EF4-FFF2-40B4-BE49-F238E27FC236}">
                <a16:creationId xmlns:a16="http://schemas.microsoft.com/office/drawing/2014/main" id="{44C9FA86-E0BE-4FB9-9666-81D8855EAFA6}"/>
              </a:ext>
            </a:extLst>
          </p:cNvPr>
          <p:cNvSpPr>
            <a:spLocks/>
          </p:cNvSpPr>
          <p:nvPr/>
        </p:nvSpPr>
        <p:spPr bwMode="gray">
          <a:xfrm>
            <a:off x="8311384" y="4107447"/>
            <a:ext cx="1035183" cy="307617"/>
          </a:xfrm>
          <a:prstGeom prst="rect">
            <a:avLst/>
          </a:prstGeom>
          <a:noFill/>
        </p:spPr>
        <p:txBody>
          <a:bodyPr wrap="square" lIns="0" tIns="0" rIns="0" bIns="0" rtlCol="0" anchor="ctr">
            <a:spAutoFit/>
          </a:bodyPr>
          <a:lstStyle/>
          <a:p>
            <a:pPr defTabSz="913486">
              <a:spcBef>
                <a:spcPts val="600"/>
              </a:spcBef>
              <a:buClr>
                <a:srgbClr val="000000"/>
              </a:buClr>
              <a:defRPr/>
            </a:pPr>
            <a:r>
              <a:rPr lang="en-US" sz="999" kern="0" dirty="0"/>
              <a:t>Edge</a:t>
            </a:r>
            <a:br>
              <a:rPr lang="en-US" sz="999" kern="0" dirty="0"/>
            </a:br>
            <a:r>
              <a:rPr lang="en-US" sz="999" kern="0" dirty="0"/>
              <a:t>computing</a:t>
            </a:r>
          </a:p>
        </p:txBody>
      </p:sp>
      <p:grpSp>
        <p:nvGrpSpPr>
          <p:cNvPr id="283" name="SAGD, plus">
            <a:extLst>
              <a:ext uri="{FF2B5EF4-FFF2-40B4-BE49-F238E27FC236}">
                <a16:creationId xmlns:a16="http://schemas.microsoft.com/office/drawing/2014/main" id="{C64DAD39-2E21-49B8-81C3-BEB5329B1152}"/>
              </a:ext>
            </a:extLst>
          </p:cNvPr>
          <p:cNvGrpSpPr>
            <a:grpSpLocks/>
          </p:cNvGrpSpPr>
          <p:nvPr/>
        </p:nvGrpSpPr>
        <p:grpSpPr bwMode="gray">
          <a:xfrm>
            <a:off x="8106327" y="4180964"/>
            <a:ext cx="160581" cy="160581"/>
            <a:chOff x="5095057" y="3953982"/>
            <a:chExt cx="988584" cy="988584"/>
          </a:xfrm>
        </p:grpSpPr>
        <p:sp>
          <p:nvSpPr>
            <p:cNvPr id="284" name="Ellipse 142">
              <a:extLst>
                <a:ext uri="{FF2B5EF4-FFF2-40B4-BE49-F238E27FC236}">
                  <a16:creationId xmlns:a16="http://schemas.microsoft.com/office/drawing/2014/main" id="{BC9656EA-F2A8-4B12-ADBB-914B2505E8E1}"/>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85" name="Freihandform: Form 143">
              <a:extLst>
                <a:ext uri="{FF2B5EF4-FFF2-40B4-BE49-F238E27FC236}">
                  <a16:creationId xmlns:a16="http://schemas.microsoft.com/office/drawing/2014/main" id="{9927F248-0F09-4B37-AA22-04A969C686E0}"/>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86" name="Rechteck 146">
            <a:extLst>
              <a:ext uri="{FF2B5EF4-FFF2-40B4-BE49-F238E27FC236}">
                <a16:creationId xmlns:a16="http://schemas.microsoft.com/office/drawing/2014/main" id="{E78652D9-B069-4833-9D70-17ED5424E877}"/>
              </a:ext>
            </a:extLst>
          </p:cNvPr>
          <p:cNvSpPr>
            <a:spLocks/>
          </p:cNvSpPr>
          <p:nvPr/>
        </p:nvSpPr>
        <p:spPr bwMode="gray">
          <a:xfrm>
            <a:off x="1925540" y="4235937"/>
            <a:ext cx="1527967" cy="307617"/>
          </a:xfrm>
          <a:prstGeom prst="rect">
            <a:avLst/>
          </a:prstGeom>
          <a:noFill/>
        </p:spPr>
        <p:txBody>
          <a:bodyPr wrap="square" lIns="0" tIns="0" rIns="0" bIns="0" rtlCol="0" anchor="ctr">
            <a:spAutoFit/>
          </a:bodyPr>
          <a:lstStyle/>
          <a:p>
            <a:pPr algn="r" defTabSz="913486">
              <a:spcBef>
                <a:spcPts val="600"/>
              </a:spcBef>
              <a:buClr>
                <a:srgbClr val="000000"/>
              </a:buClr>
              <a:defRPr/>
            </a:pPr>
            <a:r>
              <a:rPr lang="en-US" sz="999" kern="0"/>
              <a:t>PLM integration to automation engineering</a:t>
            </a:r>
          </a:p>
        </p:txBody>
      </p:sp>
      <p:grpSp>
        <p:nvGrpSpPr>
          <p:cNvPr id="287" name="SAGD, plus">
            <a:extLst>
              <a:ext uri="{FF2B5EF4-FFF2-40B4-BE49-F238E27FC236}">
                <a16:creationId xmlns:a16="http://schemas.microsoft.com/office/drawing/2014/main" id="{87891B81-B248-4A2B-9479-3A623D8B10BB}"/>
              </a:ext>
            </a:extLst>
          </p:cNvPr>
          <p:cNvGrpSpPr>
            <a:grpSpLocks/>
          </p:cNvGrpSpPr>
          <p:nvPr/>
        </p:nvGrpSpPr>
        <p:grpSpPr bwMode="gray">
          <a:xfrm>
            <a:off x="3509597" y="4309454"/>
            <a:ext cx="160581" cy="160581"/>
            <a:chOff x="5095057" y="3953982"/>
            <a:chExt cx="988584" cy="988584"/>
          </a:xfrm>
        </p:grpSpPr>
        <p:sp>
          <p:nvSpPr>
            <p:cNvPr id="288" name="Ellipse 148">
              <a:extLst>
                <a:ext uri="{FF2B5EF4-FFF2-40B4-BE49-F238E27FC236}">
                  <a16:creationId xmlns:a16="http://schemas.microsoft.com/office/drawing/2014/main" id="{518CC56B-3599-45B8-929F-0A40430BE6CB}"/>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89" name="Freihandform: Form 149">
              <a:extLst>
                <a:ext uri="{FF2B5EF4-FFF2-40B4-BE49-F238E27FC236}">
                  <a16:creationId xmlns:a16="http://schemas.microsoft.com/office/drawing/2014/main" id="{9FA09029-FCEC-46AA-B5DB-535FB02C5A17}"/>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AAB414"/>
            </a:solidFill>
            <a:ln w="2681" cap="flat">
              <a:noFill/>
              <a:prstDash val="solid"/>
              <a:miter/>
            </a:ln>
          </p:spPr>
          <p:txBody>
            <a:bodyPr rtlCol="0" anchor="ctr"/>
            <a:lstStyle/>
            <a:p>
              <a:endParaRPr lang="en-US" sz="1799">
                <a:solidFill>
                  <a:schemeClr val="bg1"/>
                </a:solidFill>
              </a:endParaRPr>
            </a:p>
          </p:txBody>
        </p:sp>
      </p:grpSp>
      <p:sp>
        <p:nvSpPr>
          <p:cNvPr id="290" name="Rechteck 151">
            <a:extLst>
              <a:ext uri="{FF2B5EF4-FFF2-40B4-BE49-F238E27FC236}">
                <a16:creationId xmlns:a16="http://schemas.microsoft.com/office/drawing/2014/main" id="{B035C41C-7F15-4A5D-A70B-1298C02FB9F4}"/>
              </a:ext>
            </a:extLst>
          </p:cNvPr>
          <p:cNvSpPr>
            <a:spLocks/>
          </p:cNvSpPr>
          <p:nvPr/>
        </p:nvSpPr>
        <p:spPr bwMode="gray">
          <a:xfrm>
            <a:off x="3881605" y="3491188"/>
            <a:ext cx="1071658" cy="153808"/>
          </a:xfrm>
          <a:prstGeom prst="rect">
            <a:avLst/>
          </a:prstGeom>
          <a:noFill/>
        </p:spPr>
        <p:txBody>
          <a:bodyPr wrap="square" lIns="0" tIns="0" rIns="0" bIns="0" rtlCol="0" anchor="ctr">
            <a:spAutoFit/>
          </a:bodyPr>
          <a:lstStyle/>
          <a:p>
            <a:pPr algn="r" defTabSz="913486">
              <a:spcBef>
                <a:spcPts val="600"/>
              </a:spcBef>
              <a:buClr>
                <a:srgbClr val="000000"/>
              </a:buClr>
            </a:pPr>
            <a:r>
              <a:rPr lang="en-US" sz="999" kern="0"/>
              <a:t>Line integration</a:t>
            </a:r>
          </a:p>
        </p:txBody>
      </p:sp>
      <p:grpSp>
        <p:nvGrpSpPr>
          <p:cNvPr id="291" name="SAGD, plus">
            <a:extLst>
              <a:ext uri="{FF2B5EF4-FFF2-40B4-BE49-F238E27FC236}">
                <a16:creationId xmlns:a16="http://schemas.microsoft.com/office/drawing/2014/main" id="{4AF10247-FB51-4E9A-A937-7FD32E163880}"/>
              </a:ext>
            </a:extLst>
          </p:cNvPr>
          <p:cNvGrpSpPr>
            <a:grpSpLocks/>
          </p:cNvGrpSpPr>
          <p:nvPr/>
        </p:nvGrpSpPr>
        <p:grpSpPr bwMode="gray">
          <a:xfrm>
            <a:off x="8492237" y="3384318"/>
            <a:ext cx="160581" cy="160581"/>
            <a:chOff x="5095057" y="3953982"/>
            <a:chExt cx="988584" cy="988584"/>
          </a:xfrm>
        </p:grpSpPr>
        <p:sp>
          <p:nvSpPr>
            <p:cNvPr id="292" name="Ellipse 156">
              <a:extLst>
                <a:ext uri="{FF2B5EF4-FFF2-40B4-BE49-F238E27FC236}">
                  <a16:creationId xmlns:a16="http://schemas.microsoft.com/office/drawing/2014/main" id="{92784C21-D792-4D10-AE74-4A5F1442D992}"/>
                </a:ext>
              </a:extLst>
            </p:cNvPr>
            <p:cNvSpPr/>
            <p:nvPr/>
          </p:nvSpPr>
          <p:spPr bwMode="gray">
            <a:xfrm>
              <a:off x="5095057" y="3953982"/>
              <a:ext cx="988584" cy="988584"/>
            </a:xfrm>
            <a:prstGeom prst="ellipse">
              <a:avLst/>
            </a:prstGeom>
            <a:solidFill>
              <a:schemeClr val="bg1"/>
            </a:solidFill>
            <a:ln w="2681" cap="flat">
              <a:noFill/>
              <a:prstDash val="solid"/>
              <a:miter/>
            </a:ln>
          </p:spPr>
          <p:txBody>
            <a:bodyPr rtlCol="0" anchor="ctr"/>
            <a:lstStyle/>
            <a:p>
              <a:endParaRPr lang="en-US" sz="1799">
                <a:solidFill>
                  <a:schemeClr val="bg1"/>
                </a:solidFill>
              </a:endParaRPr>
            </a:p>
          </p:txBody>
        </p:sp>
        <p:sp>
          <p:nvSpPr>
            <p:cNvPr id="293" name="Freihandform: Form 157">
              <a:extLst>
                <a:ext uri="{FF2B5EF4-FFF2-40B4-BE49-F238E27FC236}">
                  <a16:creationId xmlns:a16="http://schemas.microsoft.com/office/drawing/2014/main" id="{B576FB62-029A-4F52-B4EF-A69D5A2EB91B}"/>
                </a:ext>
              </a:extLst>
            </p:cNvPr>
            <p:cNvSpPr/>
            <p:nvPr/>
          </p:nvSpPr>
          <p:spPr bwMode="gray">
            <a:xfrm>
              <a:off x="5345999" y="4204844"/>
              <a:ext cx="486699" cy="486861"/>
            </a:xfrm>
            <a:custGeom>
              <a:avLst/>
              <a:gdLst>
                <a:gd name="connsiteX0" fmla="*/ 486700 w 486699"/>
                <a:gd name="connsiteY0" fmla="*/ 281659 h 486861"/>
                <a:gd name="connsiteX1" fmla="*/ 486700 w 486699"/>
                <a:gd name="connsiteY1" fmla="*/ 205175 h 486861"/>
                <a:gd name="connsiteX2" fmla="*/ 295288 w 486699"/>
                <a:gd name="connsiteY2" fmla="*/ 191439 h 486861"/>
                <a:gd name="connsiteX3" fmla="*/ 281552 w 486699"/>
                <a:gd name="connsiteY3" fmla="*/ 0 h 486861"/>
                <a:gd name="connsiteX4" fmla="*/ 205067 w 486699"/>
                <a:gd name="connsiteY4" fmla="*/ 0 h 486861"/>
                <a:gd name="connsiteX5" fmla="*/ 191332 w 486699"/>
                <a:gd name="connsiteY5" fmla="*/ 191439 h 486861"/>
                <a:gd name="connsiteX6" fmla="*/ 0 w 486699"/>
                <a:gd name="connsiteY6" fmla="*/ 205175 h 486861"/>
                <a:gd name="connsiteX7" fmla="*/ 0 w 486699"/>
                <a:gd name="connsiteY7" fmla="*/ 281659 h 486861"/>
                <a:gd name="connsiteX8" fmla="*/ 191332 w 486699"/>
                <a:gd name="connsiteY8" fmla="*/ 295395 h 486861"/>
                <a:gd name="connsiteX9" fmla="*/ 205067 w 486699"/>
                <a:gd name="connsiteY9" fmla="*/ 486861 h 486861"/>
                <a:gd name="connsiteX10" fmla="*/ 281552 w 486699"/>
                <a:gd name="connsiteY10" fmla="*/ 486861 h 486861"/>
                <a:gd name="connsiteX11" fmla="*/ 295288 w 486699"/>
                <a:gd name="connsiteY11" fmla="*/ 295395 h 486861"/>
                <a:gd name="connsiteX12" fmla="*/ 486700 w 486699"/>
                <a:gd name="connsiteY12" fmla="*/ 281659 h 486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6699" h="486861">
                  <a:moveTo>
                    <a:pt x="486700" y="281659"/>
                  </a:moveTo>
                  <a:lnTo>
                    <a:pt x="486700" y="205175"/>
                  </a:lnTo>
                  <a:lnTo>
                    <a:pt x="295288" y="191439"/>
                  </a:lnTo>
                  <a:lnTo>
                    <a:pt x="281552" y="0"/>
                  </a:lnTo>
                  <a:lnTo>
                    <a:pt x="205067" y="0"/>
                  </a:lnTo>
                  <a:lnTo>
                    <a:pt x="191332" y="191439"/>
                  </a:lnTo>
                  <a:lnTo>
                    <a:pt x="0" y="205175"/>
                  </a:lnTo>
                  <a:lnTo>
                    <a:pt x="0" y="281659"/>
                  </a:lnTo>
                  <a:lnTo>
                    <a:pt x="191332" y="295395"/>
                  </a:lnTo>
                  <a:lnTo>
                    <a:pt x="205067" y="486861"/>
                  </a:lnTo>
                  <a:lnTo>
                    <a:pt x="281552" y="486861"/>
                  </a:lnTo>
                  <a:lnTo>
                    <a:pt x="295288" y="295395"/>
                  </a:lnTo>
                  <a:lnTo>
                    <a:pt x="486700" y="281659"/>
                  </a:lnTo>
                  <a:close/>
                </a:path>
              </a:pathLst>
            </a:custGeom>
            <a:solidFill>
              <a:srgbClr val="41AAAA"/>
            </a:solidFill>
            <a:ln w="2681" cap="flat">
              <a:noFill/>
              <a:prstDash val="solid"/>
              <a:miter/>
            </a:ln>
          </p:spPr>
          <p:txBody>
            <a:bodyPr rtlCol="0" anchor="ctr"/>
            <a:lstStyle/>
            <a:p>
              <a:endParaRPr lang="en-US" sz="1799">
                <a:solidFill>
                  <a:schemeClr val="bg1"/>
                </a:solidFill>
              </a:endParaRPr>
            </a:p>
          </p:txBody>
        </p:sp>
      </p:grpSp>
      <p:sp>
        <p:nvSpPr>
          <p:cNvPr id="294" name="Rechteck 158">
            <a:extLst>
              <a:ext uri="{FF2B5EF4-FFF2-40B4-BE49-F238E27FC236}">
                <a16:creationId xmlns:a16="http://schemas.microsoft.com/office/drawing/2014/main" id="{6DF46B7E-F234-4861-847F-3D0BD13D597D}"/>
              </a:ext>
            </a:extLst>
          </p:cNvPr>
          <p:cNvSpPr>
            <a:spLocks/>
          </p:cNvSpPr>
          <p:nvPr/>
        </p:nvSpPr>
        <p:spPr bwMode="gray">
          <a:xfrm>
            <a:off x="7364488" y="3310801"/>
            <a:ext cx="1071658" cy="307617"/>
          </a:xfrm>
          <a:prstGeom prst="rect">
            <a:avLst/>
          </a:prstGeom>
          <a:noFill/>
        </p:spPr>
        <p:txBody>
          <a:bodyPr wrap="square" lIns="0" tIns="0" rIns="0" bIns="0" rtlCol="0" anchor="ctr">
            <a:spAutoFit/>
          </a:bodyPr>
          <a:lstStyle/>
          <a:p>
            <a:pPr algn="r" defTabSz="913486">
              <a:spcBef>
                <a:spcPts val="600"/>
              </a:spcBef>
              <a:buClr>
                <a:srgbClr val="000000"/>
              </a:buClr>
              <a:defRPr/>
            </a:pPr>
            <a:r>
              <a:rPr lang="en-US" sz="999" kern="0"/>
              <a:t>Industrial Communication</a:t>
            </a:r>
          </a:p>
        </p:txBody>
      </p:sp>
    </p:spTree>
    <p:extLst>
      <p:ext uri="{BB962C8B-B14F-4D97-AF65-F5344CB8AC3E}">
        <p14:creationId xmlns:p14="http://schemas.microsoft.com/office/powerpoint/2010/main" val="6545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2"/>
                                        </p:tgtEl>
                                        <p:attrNameLst>
                                          <p:attrName>style.visibility</p:attrName>
                                        </p:attrNameLst>
                                      </p:cBhvr>
                                      <p:to>
                                        <p:strVal val="visible"/>
                                      </p:to>
                                    </p:set>
                                    <p:animEffect transition="in" filter="fade">
                                      <p:cBhvr>
                                        <p:cTn id="10" dur="500"/>
                                        <p:tgtEl>
                                          <p:spTgt spid="26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6"/>
                                        </p:tgtEl>
                                        <p:attrNameLst>
                                          <p:attrName>style.visibility</p:attrName>
                                        </p:attrNameLst>
                                      </p:cBhvr>
                                      <p:to>
                                        <p:strVal val="visible"/>
                                      </p:to>
                                    </p:set>
                                    <p:animEffect transition="in" filter="fade">
                                      <p:cBhvr>
                                        <p:cTn id="13" dur="500"/>
                                        <p:tgtEl>
                                          <p:spTgt spid="2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8"/>
                                        </p:tgtEl>
                                        <p:attrNameLst>
                                          <p:attrName>style.visibility</p:attrName>
                                        </p:attrNameLst>
                                      </p:cBhvr>
                                      <p:to>
                                        <p:strVal val="visible"/>
                                      </p:to>
                                    </p:set>
                                    <p:animEffect transition="in" filter="fade">
                                      <p:cBhvr>
                                        <p:cTn id="16" dur="500"/>
                                        <p:tgtEl>
                                          <p:spTgt spid="2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
                                        </p:tgtEl>
                                        <p:attrNameLst>
                                          <p:attrName>style.visibility</p:attrName>
                                        </p:attrNameLst>
                                      </p:cBhvr>
                                      <p:to>
                                        <p:strVal val="visible"/>
                                      </p:to>
                                    </p:set>
                                    <p:animEffect transition="in" filter="fade">
                                      <p:cBhvr>
                                        <p:cTn id="21" dur="500"/>
                                        <p:tgtEl>
                                          <p:spTgt spid="2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0"/>
                                        </p:tgtEl>
                                        <p:attrNameLst>
                                          <p:attrName>style.visibility</p:attrName>
                                        </p:attrNameLst>
                                      </p:cBhvr>
                                      <p:to>
                                        <p:strVal val="visible"/>
                                      </p:to>
                                    </p:set>
                                    <p:animEffect transition="in" filter="fade">
                                      <p:cBhvr>
                                        <p:cTn id="24" dur="500"/>
                                        <p:tgtEl>
                                          <p:spTgt spid="29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2"/>
                                        </p:tgtEl>
                                        <p:attrNameLst>
                                          <p:attrName>style.visibility</p:attrName>
                                        </p:attrNameLst>
                                      </p:cBhvr>
                                      <p:to>
                                        <p:strVal val="visible"/>
                                      </p:to>
                                    </p:set>
                                    <p:animEffect transition="in" filter="fade">
                                      <p:cBhvr>
                                        <p:cTn id="27" dur="500"/>
                                        <p:tgtEl>
                                          <p:spTgt spid="2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0"/>
                                        </p:tgtEl>
                                        <p:attrNameLst>
                                          <p:attrName>style.visibility</p:attrName>
                                        </p:attrNameLst>
                                      </p:cBhvr>
                                      <p:to>
                                        <p:strVal val="visible"/>
                                      </p:to>
                                    </p:set>
                                    <p:animEffect transition="in" filter="fade">
                                      <p:cBhvr>
                                        <p:cTn id="30" dur="500"/>
                                        <p:tgtEl>
                                          <p:spTgt spid="25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8"/>
                                        </p:tgtEl>
                                        <p:attrNameLst>
                                          <p:attrName>style.visibility</p:attrName>
                                        </p:attrNameLst>
                                      </p:cBhvr>
                                      <p:to>
                                        <p:strVal val="visible"/>
                                      </p:to>
                                    </p:set>
                                    <p:animEffect transition="in" filter="fade">
                                      <p:cBhvr>
                                        <p:cTn id="33" dur="500"/>
                                        <p:tgtEl>
                                          <p:spTgt spid="23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66"/>
                                        </p:tgtEl>
                                        <p:attrNameLst>
                                          <p:attrName>style.visibility</p:attrName>
                                        </p:attrNameLst>
                                      </p:cBhvr>
                                      <p:to>
                                        <p:strVal val="visible"/>
                                      </p:to>
                                    </p:set>
                                    <p:animEffect transition="in" filter="fade">
                                      <p:cBhvr>
                                        <p:cTn id="38" dur="500"/>
                                        <p:tgtEl>
                                          <p:spTgt spid="26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0"/>
                                        </p:tgtEl>
                                        <p:attrNameLst>
                                          <p:attrName>style.visibility</p:attrName>
                                        </p:attrNameLst>
                                      </p:cBhvr>
                                      <p:to>
                                        <p:strVal val="visible"/>
                                      </p:to>
                                    </p:set>
                                    <p:animEffect transition="in" filter="fade">
                                      <p:cBhvr>
                                        <p:cTn id="41" dur="500"/>
                                        <p:tgtEl>
                                          <p:spTgt spid="27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4"/>
                                        </p:tgtEl>
                                        <p:attrNameLst>
                                          <p:attrName>style.visibility</p:attrName>
                                        </p:attrNameLst>
                                      </p:cBhvr>
                                      <p:to>
                                        <p:strVal val="visible"/>
                                      </p:to>
                                    </p:set>
                                    <p:animEffect transition="in" filter="fade">
                                      <p:cBhvr>
                                        <p:cTn id="44" dur="500"/>
                                        <p:tgtEl>
                                          <p:spTgt spid="29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78"/>
                                        </p:tgtEl>
                                        <p:attrNameLst>
                                          <p:attrName>style.visibility</p:attrName>
                                        </p:attrNameLst>
                                      </p:cBhvr>
                                      <p:to>
                                        <p:strVal val="visible"/>
                                      </p:to>
                                    </p:set>
                                    <p:animEffect transition="in" filter="fade">
                                      <p:cBhvr>
                                        <p:cTn id="47" dur="500"/>
                                        <p:tgtEl>
                                          <p:spTgt spid="27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4"/>
                                        </p:tgtEl>
                                        <p:attrNameLst>
                                          <p:attrName>style.visibility</p:attrName>
                                        </p:attrNameLst>
                                      </p:cBhvr>
                                      <p:to>
                                        <p:strVal val="visible"/>
                                      </p:to>
                                    </p:set>
                                    <p:animEffect transition="in" filter="fade">
                                      <p:cBhvr>
                                        <p:cTn id="50" dur="500"/>
                                        <p:tgtEl>
                                          <p:spTgt spid="27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82"/>
                                        </p:tgtEl>
                                        <p:attrNameLst>
                                          <p:attrName>style.visibility</p:attrName>
                                        </p:attrNameLst>
                                      </p:cBhvr>
                                      <p:to>
                                        <p:strVal val="visible"/>
                                      </p:to>
                                    </p:set>
                                    <p:animEffect transition="in" filter="fade">
                                      <p:cBhvr>
                                        <p:cTn id="53"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p:bldP spid="242" grpId="0"/>
      <p:bldP spid="246" grpId="0"/>
      <p:bldP spid="250" grpId="0"/>
      <p:bldP spid="254" grpId="0"/>
      <p:bldP spid="258" grpId="0"/>
      <p:bldP spid="262" grpId="0"/>
      <p:bldP spid="266" grpId="0"/>
      <p:bldP spid="270" grpId="0"/>
      <p:bldP spid="274" grpId="0"/>
      <p:bldP spid="278" grpId="0"/>
      <p:bldP spid="282" grpId="0"/>
      <p:bldP spid="286" grpId="0"/>
      <p:bldP spid="290" grpId="0"/>
      <p:bldP spid="294" grpId="0"/>
    </p:bldLst>
  </p:timing>
</p:sld>
</file>

<file path=ppt/tags/tag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DELETE_ONEVENT_NEWPRES" val="False"/>
  <p:tag name="CDT_PROT" val="2"/>
  <p:tag name="CDT_PROT_TOP" val="0"/>
  <p:tag name="CDT_PROT_LEFT" val="0"/>
  <p:tag name="CDT_PROT_WIDTH" val="960,5"/>
  <p:tag name="CDT_PROT_HEIGHT" val="99,87504"/>
</p:tagLst>
</file>

<file path=ppt/tags/tag1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13:111,25-49,37504-374,25-306,1349"/>
  <p:tag name="CDT_MASTERSHAPE3" val="5:111,25-366,85-374,25-593,65"/>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qVTgoZyOTk.aLVTNC0TRI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8pFbe_cIXEyDsvVzJ.2FC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K328mRt8NUi5JcAz5Kyi5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K328mRt8NUi5JcAz5Kyi5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K328mRt8NUi5JcAz5Kyi5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K328mRt8NUi5JcAz5Kyi5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nJCTLEISrVJyb6pEQ3d_a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EE4P_TEMPLATESTYLE" val="7"/>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VbVGs29YYEacnJDjB4vir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vaCv6xt0dk.fBxqWFKC1_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R0HFatsvWUeBp.mMjw9g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CPEph2wLTpa0PcqTX0zXz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gKzb5dKCTcGOYJZYbjw4MQ"/>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6Qm1xiqTdKxzbU5YPWdKg"/>
</p:tagLst>
</file>

<file path=ppt/tags/tag1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Fb2g_cAgTUS5DeDJbM.AZg"/>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_2OaJfw7TC6gZvmZjB4d9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qe4a.A..RyyKG7yM6yzVA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7ocJhToTgK9BvZy8.1CnA"/>
</p:tagLst>
</file>

<file path=ppt/tags/tag124.xml><?xml version="1.0" encoding="utf-8"?>
<p:tagLst xmlns:a="http://schemas.openxmlformats.org/drawingml/2006/main" xmlns:r="http://schemas.openxmlformats.org/officeDocument/2006/relationships" xmlns:p="http://schemas.openxmlformats.org/presentationml/2006/main">
  <p:tag name="EE4P_TEMPLATESTYLE" val="7"/>
</p:tagLst>
</file>

<file path=ppt/tags/tag125.xml><?xml version="1.0" encoding="utf-8"?>
<p:tagLst xmlns:a="http://schemas.openxmlformats.org/drawingml/2006/main" xmlns:r="http://schemas.openxmlformats.org/officeDocument/2006/relationships" xmlns:p="http://schemas.openxmlformats.org/presentationml/2006/main">
  <p:tag name="EE4P_TEMPLATESTYLE" val="7"/>
</p:tagLst>
</file>

<file path=ppt/tags/tag126.xml><?xml version="1.0" encoding="utf-8"?>
<p:tagLst xmlns:a="http://schemas.openxmlformats.org/drawingml/2006/main" xmlns:r="http://schemas.openxmlformats.org/officeDocument/2006/relationships" xmlns:p="http://schemas.openxmlformats.org/presentationml/2006/main">
  <p:tag name="COLORSETCLASSNAME" val="ColorSet1"/>
  <p:tag name="COLORS" val="-1;White;NavFontColor;White;-1"/>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Lst>
</file>

<file path=ppt/tags/tag1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430,875"/>
  <p:tag name="CDT_MASTERSHAPE3" val="4:111,25-491,625-374,25-430,875"/>
</p:tagLst>
</file>

<file path=ppt/tags/tag1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Lst>
</file>

<file path=ppt/tags/tag1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83,5"/>
  <p:tag name="CDT_MASTERSHAPE3" val="13:111,25-344,125-374,25-283,4646"/>
  <p:tag name="CDT_MASTERSHAPE4" val="12:111,25-639,0355-374,25-283,4646"/>
</p:tagLst>
</file>

<file path=ppt/tags/tag1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430,875"/>
  <p:tag name="CDT_MASTERSHAPE3" val="4:111,25-491,625-181,375-430,875"/>
  <p:tag name="CDT_MASTERSHAPE4" val="5:304-49,37504-181,5-430,875"/>
  <p:tag name="CDT_MASTERSHAPE5" val="6:304-491,625-181,5-430,875"/>
</p:tagLst>
</file>

<file path=ppt/tags/tag1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5:111,25-820,4528-374,25-102,0472"/>
</p:tagLst>
</file>

<file path=ppt/tags/tag1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646,3749"/>
  <p:tag name="CDT_MASTERSHAPE3" val="5:111,25-820,4528-374,25-102,0472"/>
</p:tagLst>
</file>

<file path=ppt/tags/tag2.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20.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532,9134"/>
  <p:tag name="CDT_MASTERSHAPE3" val="6:111,25-820,4528-374,25-102,0472"/>
</p:tagLst>
</file>

<file path=ppt/tags/tag21.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317,4803"/>
  <p:tag name="CDT_MASTERSHAPE3" val="13:111,25-378,2697-374,25-317,4803"/>
  <p:tag name="CDT_MASTERSHAPE4" val="6:111,25-820,4528-374,25-102,0472"/>
</p:tagLst>
</file>

<file path=ppt/tags/tag22.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49,37504-374,25-204,0945"/>
  <p:tag name="CDT_MASTERSHAPE3" val="13:111,25-264,7559-374,25-215,4941"/>
  <p:tag name="CDT_MASTERSHAPE4" val="12:111,25-491,625-374,25-204,125"/>
  <p:tag name="CDT_MASTERSHAPE5" val="7:111,25-820,4528-374,25-102,0472"/>
</p:tagLst>
</file>

<file path=ppt/tags/tag2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646,3749"/>
  <p:tag name="CDT_MASTERSHAPE3" val="13:304-49,37504-181,5-646,3749"/>
  <p:tag name="CDT_MASTERSHAPE4" val="6:111,25-820,4528-374,25-102,0472"/>
</p:tagLst>
</file>

<file path=ppt/tags/tag2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2:0-0-99,87504-960,5"/>
  <p:tag name="CDT_MASTERSHAPE2" val="3:111,2501-49,37504-181,375-317,4803"/>
  <p:tag name="CDT_MASTERSHAPE3" val="13:111,25-378,2696-181,375-317,4803"/>
  <p:tag name="CDT_MASTERSHAPE4" val="12:304-49,37504-181,5-317,4803"/>
  <p:tag name="CDT_MASTERSHAPE5" val="15:304-378,2697-181,5-317,4803"/>
  <p:tag name="CDT_MASTERSHAPE6" val="10:111,25-820,4528-374,25-102,0472"/>
</p:tagLst>
</file>

<file path=ppt/tags/tag2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99,87504-960,5"/>
  <p:tag name="CDT_MASTERSHAPE2" val="3078:0-0-99,87504-960,5"/>
  <p:tag name="CDT_MASTERSHAPE3" val="3079:111,25-49,37504-374,25-646,3749"/>
  <p:tag name="CDT_MASTERSHAPE4" val="10:0-809,1142-63,50622-113,3858"/>
  <p:tag name="CDT_MASTERSHAPE5" val="16:485,5-0-34-960,5"/>
  <p:tag name="CDT_MASTERSHAPE6" val="17:519,5-0-20,5-309,6244"/>
  <p:tag name="CDT_MASTERSHAPE7" val="18:519,5-0-20,5-138,9988"/>
  <p:tag name="CDT_MASTERSHAPE8" val="19:519,5-298,2492-20,5-662,2507"/>
  <p:tag name="CDT_MASTERSHAPE9" val="20:0-480,25-0,1250394-0,1250394"/>
  <p:tag name="CDT_MASTERSHAPE10" val="3072:0-0-0-0"/>
  <p:tag name="CDT_MASTERSHAPE11" val="3073:0-0-0-0"/>
  <p:tag name="CDT_MASTERSHAPE12" val="3074:0-0-0-0"/>
  <p:tag name="CDT_MASTERSHAPE13" val="3075:0-0-0-0"/>
  <p:tag name="CDT_MASTERSHAPE14" val="3076:0-0-0-0"/>
  <p:tag name="CDT_MASTERSHAPE15" val="3077:0-0-0-0"/>
  <p:tag name="CDT_MASTERSHAPE16" val="3080:0-0-0-0"/>
  <p:tag name="CDT_MASTERSHAPE17" val="3081:0-0-0-0"/>
  <p:tag name="CDT_MASTERSHAPE18" val="3082:0-0-0-0"/>
  <p:tag name="CDT_MASTERSHAPE19" val="3083:0-0-0-0"/>
  <p:tag name="CDT_MASTERSHAPE20" val="3084:0-0-0-0"/>
  <p:tag name="CDT_MASTERSHAPE21" val="3085:0-0-0-0"/>
  <p:tag name="CDT_MASTERSHAPE22" val="3086:0-0-0-0"/>
  <p:tag name="CDT_MASTERSHAPE23" val="3087:0-0-0-0"/>
  <p:tag name="CDT_MASTERSHAPE24" val="3088:0-0-0-0"/>
  <p:tag name="CDT_MASTERSHAPE25" val="3089:0-0-0-0"/>
  <p:tag name="CDT_MASTERSHAPE26" val="3090:0-0-0-0"/>
  <p:tag name="CDT_MASTERSHAPE27" val="3091:0-0-0-0"/>
  <p:tag name="CDT_MASTERSHAPE28" val="3092:0-0-0-0"/>
  <p:tag name="CDT_MASTERSHAPE29" val="3093:0-0-0-0"/>
  <p:tag name="CDT_MASTERSHAPE30" val="3094:0-0-0-0"/>
  <p:tag name="CDT_MASTERSHAPE31" val="3095:0-0-0-0"/>
  <p:tag name="CDT_MASTERSHAPE32" val="3096:0-0-0-0"/>
</p:tagLst>
</file>

<file path=ppt/tags/tag2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4"/>
  <p:tag name="CDT_TARGETSHAPE_NEW" val="1"/>
  <p:tag name="CDT_PROT" val="3"/>
  <p:tag name="CDT_PROT_TOP" val="485,5"/>
  <p:tag name="CDT_PROT_LEFT" val="0"/>
  <p:tag name="CDT_PROT_WIDTH" val="960,5"/>
  <p:tag name="CDT_PROT_HEIGHT" val="34"/>
</p:tagLst>
</file>

<file path=ppt/tags/tag27.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8"/>
  <p:tag name="CDT_PROT" val="3"/>
  <p:tag name="CDT_PROT_TOP" val="519,5"/>
  <p:tag name="CDT_PROT_LEFT" val="0"/>
  <p:tag name="CDT_PROT_WIDTH" val="309,6244"/>
  <p:tag name="CDT_PROT_HEIGHT" val="20,5"/>
</p:tagLst>
</file>

<file path=ppt/tags/tag2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5"/>
  <p:tag name="CDT_TARGETSHAPE_NEW" val="7"/>
  <p:tag name="CDT_PROT" val="3"/>
  <p:tag name="CDT_PROT_TOP" val="519,5"/>
  <p:tag name="CDT_PROT_LEFT" val="0"/>
  <p:tag name="CDT_PROT_WIDTH" val="138,9988"/>
  <p:tag name="CDT_PROT_HEIGHT" val="20,5"/>
</p:tagLst>
</file>

<file path=ppt/tags/tag29.xml><?xml version="1.0" encoding="utf-8"?>
<p:tagLst xmlns:a="http://schemas.openxmlformats.org/drawingml/2006/main" xmlns:r="http://schemas.openxmlformats.org/officeDocument/2006/relationships" xmlns:p="http://schemas.openxmlformats.org/presentationml/2006/main">
  <p:tag name="CDT_AUTODIALOG" val="1"/>
  <p:tag name="CDT_FILLFIXED" val="True"/>
  <p:tag name="CDT_LINEFIXED" val="True"/>
  <p:tag name="CDT_FILLUNVISIBLE" val="True"/>
  <p:tag name="CDT_LINEUNVISIBLE" val="True"/>
  <p:tag name="CDT_EXTCOL" val="True"/>
  <p:tag name="CDT_COLTX_NEW" val="25"/>
  <p:tag name="CDT_TARGETSHAPE_NEW" val="9"/>
  <p:tag name="CDT_PROT" val="3"/>
  <p:tag name="CDT_PROT_TOP" val="519,5"/>
  <p:tag name="CDT_PROT_LEFT" val="298,2492"/>
  <p:tag name="CDT_PROT_WIDTH" val="662,2507"/>
  <p:tag name="CDT_PROT_HEIGHT" val="20,5"/>
</p:tagLst>
</file>

<file path=ppt/tags/tag3.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5:0-0-326,7-960,5"/>
  <p:tag name="CDT_MASTERSHAPE2" val="11:0-0-326,7-960,5"/>
  <p:tag name="CDT_MASTERSHAPE3" val="57350:326,7-26,62496-68,50504-933,8749"/>
  <p:tag name="CDT_MASTERSHAPE4" val="57351:295,7487-26,62496-30,95134-933,8749"/>
  <p:tag name="CDT_MASTERSHAPE5" val="12:0-480,25-0,1250394-0,1250394"/>
  <p:tag name="CDT_MASTERSHAPE6" val="13:0-49,37504-76,20732-136,063"/>
  <p:tag name="CDT_MASTERSHAPE7" val="14:485,5-0-34-960,5"/>
  <p:tag name="CDT_MASTERSHAPE8" val="10:485,5-695,75-34-264,75"/>
</p:tagLst>
</file>

<file path=ppt/tags/tag3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3.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5.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6.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3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8.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3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406,08-960,5"/>
  <p:tag name="CDT_MASTERSHAPE2" val="13:0-0-406,08-960,5"/>
  <p:tag name="CDT_MASTERSHAPE3" val="57350:337,575-26,62496-68,50504-933,8749"/>
  <p:tag name="CDT_MASTERSHAPE4" val="57351:406,08-26,62496-30,95134-933,8749"/>
  <p:tag name="CDT_MASTERSHAPE5" val="11:0-480,25-0,1250394-0,1250394"/>
  <p:tag name="CDT_MASTERSHAPE6" val="14:0-49,37504-76,20732-136,063"/>
  <p:tag name="CDT_MASTERSHAPE7" val="15:485,5-0-34-960,5"/>
  <p:tag name="CDT_MASTERSHAPE8" val="12:485,5-695,75-34-264,75"/>
</p:tagLst>
</file>

<file path=ppt/tags/tag4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1"/>
  <p:tag name="CDT_EXTCOL" val="True"/>
  <p:tag name="CDT_COLTX_NEW" val="26"/>
  <p:tag name="CDT_TARGETSHAPE_NEW" val="2"/>
  <p:tag name="CDT_PROT" val="3"/>
  <p:tag name="CDT_PROT_TOP" val="0"/>
  <p:tag name="CDT_PROT_LEFT" val="480,25"/>
  <p:tag name="CDT_PROT_WIDTH" val="0,1250394"/>
  <p:tag name="CDT_PROT_HEIGHT" val="0,1250394"/>
  <p:tag name="CDT_DELETE_ONEVENT_NEWPRES" val="False"/>
</p:tagLst>
</file>

<file path=ppt/tags/tag4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19"/>
  <p:tag name="CDT_COLFF_NEW" val="19"/>
  <p:tag name="CDT_EXTCOL" val="True"/>
  <p:tag name="CDT_COLTX_NEW" val="20"/>
  <p:tag name="CDT_TARGETSHAPE_NEW" val="3"/>
  <p:tag name="CDT_PROT" val="4"/>
  <p:tag name="CDT_PROT_TOP" val="235,2668"/>
  <p:tag name="CDT_PROT_LEFT" val="26,62496"/>
  <p:tag name="CDT_PROT_WIDTH" val="933,8749"/>
  <p:tag name="CDT_PROT_HEIGHT" val="99,70441"/>
  <p:tag name="CDT_DELETE_ONEVENT_NEWPRES" val="False"/>
</p:tagLst>
</file>

<file path=ppt/tags/tag4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4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06,1349"/>
  <p:tag name="CDT_PROT_HEIGHT" val="374,25"/>
</p:tagLst>
</file>

<file path=ppt/tags/tag4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DELETE_ONEVENT_NEWPRES" val="False"/>
  <p:tag name="CDT_PROT" val="2"/>
  <p:tag name="CDT_PROT_TOP" val="111,25"/>
  <p:tag name="CDT_PROT_LEFT" val="366,85"/>
  <p:tag name="CDT_PROT_WIDTH" val="593,65"/>
  <p:tag name="CDT_PROT_HEIGHT" val="374,25"/>
</p:tagLst>
</file>

<file path=ppt/tags/tag4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4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4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4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374,25"/>
</p:tagLst>
</file>

<file path=ppt/tags/tag4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190,6199-26,62496-99,70441-933,8749"/>
  <p:tag name="CDT_MASTERSHAPE4" val="11:0-480,25-0,1250394-0,1250394"/>
  <p:tag name="CDT_MASTERSHAPE5" val="12:0-49,37504-76,20732-136,063"/>
  <p:tag name="CDT_MASTERSHAPE6" val="15:485,5-0-34-960,5"/>
  <p:tag name="CDT_MASTERSHAPE7" val="57351:190,62-26,62504-30,95134-933,8749"/>
  <p:tag name="CDT_MASTERSHAPE8" val="13:485,5-695,75-34-264,75"/>
</p:tagLst>
</file>

<file path=ppt/tags/tag5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430,875"/>
  <p:tag name="CDT_PROT_HEIGHT" val="374,25"/>
</p:tagLst>
</file>

<file path=ppt/tags/tag51.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52.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5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83,5"/>
  <p:tag name="CDT_PROT_HEIGHT" val="374,25"/>
</p:tagLst>
</file>

<file path=ppt/tags/tag5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44,125"/>
  <p:tag name="CDT_PROT_WIDTH" val="283,4646"/>
  <p:tag name="CDT_PROT_HEIGHT" val="374,25"/>
</p:tagLst>
</file>

<file path=ppt/tags/tag5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639,0355"/>
  <p:tag name="CDT_PROT_WIDTH" val="283,4646"/>
  <p:tag name="CDT_PROT_HEIGHT" val="374,25"/>
</p:tagLst>
</file>

<file path=ppt/tags/tag56.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430,875"/>
  <p:tag name="CDT_PROT_HEIGHT" val="181,375"/>
</p:tagLst>
</file>

<file path=ppt/tags/tag57.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430,875"/>
  <p:tag name="CDT_PROT_HEIGHT" val="181,375"/>
</p:tagLst>
</file>

<file path=ppt/tags/tag5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430,875"/>
  <p:tag name="CDT_PROT_HEIGHT" val="181,5"/>
</p:tagLst>
</file>

<file path=ppt/tags/tag59.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1,625"/>
  <p:tag name="CDT_PROT_WIDTH" val="430,875"/>
  <p:tag name="CDT_PROT_HEIGHT" val="181,5"/>
</p:tagLst>
</file>

<file path=ppt/tags/tag6.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16:0-0-540-960,5"/>
  <p:tag name="CDT_MASTERSHAPE2" val="14:0-0-540-960,5"/>
  <p:tag name="CDT_MASTERSHAPE3" val="57350:235,2668-26,62496-99,70441-933,8749"/>
  <p:tag name="CDT_MASTERSHAPE4" val="11:0-480,25-0,1250394-0,1250394"/>
  <p:tag name="CDT_MASTERSHAPE5" val="13:0-49,37504-76,20732-136,063"/>
  <p:tag name="CDT_MASTERSHAPE6" val="15:485,5-0-34-960,5"/>
  <p:tag name="CDT_MASTERSHAPE7" val="57351:304-26,62504-30,95134-933,8749"/>
  <p:tag name="CDT_MASTERSHAPE8" val="12:485,5-695,75-34-264,75"/>
</p:tagLst>
</file>

<file path=ppt/tags/tag6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1.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62.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3.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532,9134"/>
  <p:tag name="CDT_PROT_HEIGHT" val="374,25"/>
</p:tagLst>
</file>

<file path=ppt/tags/tag6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5.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317,4803"/>
  <p:tag name="CDT_PROT_HEIGHT" val="374,25"/>
</p:tagLst>
</file>

<file path=ppt/tags/tag6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7"/>
  <p:tag name="CDT_PROT_WIDTH" val="317,4803"/>
  <p:tag name="CDT_PROT_HEIGHT" val="374,25"/>
</p:tagLst>
</file>

<file path=ppt/tags/tag67.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68.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204,0945"/>
  <p:tag name="CDT_PROT_HEIGHT" val="374,25"/>
</p:tagLst>
</file>

<file path=ppt/tags/tag69.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264,7559"/>
  <p:tag name="CDT_PROT_WIDTH" val="215,4941"/>
  <p:tag name="CDT_PROT_HEIGHT" val="374,25"/>
</p:tagLst>
</file>

<file path=ppt/tags/tag7.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326,75-960,5"/>
  <p:tag name="CDT_MASTERSHAPE2" val="57350:326,7-26,62504-68,50504-933,8749"/>
  <p:tag name="CDT_MASTERSHAPE3" val="57351:295,7487-26,62504-30,95134-933,8749"/>
  <p:tag name="CDT_MASTERSHAPE4" val="6:0-480,25-0,1250394-0,1250394"/>
  <p:tag name="CDT_MASTERSHAPE5" val="8:0-809,1249-63,37504-113,375"/>
</p:tagLst>
</file>

<file path=ppt/tags/tag70.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1,625"/>
  <p:tag name="CDT_PROT_WIDTH" val="204,125"/>
  <p:tag name="CDT_PROT_HEIGHT" val="374,25"/>
</p:tagLst>
</file>

<file path=ppt/tags/tag71.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2.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646,3749"/>
  <p:tag name="CDT_PROT_HEIGHT" val="181,375"/>
</p:tagLst>
</file>

<file path=ppt/tags/tag73.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646,3749"/>
  <p:tag name="CDT_PROT_HEIGHT" val="181,5"/>
</p:tagLst>
</file>

<file path=ppt/tags/tag74.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75.xml><?xml version="1.0" encoding="utf-8"?>
<p:tagLst xmlns:a="http://schemas.openxmlformats.org/drawingml/2006/main" xmlns:r="http://schemas.openxmlformats.org/officeDocument/2006/relationships" xmlns:p="http://schemas.openxmlformats.org/presentationml/2006/main">
  <p:tag name="CDT_PROT" val="2"/>
  <p:tag name="CDT_PROT_TOP" val="111,2501"/>
  <p:tag name="CDT_PROT_LEFT" val="49,37504"/>
  <p:tag name="CDT_PROT_WIDTH" val="317,4803"/>
  <p:tag name="CDT_PROT_HEIGHT" val="181,375"/>
</p:tagLst>
</file>

<file path=ppt/tags/tag76.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378,2696"/>
  <p:tag name="CDT_PROT_WIDTH" val="317,4803"/>
  <p:tag name="CDT_PROT_HEIGHT" val="181,375"/>
</p:tagLst>
</file>

<file path=ppt/tags/tag77.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49,37504"/>
  <p:tag name="CDT_PROT_WIDTH" val="317,4803"/>
  <p:tag name="CDT_PROT_HEIGHT" val="181,5"/>
</p:tagLst>
</file>

<file path=ppt/tags/tag78.xml><?xml version="1.0" encoding="utf-8"?>
<p:tagLst xmlns:a="http://schemas.openxmlformats.org/drawingml/2006/main" xmlns:r="http://schemas.openxmlformats.org/officeDocument/2006/relationships" xmlns:p="http://schemas.openxmlformats.org/presentationml/2006/main">
  <p:tag name="CDT_PROT" val="2"/>
  <p:tag name="CDT_PROT_TOP" val="304"/>
  <p:tag name="CDT_PROT_LEFT" val="378,2697"/>
  <p:tag name="CDT_PROT_WIDTH" val="317,4803"/>
  <p:tag name="CDT_PROT_HEIGHT" val="181,5"/>
</p:tagLst>
</file>

<file path=ppt/tags/tag79.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True"/>
  <p:tag name="CDT_LINEUNVISIBLE" val="True"/>
  <p:tag name="CDT_AUTODIALOG" val="3"/>
  <p:tag name="CDT_TARGETSHAPE_NEW" val="6"/>
  <p:tag name="CDT_PROT" val="2"/>
  <p:tag name="CDT_PROT_TOP" val="111,25"/>
  <p:tag name="CDT_PROT_LEFT" val="820,4528"/>
  <p:tag name="CDT_PROT_WIDTH" val="102,0472"/>
  <p:tag name="CDT_PROT_HEIGHT" val="374,25"/>
</p:tagLst>
</file>

<file path=ppt/tags/tag8.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7:0-0-406,5005-960,5"/>
  <p:tag name="CDT_MASTERSHAPE2" val="57350:337,575-26,62504-68,50504-933,8749"/>
  <p:tag name="CDT_MASTERSHAPE3" val="57351:406,08-26,62504-30,95134-933,8749"/>
  <p:tag name="CDT_MASTERSHAPE4" val="6:0-480,25-0,1250394-0,1250394"/>
  <p:tag name="CDT_MASTERSHAPE5" val="9:0-809,1249-63,37504-113,375"/>
</p:tagLst>
</file>

<file path=ppt/tags/tag80.xml><?xml version="1.0" encoding="utf-8"?>
<p:tagLst xmlns:a="http://schemas.openxmlformats.org/drawingml/2006/main" xmlns:r="http://schemas.openxmlformats.org/officeDocument/2006/relationships" xmlns:p="http://schemas.openxmlformats.org/presentationml/2006/main">
  <p:tag name="CDT_FILLFIXED" val="True"/>
  <p:tag name="CDT_LINEFIXED" val="True"/>
  <p:tag name="CDT_FILLUNVISIBLE" val="False"/>
  <p:tag name="CDT_LINEUNVISIBLE" val="True"/>
  <p:tag name="CDT_COLBF_NEW" val="21"/>
  <p:tag name="CDT_COLFF_NEW" val="21"/>
  <p:tag name="CDT_EXTCOL" val="True"/>
  <p:tag name="CDT_COLTX_NEW" val="22"/>
  <p:tag name="CDT_TARGETSHAPE_NEW" val="20"/>
  <p:tag name="CDT_DELETE_ONEVENT_NEWPRES" val="False"/>
  <p:tag name="CDT_PROT" val="2"/>
  <p:tag name="CDT_PROT_TOP" val="111,25"/>
  <p:tag name="CDT_PROT_LEFT" val="366,8501"/>
  <p:tag name="CDT_PROT_WIDTH" val="593,6499"/>
  <p:tag name="CDT_PROT_HEIGHT" val="374,25"/>
</p:tagLst>
</file>

<file path=ppt/tags/tag81.xml><?xml version="1.0" encoding="utf-8"?>
<p:tagLst xmlns:a="http://schemas.openxmlformats.org/drawingml/2006/main" xmlns:r="http://schemas.openxmlformats.org/officeDocument/2006/relationships" xmlns:p="http://schemas.openxmlformats.org/presentationml/2006/main">
  <p:tag name="MIO_SKIP_CDCHECK" val="Tru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MIO_CD_LAYOUT_VALID_AREA" val="true"/>
</p:tagLst>
</file>

<file path=ppt/tags/tag84.xml><?xml version="1.0" encoding="utf-8"?>
<p:tagLst xmlns:a="http://schemas.openxmlformats.org/drawingml/2006/main" xmlns:r="http://schemas.openxmlformats.org/officeDocument/2006/relationships" xmlns:p="http://schemas.openxmlformats.org/presentationml/2006/main">
  <p:tag name="CDT_PROT" val="2"/>
  <p:tag name="CDT_PROT_TOP" val="111,25"/>
  <p:tag name="CDT_PROT_LEFT" val="49,37504"/>
  <p:tag name="CDT_PROT_WIDTH" val="646,3749"/>
  <p:tag name="CDT_PROT_HEIGHT" val="374,25"/>
</p:tagLst>
</file>

<file path=ppt/tags/tag8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COLORS" val="-1;White;NavFontColor;White;-1"/>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9.xml><?xml version="1.0" encoding="utf-8"?>
<p:tagLst xmlns:a="http://schemas.openxmlformats.org/drawingml/2006/main" xmlns:r="http://schemas.openxmlformats.org/officeDocument/2006/relationships" xmlns:p="http://schemas.openxmlformats.org/presentationml/2006/main">
  <p:tag name="CDT_PROT" val="3"/>
  <p:tag name="CDT_PROT_TOP" val="0"/>
  <p:tag name="CDT_PROT_LEFT" val="0"/>
  <p:tag name="CDT_PROT_WIDTH" val="0"/>
  <p:tag name="CDT_PROT_HEIGHT" val="0"/>
  <p:tag name="CDT_LINEUNVISIBLE" val="True"/>
  <p:tag name="CDT_LINEFIXED" val="True"/>
  <p:tag name="CDT_DESIGN_NAME" val="Siemens 2013 – 16:9"/>
  <p:tag name="CDT_MASTERSHAPE1" val="5:111,25-366,85-374,25-593,65"/>
  <p:tag name="CDT_MASTERSHAPE2" val="13:111,25-366,8501-374,25-593,6499"/>
  <p:tag name="CDT_MASTERSHAPE3" val="2:0-0-99,87504-960,5"/>
  <p:tag name="CDT_MASTERSHAPE4" val="11:111,25-0-374,25-355,5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jYbzJ6I5RgSXuZdGrV2VrQ"/>
</p:tagLst>
</file>

<file path=ppt/tags/tag98.xml><?xml version="1.0" encoding="utf-8"?>
<p:tagLst xmlns:a="http://schemas.openxmlformats.org/drawingml/2006/main" xmlns:r="http://schemas.openxmlformats.org/officeDocument/2006/relationships" xmlns:p="http://schemas.openxmlformats.org/presentationml/2006/main">
  <p:tag name="BAINBULLETSACTIVATED" val="False"/>
</p:tagLst>
</file>

<file path=ppt/tags/tag99.xml><?xml version="1.0" encoding="utf-8"?>
<p:tagLst xmlns:a="http://schemas.openxmlformats.org/drawingml/2006/main" xmlns:r="http://schemas.openxmlformats.org/officeDocument/2006/relationships" xmlns:p="http://schemas.openxmlformats.org/presentationml/2006/main">
  <p:tag name="BAINBULLETSACTIVATED" val="False"/>
</p:tagLst>
</file>

<file path=ppt/theme/theme1.xml><?xml version="1.0" encoding="utf-8"?>
<a:theme xmlns:a="http://schemas.openxmlformats.org/drawingml/2006/main" name="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emens 2019">
  <a:themeElements>
    <a:clrScheme name="Siemens">
      <a:dk1>
        <a:srgbClr val="000000"/>
      </a:dk1>
      <a:lt1>
        <a:srgbClr val="FFFFFF"/>
      </a:lt1>
      <a:dk2>
        <a:srgbClr val="000000"/>
      </a:dk2>
      <a:lt2>
        <a:srgbClr val="ADBECB"/>
      </a:lt2>
      <a:accent1>
        <a:srgbClr val="879BAA"/>
      </a:accent1>
      <a:accent2>
        <a:srgbClr val="BECDD7"/>
      </a:accent2>
      <a:accent3>
        <a:srgbClr val="EB780A"/>
      </a:accent3>
      <a:accent4>
        <a:srgbClr val="641946"/>
      </a:accent4>
      <a:accent5>
        <a:srgbClr val="005F87"/>
      </a:accent5>
      <a:accent6>
        <a:srgbClr val="647D2D"/>
      </a:accent6>
      <a:hlink>
        <a:srgbClr val="EB780A"/>
      </a:hlink>
      <a:folHlink>
        <a:srgbClr val="641946"/>
      </a:folHlink>
    </a:clrScheme>
    <a:fontScheme name="Sieme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wrap="square" lIns="108000" tIns="54000" rIns="108000" bIns="54000" numCol="1" spcCol="72000" rtlCol="0" anchor="ctr">
        <a:noAutofit/>
      </a:bodyPr>
      <a:lstStyle>
        <a:defPPr algn="ctr">
          <a:lnSpc>
            <a:spcPct val="110000"/>
          </a:lnSpc>
          <a:spcBef>
            <a:spcPct val="0"/>
          </a:spcBef>
          <a:buFont typeface="Wingdings" charset="0"/>
          <a:buNone/>
          <a:defRPr sz="1800" dirty="0" smtClean="0">
            <a:solidFill>
              <a:schemeClr val="tx1"/>
            </a:solidFill>
            <a:latin typeface="+mn-lt"/>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e-DE" sz="2400" b="0" i="0" u="none" strike="noStrike" cap="none" normalizeH="0" baseline="0">
            <a:ln>
              <a:noFill/>
            </a:ln>
            <a:solidFill>
              <a:srgbClr val="000000"/>
            </a:solidFill>
            <a:effectLst/>
            <a:latin typeface="Arial" charset="0"/>
            <a:ea typeface="ヒラギノ角ゴ Pro W3" charset="0"/>
          </a:defRPr>
        </a:defPPr>
      </a:lstStyle>
    </a:lnDef>
    <a:txDef>
      <a:spPr>
        <a:noFill/>
      </a:spPr>
      <a:bodyPr wrap="square" lIns="108000" tIns="54000" rIns="108000" bIns="54000" rtlCol="0">
        <a:spAutoFit/>
      </a:bodyPr>
      <a:lstStyle>
        <a:defPPr algn="l">
          <a:lnSpc>
            <a:spcPct val="110000"/>
          </a:lnSpc>
          <a:spcBef>
            <a:spcPts val="0"/>
          </a:spcBef>
          <a:defRPr sz="1400" dirty="0" smtClean="0">
            <a:solidFill>
              <a:schemeClr val="tx1"/>
            </a:solidFill>
            <a:latin typeface="+mn-lt"/>
            <a:ea typeface="Arial Unicode MS" panose="020B0604020202020204" pitchFamily="34" charset="-128"/>
            <a:cs typeface="Arial Unicode MS" panose="020B0604020202020204" pitchFamily="34" charset="-128"/>
          </a:defRPr>
        </a:defPPr>
      </a:lstStyle>
    </a:txDef>
  </a:objectDefaults>
  <a:extraClrSchemeLst/>
  <a:custClrLst>
    <a:custClr name="Siemens Snow | 255 255 255">
      <a:srgbClr val="FFFFFF"/>
    </a:custClr>
    <a:custClr name="Siemens Accent Yellow dark | 235 120 10">
      <a:srgbClr val="EB780A"/>
    </a:custClr>
    <a:custClr name="Siemens Accent Yellow light | 255 185 0">
      <a:srgbClr val="FFB900"/>
    </a:custClr>
    <a:custClr name="Siemens Stone dark | 60 70 75">
      <a:srgbClr val="3C464B"/>
    </a:custClr>
    <a:custClr name="Siemens Sand dark | 115 100 90">
      <a:srgbClr val="73645A"/>
    </a:custClr>
    <a:custClr name="Siemens Accent Teal dark | 0 100 110">
      <a:srgbClr val="00646E"/>
    </a:custClr>
    <a:custClr name="Siemens Accent Yellow | 125 45 30">
      <a:srgbClr val="7D2D1E"/>
    </a:custClr>
    <a:custClr name="Siemens Accent Red | 65 20 50">
      <a:srgbClr val="411432"/>
    </a:custClr>
    <a:custClr name="Siemens Accent Blue | 0 70 105">
      <a:srgbClr val="004669"/>
    </a:custClr>
    <a:custClr name="Siemens Accent Green | 70 95 25">
      <a:srgbClr val="465F19"/>
    </a:custClr>
    <a:custClr name="Black">
      <a:srgbClr val="000000"/>
    </a:custClr>
    <a:custClr name="Siemens Accent Red dark | 100 25 70">
      <a:srgbClr val="641946"/>
    </a:custClr>
    <a:custClr name="Siemens Accent Red light | 175 35 95">
      <a:srgbClr val="AF235F"/>
    </a:custClr>
    <a:custClr name="Siemens Stone | 120 135 145">
      <a:srgbClr val="788791"/>
    </a:custClr>
    <a:custClr name="Siemens Sand | 155 150 130">
      <a:srgbClr val="9B9682"/>
    </a:custClr>
    <a:custClr name="Siemens Accent Teal | 15 130 135">
      <a:srgbClr val="0F8287"/>
    </a:custClr>
    <a:custClr name="Siemens Accent Yellow | 200 90 30">
      <a:srgbClr val="C85A1E"/>
    </a:custClr>
    <a:custClr name="Siemens Accent Red dark | 100 25 70">
      <a:srgbClr val="641946"/>
    </a:custClr>
    <a:custClr name="Siemens Accent Blue dark | 0 95 135">
      <a:srgbClr val="005F87"/>
    </a:custClr>
    <a:custClr name="Siemens Accent Green dark | 100 125 45">
      <a:srgbClr val="647D2D"/>
    </a:custClr>
    <a:custClr name="Siemens Stone light | 135 155 170">
      <a:srgbClr val="879BAA"/>
    </a:custClr>
    <a:custClr name="Siemens Accent Blue dark | 0 95 135">
      <a:srgbClr val="005F87"/>
    </a:custClr>
    <a:custClr name="Siemens Accent Blue light | 80 190 215">
      <a:srgbClr val="50BED7"/>
    </a:custClr>
    <a:custClr name="Siemens Stone | 155 175 190">
      <a:srgbClr val="9BAFBE"/>
    </a:custClr>
    <a:custClr name="Siemens Sand | 185 185 165">
      <a:srgbClr val="B9B9A5"/>
    </a:custClr>
    <a:custClr name="Siemens Accent Teal | 50 160 160">
      <a:srgbClr val="32A0A0"/>
    </a:custClr>
    <a:custClr name="Siemens Accent Yellow dark | 235 120 10">
      <a:srgbClr val="EB780A"/>
    </a:custClr>
    <a:custClr name="Siemens Accent Red | 135 30 80">
      <a:srgbClr val="871E50"/>
    </a:custClr>
    <a:custClr name="Siemens Accent Blue | 35 135 170">
      <a:srgbClr val="2387AA"/>
    </a:custClr>
    <a:custClr name="Siemens Accent Green | 135 150 40">
      <a:srgbClr val="879628"/>
    </a:custClr>
    <a:custClr name="Siemens Stone light 35% | 190 205 215">
      <a:srgbClr val="BECDD7"/>
    </a:custClr>
    <a:custClr name="Siemens Accent Green dark | 100 125 45">
      <a:srgbClr val="647D2D"/>
    </a:custClr>
    <a:custClr name="Siemens Accent Green light | 170 180 20">
      <a:srgbClr val="AAB414"/>
    </a:custClr>
    <a:custClr name="Siemens Stone light 35% | 190 205 215">
      <a:srgbClr val="BECDD7"/>
    </a:custClr>
    <a:custClr name="Siemens Sand light 35% | 215 215 205">
      <a:srgbClr val="D7D7CD"/>
    </a:custClr>
    <a:custClr name="Siemens Accent Teal | 75 185 185">
      <a:srgbClr val="4BB9B9"/>
    </a:custClr>
    <a:custClr name="Siemens Accent Yellow light | 255 185 0">
      <a:srgbClr val="FFB900"/>
    </a:custClr>
    <a:custClr name="Siemens Accent Red light | 175 35 95">
      <a:srgbClr val="AF235F"/>
    </a:custClr>
    <a:custClr name="Siemens Accent Blue | 65 170 200">
      <a:srgbClr val="41AAC8"/>
    </a:custClr>
    <a:custClr name="Siemens Accent Green light | 170 180 20">
      <a:srgbClr val="AAB414"/>
    </a:custClr>
    <a:custClr name="Siemens Sand light 35% | 215 215 205">
      <a:srgbClr val="D7D7CD"/>
    </a:custClr>
    <a:custClr name="Siemens Accent Teal dark | 0 100 110">
      <a:srgbClr val="00646E"/>
    </a:custClr>
    <a:custClr name="Siemens Accent Teal light | 65 170 170">
      <a:srgbClr val="41AAAA"/>
    </a:custClr>
    <a:custClr name="Siemens Stone | 205 217 225">
      <a:srgbClr val="CDD9E1"/>
    </a:custClr>
    <a:custClr name="Siemens Sand | 225 225 215">
      <a:srgbClr val="E1E1D7"/>
    </a:custClr>
    <a:custClr name="Siemens Accent Teal | 165 225 225">
      <a:srgbClr val="A5E1E1"/>
    </a:custClr>
    <a:custClr name="Siemens Accent Yellow | 255 225 120">
      <a:srgbClr val="FFE178"/>
    </a:custClr>
    <a:custClr name="Siemens Accent Red | 215 105 140">
      <a:srgbClr val="D7698C"/>
    </a:custClr>
    <a:custClr name="Siemens Accent Blue | 125 210 230">
      <a:srgbClr val="7DD2E6"/>
    </a:custClr>
    <a:custClr name="Siemens Accent Green | 210 215 65">
      <a:srgbClr val="D2D741"/>
    </a:custClr>
  </a:custClrLst>
  <a:extLst>
    <a:ext uri="{05A4C25C-085E-4340-85A3-A5531E510DB2}">
      <thm15:themeFamily xmlns:thm15="http://schemas.microsoft.com/office/thememl/2012/main" name="Title chart.potx" id="{3D2CD474-7AFE-49D2-B807-953C541281FE}" vid="{A3E3EB0C-91BB-4C63-A60A-781D0A806743}"/>
    </a:ext>
  </a:extLst>
</a:theme>
</file>

<file path=ppt/theme/theme3.xml><?xml version="1.0" encoding="utf-8"?>
<a:theme xmlns:a="http://schemas.openxmlformats.org/drawingml/2006/main" name="1_Siemens 2020">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t" anchorCtr="0"/>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headEnd w="lg" len="lg"/>
          <a:tailEnd type="none" w="lg" len="lg"/>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Siemens AG Theme Color">
      <a:dk1>
        <a:srgbClr val="000000"/>
      </a:dk1>
      <a:lt1>
        <a:sysClr val="window" lastClr="FFFFFF"/>
      </a:lt1>
      <a:dk2>
        <a:srgbClr val="000028"/>
      </a:dk2>
      <a:lt2>
        <a:srgbClr val="F3F3F0"/>
      </a:lt2>
      <a:accent1>
        <a:srgbClr val="009999"/>
      </a:accent1>
      <a:accent2>
        <a:srgbClr val="00D7A0"/>
      </a:accent2>
      <a:accent3>
        <a:srgbClr val="00BEDC"/>
      </a:accent3>
      <a:accent4>
        <a:srgbClr val="0087BE"/>
      </a:accent4>
      <a:accent5>
        <a:srgbClr val="00557C"/>
      </a:accent5>
      <a:accent6>
        <a:srgbClr val="000028"/>
      </a:accent6>
      <a:hlink>
        <a:srgbClr val="00BEDC"/>
      </a:hlink>
      <a:folHlink>
        <a:srgbClr val="0087BE"/>
      </a:folHlink>
    </a:clrScheme>
    <a:fontScheme name="Siemens A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iemens Petrol | 0 153 153">
      <a:srgbClr val="009999"/>
    </a:custClr>
    <a:custClr name="No color">
      <a:srgbClr val="FFFFFF"/>
    </a:custClr>
    <a:custClr name="Dark Blue | 0 85 124">
      <a:srgbClr val="00557C"/>
    </a:custClr>
    <a:custClr name="Dark Green | 0 100 110">
      <a:srgbClr val="00646E"/>
    </a:custClr>
    <a:custClr name="Dark Sand | 170 170 150">
      <a:srgbClr val="AAAA96"/>
    </a:custClr>
    <a:custClr name="Deep Blue | 0 0 40">
      <a:srgbClr val="000028"/>
    </a:custClr>
    <a:custClr name="Deep Blue 40% (Gray) | 153 153 169">
      <a:srgbClr val="9999A9"/>
    </a:custClr>
    <a:custClr name="Dark Purple | 80 0 120">
      <a:srgbClr val="500078"/>
    </a:custClr>
    <a:custClr name="Dark Orange | 236 102 2">
      <a:srgbClr val="EC6602"/>
    </a:custClr>
    <a:custClr name="Red | 239 1 55">
      <a:srgbClr val="EF0137"/>
    </a:custClr>
    <a:custClr name="Deep Blue | 0 0 40">
      <a:srgbClr val="000028"/>
    </a:custClr>
    <a:custClr name="No color">
      <a:srgbClr val="FFFFFF"/>
    </a:custClr>
    <a:custClr name="Blue | 0 135 190">
      <a:srgbClr val="0087BE"/>
    </a:custClr>
    <a:custClr name="Green | 0 175 142">
      <a:srgbClr val="00AF8E"/>
    </a:custClr>
    <a:custClr name="Soft Sand | 197 197 184">
      <a:srgbClr val="C5C5B8"/>
    </a:custClr>
    <a:custClr name="Deep Blue 80% | 51 51 83">
      <a:srgbClr val="333353"/>
    </a:custClr>
    <a:custClr name="Deep Blue 20% (Soft Gray) | 204 204 212">
      <a:srgbClr val="CCCCD4"/>
    </a:custClr>
    <a:custClr name="Purple | 170 50 190">
      <a:srgbClr val="AA32BE"/>
    </a:custClr>
    <a:custClr name="Orange | 255 144 0">
      <a:srgbClr val="FF9000"/>
    </a:custClr>
    <a:custClr name="Soft Red | 254 131 137">
      <a:srgbClr val="FE8389"/>
    </a:custClr>
    <a:custClr name="Light Sand | 243 243 240">
      <a:srgbClr val="F3F3F0"/>
    </a:custClr>
    <a:custClr name="No color">
      <a:srgbClr val="FFFFFF"/>
    </a:custClr>
    <a:custClr name="Soft Blue | 0 190 220">
      <a:srgbClr val="00BEDC"/>
    </a:custClr>
    <a:custClr name="Soft Green | 0 215 160">
      <a:srgbClr val="00D7A0"/>
    </a:custClr>
    <a:custClr name="Bright Sand | 223 223 217">
      <a:srgbClr val="DFDFD9"/>
    </a:custClr>
    <a:custClr name="Deep Blue 60% (Dark Gray) | 102 102 126">
      <a:srgbClr val="66667E"/>
    </a:custClr>
    <a:custClr name="Deep Blue 10% (Light Gray) | 229 229 233">
      <a:srgbClr val="E5E5E9"/>
    </a:custClr>
    <a:custClr name="Yellow | 255 215 50">
      <a:srgbClr val="FFD732"/>
    </a:custClr>
    <a:custClr name="Bold Green">
      <a:srgbClr val="00FFB9"/>
    </a:custClr>
    <a:custClr name="Bold Blue">
      <a:srgbClr val="00E6DC"/>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4ppTags>
  <Name>Four objects + Navigation</Name>
  <PpLayout>32</PpLayout>
  <Index>22</Index>
</p4ppTags>
</file>

<file path=customXml/item10.xml><?xml version="1.0" encoding="utf-8"?>
<p4ppTags>
  <Name>One object (large)</Name>
  <PpLayout>16</PpLayout>
  <Index>10</Index>
</p4ppTags>
</file>

<file path=customXml/item11.xml><?xml version="1.0" encoding="utf-8"?>
<p4ppTags>
  <Name>Two columns + Navigation</Name>
  <PpLayout>32</PpLayout>
  <Index>19</Index>
</p4ppTags>
</file>

<file path=customXml/item12.xml><?xml version="1.0" encoding="utf-8"?>
<p4ppTags>
  <Name>Two rows + Navigation</Name>
  <PpLayout>32</PpLayout>
  <Index>21</Index>
</p4ppTags>
</file>

<file path=customXml/item13.xml><?xml version="1.0" encoding="utf-8"?>
<p4ppTags>
  <Name>Free Content</Name>
  <PpLayout>11</PpLayout>
  <Index>9</Index>
</p4ppTags>
</file>

<file path=customXml/item14.xml><?xml version="1.0" encoding="utf-8"?>
<p4ppTags>
  <Name>Four objects</Name>
  <PpLayout>24</PpLayout>
  <Index>15</Index>
</p4ppTags>
</file>

<file path=customXml/item15.xml><?xml version="1.0" encoding="utf-8"?>
<p4ppTags>
  <Name>Free Content + Navigation</Name>
  <PpLayout>32</PpLayout>
  <Index>16</Index>
</p4ppTags>
</file>

<file path=customXml/item16.xml><?xml version="1.0" encoding="utf-8"?>
<p4ppTags>
  <Name>One object (large) + Navigation</Name>
  <PpLayout>32</PpLayout>
  <Index>17</Index>
</p4ppTags>
</file>

<file path=customXml/item17.xml><?xml version="1.0" encoding="utf-8"?>
<p4ppTags>
  <Name>Three columns + Navigation</Name>
  <PpLayout>32</PpLayout>
  <Index>20</Index>
</p4ppTags>
</file>

<file path=customXml/item18.xml><?xml version="1.0" encoding="utf-8"?>
<p4ppTags>
  <Name>Two rows</Name>
  <PpLayout>32</PpLayout>
  <Index>13</Index>
</p4ppTags>
</file>

<file path=customXml/item19.xml><?xml version="1.0" encoding="utf-8"?>
<p4ppTags>
  <Name>One object (large)</Name>
  <PpLayout>16</PpLayout>
  <Index>10</Index>
</p4ppTags>
</file>

<file path=customXml/item2.xml><?xml version="1.0" encoding="utf-8"?>
<p4ppTags>
  <Name>One object (small) + Navigation</Name>
  <PpLayout>32</PpLayout>
  <Index>18</Index>
</p4ppTags>
</file>

<file path=customXml/item3.xml><?xml version="1.0" encoding="utf-8"?>
<p4ppTags>
  <Name>Three columns</Name>
  <PpLayout>32</PpLayout>
  <Index>14</Index>
</p4ppTags>
</file>

<file path=customXml/item4.xml><?xml version="1.0" encoding="utf-8"?>
<p4ppTags>
  <Name>One object (large)</Name>
  <PpLayout>16</PpLayout>
  <Index>10</Index>
</p4ppTags>
</file>

<file path=customXml/item5.xml><?xml version="1.0" encoding="utf-8"?>
<p4ppTags>
  <Name>Free Content</Name>
  <PpLayout>11</PpLayout>
  <Index>9</Index>
</p4ppTags>
</file>

<file path=customXml/item6.xml><?xml version="1.0" encoding="utf-8"?>
<p4ppTags>
  <Name>One object (small)</Name>
  <PpLayout>16</PpLayout>
  <Index>11</Index>
</p4ppTags>
</file>

<file path=customXml/item7.xml><?xml version="1.0" encoding="utf-8"?>
<p4ppTags>
  <Name>One object (large)</Name>
  <PpLayout>16</PpLayout>
  <Index>10</Index>
</p4ppTags>
</file>

<file path=customXml/item8.xml><?xml version="1.0" encoding="utf-8"?>
<p4ppTags>
  <Name>Text + Index</Name>
  <PpLayout>32</PpLayout>
  <Index>8</Index>
</p4ppTags>
</file>

<file path=customXml/item9.xml><?xml version="1.0" encoding="utf-8"?>
<p4ppTags>
  <Name>Two columns</Name>
  <PpLayout>29</PpLayout>
  <Index>12</Index>
</p4ppTags>
</file>

<file path=customXml/itemProps1.xml><?xml version="1.0" encoding="utf-8"?>
<ds:datastoreItem xmlns:ds="http://schemas.openxmlformats.org/officeDocument/2006/customXml" ds:itemID="{EAB520BC-C6EC-457E-8AB5-55DB67C86858}">
  <ds:schemaRefs/>
</ds:datastoreItem>
</file>

<file path=customXml/itemProps10.xml><?xml version="1.0" encoding="utf-8"?>
<ds:datastoreItem xmlns:ds="http://schemas.openxmlformats.org/officeDocument/2006/customXml" ds:itemID="{8D8E844D-0A51-4EE6-9D2F-3EBF191E2636}">
  <ds:schemaRefs/>
</ds:datastoreItem>
</file>

<file path=customXml/itemProps11.xml><?xml version="1.0" encoding="utf-8"?>
<ds:datastoreItem xmlns:ds="http://schemas.openxmlformats.org/officeDocument/2006/customXml" ds:itemID="{D7BABA95-BFFE-422B-8591-3271669EEA88}">
  <ds:schemaRefs/>
</ds:datastoreItem>
</file>

<file path=customXml/itemProps12.xml><?xml version="1.0" encoding="utf-8"?>
<ds:datastoreItem xmlns:ds="http://schemas.openxmlformats.org/officeDocument/2006/customXml" ds:itemID="{6C79E4F8-DCFB-483C-880A-AEEC6AAFC838}">
  <ds:schemaRefs/>
</ds:datastoreItem>
</file>

<file path=customXml/itemProps13.xml><?xml version="1.0" encoding="utf-8"?>
<ds:datastoreItem xmlns:ds="http://schemas.openxmlformats.org/officeDocument/2006/customXml" ds:itemID="{D260391E-C098-44FF-92C5-5D86CE49CFFF}">
  <ds:schemaRefs/>
</ds:datastoreItem>
</file>

<file path=customXml/itemProps14.xml><?xml version="1.0" encoding="utf-8"?>
<ds:datastoreItem xmlns:ds="http://schemas.openxmlformats.org/officeDocument/2006/customXml" ds:itemID="{1581BFFB-B4CE-47A8-BE77-DC1339B1E5A7}">
  <ds:schemaRefs/>
</ds:datastoreItem>
</file>

<file path=customXml/itemProps15.xml><?xml version="1.0" encoding="utf-8"?>
<ds:datastoreItem xmlns:ds="http://schemas.openxmlformats.org/officeDocument/2006/customXml" ds:itemID="{7CC5F709-E74B-4E5F-A728-923D5062EBEF}">
  <ds:schemaRefs/>
</ds:datastoreItem>
</file>

<file path=customXml/itemProps16.xml><?xml version="1.0" encoding="utf-8"?>
<ds:datastoreItem xmlns:ds="http://schemas.openxmlformats.org/officeDocument/2006/customXml" ds:itemID="{B27F640E-84DF-4F97-BC70-D045F1E6594F}">
  <ds:schemaRefs/>
</ds:datastoreItem>
</file>

<file path=customXml/itemProps17.xml><?xml version="1.0" encoding="utf-8"?>
<ds:datastoreItem xmlns:ds="http://schemas.openxmlformats.org/officeDocument/2006/customXml" ds:itemID="{85D77EE6-52B7-48BE-9EDB-748F1EBB53DE}">
  <ds:schemaRefs/>
</ds:datastoreItem>
</file>

<file path=customXml/itemProps18.xml><?xml version="1.0" encoding="utf-8"?>
<ds:datastoreItem xmlns:ds="http://schemas.openxmlformats.org/officeDocument/2006/customXml" ds:itemID="{38AB8DE4-FD9B-4166-BEC3-3F1753596133}">
  <ds:schemaRefs/>
</ds:datastoreItem>
</file>

<file path=customXml/itemProps19.xml><?xml version="1.0" encoding="utf-8"?>
<ds:datastoreItem xmlns:ds="http://schemas.openxmlformats.org/officeDocument/2006/customXml" ds:itemID="{7E53282A-CFE9-4071-9A5C-90ECCC6C2181}">
  <ds:schemaRefs/>
</ds:datastoreItem>
</file>

<file path=customXml/itemProps2.xml><?xml version="1.0" encoding="utf-8"?>
<ds:datastoreItem xmlns:ds="http://schemas.openxmlformats.org/officeDocument/2006/customXml" ds:itemID="{D9FE249F-833E-4CF0-BECB-552D01D7DC9E}">
  <ds:schemaRefs/>
</ds:datastoreItem>
</file>

<file path=customXml/itemProps3.xml><?xml version="1.0" encoding="utf-8"?>
<ds:datastoreItem xmlns:ds="http://schemas.openxmlformats.org/officeDocument/2006/customXml" ds:itemID="{15CF3461-70D1-4B54-AFAB-DAFDA0A238CD}">
  <ds:schemaRefs/>
</ds:datastoreItem>
</file>

<file path=customXml/itemProps4.xml><?xml version="1.0" encoding="utf-8"?>
<ds:datastoreItem xmlns:ds="http://schemas.openxmlformats.org/officeDocument/2006/customXml" ds:itemID="{353943DA-44C9-4A3F-8173-D958E144D2C6}">
  <ds:schemaRefs/>
</ds:datastoreItem>
</file>

<file path=customXml/itemProps5.xml><?xml version="1.0" encoding="utf-8"?>
<ds:datastoreItem xmlns:ds="http://schemas.openxmlformats.org/officeDocument/2006/customXml" ds:itemID="{0A134AE0-860A-492D-A1FC-A6C4460873B9}">
  <ds:schemaRefs/>
</ds:datastoreItem>
</file>

<file path=customXml/itemProps6.xml><?xml version="1.0" encoding="utf-8"?>
<ds:datastoreItem xmlns:ds="http://schemas.openxmlformats.org/officeDocument/2006/customXml" ds:itemID="{1618AA06-B22E-4D19-9680-0D7830426729}">
  <ds:schemaRefs/>
</ds:datastoreItem>
</file>

<file path=customXml/itemProps7.xml><?xml version="1.0" encoding="utf-8"?>
<ds:datastoreItem xmlns:ds="http://schemas.openxmlformats.org/officeDocument/2006/customXml" ds:itemID="{80661B8B-A327-44F9-823B-4D9EE0B3EC78}">
  <ds:schemaRefs/>
</ds:datastoreItem>
</file>

<file path=customXml/itemProps8.xml><?xml version="1.0" encoding="utf-8"?>
<ds:datastoreItem xmlns:ds="http://schemas.openxmlformats.org/officeDocument/2006/customXml" ds:itemID="{7E35FEDB-1F0E-4D67-A313-4AC59C26FF29}">
  <ds:schemaRefs/>
</ds:datastoreItem>
</file>

<file path=customXml/itemProps9.xml><?xml version="1.0" encoding="utf-8"?>
<ds:datastoreItem xmlns:ds="http://schemas.openxmlformats.org/officeDocument/2006/customXml" ds:itemID="{1F6B696D-33DA-4670-A523-476F909F5701}">
  <ds:schemaRefs/>
</ds:datastoreItem>
</file>

<file path=docProps/app.xml><?xml version="1.0" encoding="utf-8"?>
<Properties xmlns="http://schemas.openxmlformats.org/officeDocument/2006/extended-properties" xmlns:vt="http://schemas.openxmlformats.org/officeDocument/2006/docPropsVTypes">
  <TotalTime>3996</TotalTime>
  <Words>3308</Words>
  <Application>Microsoft Office PowerPoint</Application>
  <PresentationFormat>Widescreen</PresentationFormat>
  <Paragraphs>619</Paragraphs>
  <Slides>22</Slides>
  <Notes>12</Notes>
  <HiddenSlides>0</HiddenSlides>
  <MMClips>4</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2</vt:i4>
      </vt:variant>
      <vt:variant>
        <vt:lpstr>Slide Titles</vt:lpstr>
      </vt:variant>
      <vt:variant>
        <vt:i4>22</vt:i4>
      </vt:variant>
    </vt:vector>
  </HeadingPairs>
  <TitlesOfParts>
    <vt:vector size="32" baseType="lpstr">
      <vt:lpstr>Arial</vt:lpstr>
      <vt:lpstr>Arial Narrow</vt:lpstr>
      <vt:lpstr>Calibri</vt:lpstr>
      <vt:lpstr>Siemens Sans</vt:lpstr>
      <vt:lpstr>Wingdings</vt:lpstr>
      <vt:lpstr>Siemens 2020</vt:lpstr>
      <vt:lpstr>Siemens 2019</vt:lpstr>
      <vt:lpstr>1_Siemens 2020</vt:lpstr>
      <vt:lpstr>think-cell Folie</vt:lpstr>
      <vt:lpstr>think-cell Slide</vt:lpstr>
      <vt:lpstr>Industry 4.0 through the lenses  of a global manufacturer </vt:lpstr>
      <vt:lpstr>Siemens in Vietnam aligned with the global vision:  “Working to solve what matters.”</vt:lpstr>
      <vt:lpstr>Changing market drivers will influence the manufacturing industry continuously </vt:lpstr>
      <vt:lpstr>Digital Industries connects the virtual and the real worlds  over the entire lifecycle – for discrete and process industries</vt:lpstr>
      <vt:lpstr>Digital Enterprise: The basis for continuous optimization</vt:lpstr>
      <vt:lpstr>Siemens enables the horizontal integration of Digital Twins  along the entire value chain </vt:lpstr>
      <vt:lpstr>Driving the Industrial IOT  by vertically integrating OT and IT </vt:lpstr>
      <vt:lpstr>Vertical integration – based on Edge, MindSphere,  and Mendix low-code app development</vt:lpstr>
      <vt:lpstr>Digitalization based on Totally Integrated Automation (TIA)</vt:lpstr>
      <vt:lpstr>Covid has hit industries differently. The highest impact are projected on industries related to travel and mobility.</vt:lpstr>
      <vt:lpstr>The pandemic enforced regulations to ensure the safety of the factory workers  whereas opportunity costs for manufacturers increased</vt:lpstr>
      <vt:lpstr>Covid has been a catalyst for technology adaption and accelerated the execution of digitalization plans of CIO’s and production manager</vt:lpstr>
      <vt:lpstr>Manufacturers in ASEAN are not confident in adopting Digitalization</vt:lpstr>
      <vt:lpstr>PowerPoint Presentation</vt:lpstr>
      <vt:lpstr>A digital transformation is supposed to support the company’s key performance indicators and create new business models to stay competitive</vt:lpstr>
      <vt:lpstr>Digitalization is a journey, which requires a sequence order of steps from planning over execution to optimization</vt:lpstr>
      <vt:lpstr>16 dimensions to be ranked using a bandwidth from 0 (non-existent) to 5 (very mature) to get a current status of your “digital readiness”</vt:lpstr>
      <vt:lpstr>12 manufacturing industries can be categorized after a natural habitat</vt:lpstr>
      <vt:lpstr>Vietnam initiated several programs by different government bodies to boost the industry 4.0 development across the country</vt:lpstr>
      <vt:lpstr>PowerPoint Presentation</vt:lpstr>
      <vt:lpstr>PowerPoint Presentation</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Siemens AG Business Graphic Collection 3.0</dc:title>
  <dc:creator>Trung, Nguyen Thanh (RC-VN DI S-AREA)</dc:creator>
  <cp:keywords>Template</cp:keywords>
  <dc:description>Version 3.0.2
February 2021</dc:description>
  <cp:lastModifiedBy>Vinh, Le Tien (RC-VN DI PR&amp;TS SS)</cp:lastModifiedBy>
  <cp:revision>1045</cp:revision>
  <dcterms:created xsi:type="dcterms:W3CDTF">2020-07-27T12:43:17Z</dcterms:created>
  <dcterms:modified xsi:type="dcterms:W3CDTF">2021-10-28T09:11:07Z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59b6cd5-d141-4a33-8bf1-0ca04484304f_Enabled">
    <vt:lpwstr>true</vt:lpwstr>
  </property>
  <property fmtid="{D5CDD505-2E9C-101B-9397-08002B2CF9AE}" pid="3" name="MSIP_Label_a59b6cd5-d141-4a33-8bf1-0ca04484304f_SetDate">
    <vt:lpwstr>2021-10-28T09:11:07Z</vt:lpwstr>
  </property>
  <property fmtid="{D5CDD505-2E9C-101B-9397-08002B2CF9AE}" pid="4" name="MSIP_Label_a59b6cd5-d141-4a33-8bf1-0ca04484304f_Method">
    <vt:lpwstr>Standard</vt:lpwstr>
  </property>
  <property fmtid="{D5CDD505-2E9C-101B-9397-08002B2CF9AE}" pid="5" name="MSIP_Label_a59b6cd5-d141-4a33-8bf1-0ca04484304f_Name">
    <vt:lpwstr>restricted-default</vt:lpwstr>
  </property>
  <property fmtid="{D5CDD505-2E9C-101B-9397-08002B2CF9AE}" pid="6" name="MSIP_Label_a59b6cd5-d141-4a33-8bf1-0ca04484304f_SiteId">
    <vt:lpwstr>38ae3bcd-9579-4fd4-adda-b42e1495d55a</vt:lpwstr>
  </property>
  <property fmtid="{D5CDD505-2E9C-101B-9397-08002B2CF9AE}" pid="7" name="MSIP_Label_a59b6cd5-d141-4a33-8bf1-0ca04484304f_ActionId">
    <vt:lpwstr>59a92333-1441-444b-bce5-3c3deb7a23cd</vt:lpwstr>
  </property>
  <property fmtid="{D5CDD505-2E9C-101B-9397-08002B2CF9AE}" pid="8" name="MSIP_Label_a59b6cd5-d141-4a33-8bf1-0ca04484304f_ContentBits">
    <vt:lpwstr>0</vt:lpwstr>
  </property>
  <property fmtid="{D5CDD505-2E9C-101B-9397-08002B2CF9AE}" pid="9" name="Document_Confidentiality">
    <vt:lpwstr>Restricted</vt:lpwstr>
  </property>
</Properties>
</file>