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8" r:id="rId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E66914"/>
    <a:srgbClr val="19A8EF"/>
    <a:srgbClr val="A9DEF9"/>
    <a:srgbClr val="D0EDFC"/>
    <a:srgbClr val="8DD4F7"/>
    <a:srgbClr val="53BEF3"/>
    <a:srgbClr val="FDF0E7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45" autoAdjust="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3EA09C-687D-486D-9B60-AA3E6F67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3D9E9C-6CF2-4C83-9292-63D53023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435">
            <a:extLst>
              <a:ext uri="{FF2B5EF4-FFF2-40B4-BE49-F238E27FC236}">
                <a16:creationId xmlns:a16="http://schemas.microsoft.com/office/drawing/2014/main" xmlns="" id="{5E39204E-6C6D-4494-B30F-23921118FA4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502650" y="6573838"/>
            <a:ext cx="631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ACC05493-1124-49CE-9B37-D75E4158B914}" type="slidenum">
              <a:rPr kumimoji="1" lang="en-GB" sz="1200">
                <a:solidFill>
                  <a:srgbClr val="B0002D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rPr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‹#›</a:t>
            </a:fld>
            <a:endParaRPr kumimoji="1" lang="en-GB" sz="1200">
              <a:solidFill>
                <a:srgbClr val="800000"/>
              </a:solidFill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Rectangle 442">
            <a:extLst>
              <a:ext uri="{FF2B5EF4-FFF2-40B4-BE49-F238E27FC236}">
                <a16:creationId xmlns:a16="http://schemas.microsoft.com/office/drawing/2014/main" xmlns="" id="{6FF5A98D-EA0E-4A5A-8002-5C2A1795AA0B}"/>
              </a:ext>
            </a:extLst>
          </p:cNvPr>
          <p:cNvSpPr>
            <a:spLocks noChangeArrowheads="1"/>
          </p:cNvSpPr>
          <p:nvPr userDrawn="1"/>
        </p:nvSpPr>
        <p:spPr bwMode="gray">
          <a:xfrm flipH="1">
            <a:off x="682625" y="6550025"/>
            <a:ext cx="8461375" cy="222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1F0E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sz="2400">
              <a:solidFill>
                <a:srgbClr val="19324B"/>
              </a:solidFill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77201EFE-BBE9-437B-A60A-D445BCE0E6D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3750"/>
            <a:ext cx="8820150" cy="174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sz="2400">
              <a:solidFill>
                <a:srgbClr val="19324B"/>
              </a:solidFill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97EC42E5-D2BC-4316-BB1D-22A7016BE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8065" y="6563185"/>
            <a:ext cx="3086100" cy="3165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VINAWOOD 5S PROJECT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9E15595-6AC9-42A6-A9BB-11F2142066E2}"/>
              </a:ext>
            </a:extLst>
          </p:cNvPr>
          <p:cNvGrpSpPr/>
          <p:nvPr userDrawn="1"/>
        </p:nvGrpSpPr>
        <p:grpSpPr>
          <a:xfrm>
            <a:off x="0" y="0"/>
            <a:ext cx="9144000" cy="6879772"/>
            <a:chOff x="88900" y="69850"/>
            <a:chExt cx="8994775" cy="6729413"/>
          </a:xfrm>
        </p:grpSpPr>
        <p:sp>
          <p:nvSpPr>
            <p:cNvPr id="25" name="AutoShape 200">
              <a:extLst>
                <a:ext uri="{FF2B5EF4-FFF2-40B4-BE49-F238E27FC236}">
                  <a16:creationId xmlns:a16="http://schemas.microsoft.com/office/drawing/2014/main" xmlns="" id="{C165D2C3-5596-4C79-97B5-652E1ECB66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900" y="69850"/>
              <a:ext cx="8994775" cy="6729413"/>
            </a:xfrm>
            <a:prstGeom prst="roundRect">
              <a:avLst>
                <a:gd name="adj" fmla="val 4245"/>
              </a:avLst>
            </a:prstGeom>
            <a:gradFill flip="none" rotWithShape="1">
              <a:gsLst>
                <a:gs pos="0">
                  <a:srgbClr val="584383">
                    <a:shade val="30000"/>
                    <a:satMod val="115000"/>
                  </a:srgbClr>
                </a:gs>
                <a:gs pos="50000">
                  <a:srgbClr val="584383">
                    <a:shade val="67500"/>
                    <a:satMod val="115000"/>
                  </a:srgbClr>
                </a:gs>
                <a:gs pos="100000">
                  <a:srgbClr val="584383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17416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AutoShape 200">
              <a:extLst>
                <a:ext uri="{FF2B5EF4-FFF2-40B4-BE49-F238E27FC236}">
                  <a16:creationId xmlns:a16="http://schemas.microsoft.com/office/drawing/2014/main" xmlns="" id="{E657C9ED-2932-437B-BF99-116E244CFD2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65100" y="152400"/>
              <a:ext cx="8839200" cy="4829175"/>
            </a:xfrm>
            <a:prstGeom prst="roundRect">
              <a:avLst>
                <a:gd name="adj" fmla="val 4245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17416B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F669CB7-32A8-4EE3-B67B-2B97A6069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222913"/>
            <a:ext cx="742767" cy="522405"/>
          </a:xfrm>
          <a:prstGeom prst="rect">
            <a:avLst/>
          </a:prstGeom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xmlns="" id="{78052894-DEA7-41AD-927F-BD3ACF77C74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676400" y="63246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478A6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www.vjcchcmc.org.vn</a:t>
            </a:r>
          </a:p>
        </p:txBody>
      </p:sp>
      <p:sp>
        <p:nvSpPr>
          <p:cNvPr id="29" name="Oval 38">
            <a:extLst>
              <a:ext uri="{FF2B5EF4-FFF2-40B4-BE49-F238E27FC236}">
                <a16:creationId xmlns:a16="http://schemas.microsoft.com/office/drawing/2014/main" xmlns="" id="{45B94698-D13A-4319-80C5-6DDB6F356934}"/>
              </a:ext>
            </a:extLst>
          </p:cNvPr>
          <p:cNvSpPr>
            <a:spLocks noChangeArrowheads="1"/>
          </p:cNvSpPr>
          <p:nvPr userDrawn="1"/>
        </p:nvSpPr>
        <p:spPr bwMode="gray">
          <a:xfrm rot="9371884">
            <a:off x="4624824" y="891742"/>
            <a:ext cx="4292381" cy="4187380"/>
          </a:xfrm>
          <a:prstGeom prst="ellipse">
            <a:avLst/>
          </a:prstGeom>
          <a:gradFill rotWithShape="1">
            <a:gsLst>
              <a:gs pos="0">
                <a:srgbClr val="C1D1D3">
                  <a:alpha val="48000"/>
                </a:srgbClr>
              </a:gs>
              <a:gs pos="100000">
                <a:srgbClr val="C1D1D3">
                  <a:gamma/>
                  <a:tint val="0"/>
                  <a:invGamma/>
                  <a:alpha val="8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17416B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" name="Oval 38">
            <a:extLst>
              <a:ext uri="{FF2B5EF4-FFF2-40B4-BE49-F238E27FC236}">
                <a16:creationId xmlns:a16="http://schemas.microsoft.com/office/drawing/2014/main" xmlns="" id="{1898BFA3-3944-46A6-80AA-19489F569914}"/>
              </a:ext>
            </a:extLst>
          </p:cNvPr>
          <p:cNvSpPr>
            <a:spLocks noChangeArrowheads="1"/>
          </p:cNvSpPr>
          <p:nvPr userDrawn="1"/>
        </p:nvSpPr>
        <p:spPr bwMode="gray">
          <a:xfrm rot="9371884">
            <a:off x="2826376" y="795804"/>
            <a:ext cx="4489068" cy="4379256"/>
          </a:xfrm>
          <a:prstGeom prst="ellipse">
            <a:avLst/>
          </a:prstGeom>
          <a:gradFill rotWithShape="1">
            <a:gsLst>
              <a:gs pos="0">
                <a:srgbClr val="C1D1D3">
                  <a:alpha val="48000"/>
                </a:srgbClr>
              </a:gs>
              <a:gs pos="100000">
                <a:srgbClr val="C1D1D3">
                  <a:gamma/>
                  <a:tint val="0"/>
                  <a:invGamma/>
                  <a:alpha val="8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17416B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D5140D7-D9E1-4526-9269-0662C001E9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9315"/>
            <a:ext cx="609600" cy="609600"/>
          </a:xfrm>
          <a:prstGeom prst="rect">
            <a:avLst/>
          </a:prstGeom>
        </p:spPr>
      </p:pic>
      <p:pic>
        <p:nvPicPr>
          <p:cNvPr id="32" name="Picture 2" descr="C:\Users\htnghia.VJCC-HCM.000\Desktop\vjccTower.png">
            <a:extLst>
              <a:ext uri="{FF2B5EF4-FFF2-40B4-BE49-F238E27FC236}">
                <a16:creationId xmlns:a16="http://schemas.microsoft.com/office/drawing/2014/main" xmlns="" id="{34CC8865-342E-47BD-BA11-2637C0B3F3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12" y="1867255"/>
            <a:ext cx="4143088" cy="3161945"/>
          </a:xfrm>
          <a:prstGeom prst="roundRect">
            <a:avLst>
              <a:gd name="adj" fmla="val 8594"/>
            </a:avLst>
          </a:prstGeom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34" name="Line 21">
            <a:extLst>
              <a:ext uri="{FF2B5EF4-FFF2-40B4-BE49-F238E27FC236}">
                <a16:creationId xmlns:a16="http://schemas.microsoft.com/office/drawing/2014/main" xmlns="" id="{1B461747-41CA-43C3-986E-C653B079D01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854200" y="3507494"/>
            <a:ext cx="7150100" cy="0"/>
          </a:xfrm>
          <a:prstGeom prst="line">
            <a:avLst/>
          </a:prstGeom>
          <a:noFill/>
          <a:ln w="38100">
            <a:solidFill>
              <a:srgbClr val="578C8D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17416B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308B9BB-10D3-4D80-8C63-48E0EC18AA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170" y="229197"/>
            <a:ext cx="5624186" cy="6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108065-1D32-45B0-B6B4-B45DDCD2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761453-0F78-49F0-B574-F722EA0F0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2F53D7-C0CE-4C1F-8A9A-3402CA0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735508-4054-4DA8-B161-E9AA0815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065" y="6563185"/>
            <a:ext cx="3086100" cy="316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C3D5DF-D4FE-488D-9F8D-A3241A89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ECFBEF-F801-4410-9E0C-F7B67ECEC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C9119D-9167-471C-910F-4D1EBDDF6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542A2F-A141-4DC8-817C-31711EB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6F5AE-9020-496C-8C57-3AB8A7CF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065" y="6563185"/>
            <a:ext cx="3086100" cy="316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99D287-25A2-447E-95E6-2C3AC5DE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4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49D2BF6-2ABB-4B76-98C0-7303CBD13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1200"/>
            <a:ext cx="3062546" cy="23367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435">
            <a:extLst>
              <a:ext uri="{FF2B5EF4-FFF2-40B4-BE49-F238E27FC236}">
                <a16:creationId xmlns:a16="http://schemas.microsoft.com/office/drawing/2014/main" xmlns="" id="{01DFB531-97A8-4A0B-8795-7270D3D4847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502650" y="6573838"/>
            <a:ext cx="631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ACC05493-1124-49CE-9B37-D75E4158B914}" type="slidenum">
              <a:rPr kumimoji="1" lang="en-GB" sz="1200">
                <a:solidFill>
                  <a:srgbClr val="B0002D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rPr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‹#›</a:t>
            </a:fld>
            <a:endParaRPr kumimoji="1" lang="en-GB" sz="1200">
              <a:solidFill>
                <a:srgbClr val="800000"/>
              </a:solidFill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Rectangle 442">
            <a:extLst>
              <a:ext uri="{FF2B5EF4-FFF2-40B4-BE49-F238E27FC236}">
                <a16:creationId xmlns:a16="http://schemas.microsoft.com/office/drawing/2014/main" xmlns="" id="{09564010-BC4A-49D4-8A80-CC83C2D81BC9}"/>
              </a:ext>
            </a:extLst>
          </p:cNvPr>
          <p:cNvSpPr>
            <a:spLocks noChangeArrowheads="1"/>
          </p:cNvSpPr>
          <p:nvPr userDrawn="1"/>
        </p:nvSpPr>
        <p:spPr bwMode="gray">
          <a:xfrm flipH="1">
            <a:off x="682625" y="6550025"/>
            <a:ext cx="8461375" cy="222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1F0E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sz="2400">
              <a:solidFill>
                <a:srgbClr val="19324B"/>
              </a:solidFill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59686B24-FD45-44FD-9E03-2EF8924ECD2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3750"/>
            <a:ext cx="8820150" cy="174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sz="2400">
              <a:solidFill>
                <a:srgbClr val="19324B"/>
              </a:solidFill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xmlns="" id="{2FA34D9E-5B25-4C47-812B-FBD66425B4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4" y="6591300"/>
            <a:ext cx="3288134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altLang="ja-JP" sz="900" i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 Huu Anh Tuan</a:t>
            </a:r>
            <a:endParaRPr lang="en-US" altLang="ja-JP" sz="1800" i="1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xmlns="" id="{06C76023-F360-464B-B5B2-5D036134BE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439" y="6578600"/>
            <a:ext cx="239210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9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WELDCOM  PROJECT</a:t>
            </a:r>
            <a:endParaRPr lang="en-US" altLang="ja-JP" sz="9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BC3D9D-95B5-400D-8381-5EE9AFF984AE}"/>
              </a:ext>
            </a:extLst>
          </p:cNvPr>
          <p:cNvSpPr/>
          <p:nvPr userDrawn="1"/>
        </p:nvSpPr>
        <p:spPr>
          <a:xfrm>
            <a:off x="0" y="-1"/>
            <a:ext cx="9144000" cy="793751"/>
          </a:xfrm>
          <a:prstGeom prst="rect">
            <a:avLst/>
          </a:prstGeom>
          <a:solidFill>
            <a:srgbClr val="17416B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FA6546B-D88D-4EB9-AAEB-EDDD943BB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011" y="204626"/>
            <a:ext cx="526081" cy="370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4EB2B3-9EDB-4023-A3D8-7B9CB87C54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81" y="169700"/>
            <a:ext cx="430330" cy="430330"/>
          </a:xfrm>
          <a:prstGeom prst="rect">
            <a:avLst/>
          </a:prstGeom>
        </p:spPr>
      </p:pic>
      <p:pic>
        <p:nvPicPr>
          <p:cNvPr id="16" name="Picture 15" descr="A close up of a screen&#10;&#10;Description generated with high confidence">
            <a:extLst>
              <a:ext uri="{FF2B5EF4-FFF2-40B4-BE49-F238E27FC236}">
                <a16:creationId xmlns:a16="http://schemas.microsoft.com/office/drawing/2014/main" xmlns="" id="{C5E0058B-0194-4B9E-9125-7DCF016FD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080" y="150898"/>
            <a:ext cx="2676462" cy="4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6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582E6-57F8-46C1-A363-15B4F847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71A6ED-FE45-4A85-9D2B-BD599D561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7F0409-6530-449C-93EB-3195F5C9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2C76E8-D195-4E85-BE50-61CB148B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065" y="6563185"/>
            <a:ext cx="3086100" cy="316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935D72-B4B4-4A65-88B6-039C2587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2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D87CFD-53F2-423B-BB6B-F9CF9A79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6105EB-0EA1-4C46-B7A6-5AAB12EC5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72BA78-F08F-4E23-BC80-70884FA3C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DD70E4-DAE6-44C9-901C-50EBBD4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5D3D4C-7742-4B11-8B59-FB3088A5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065" y="6563185"/>
            <a:ext cx="3086100" cy="316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D7D8B1-B5F3-48B4-9B09-55FA18F9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7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1DDFC-6054-490A-9E9D-31C41294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EBB10A-A6F9-4D5F-864F-94E84811B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127121-8882-40BC-9B5E-BEC08D7DB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1502F4-435D-4EC9-B7FD-3F79C6431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A942E3-7F7C-4DA2-87E3-CD2BB0F26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E65A69-3B6B-4A4E-A09F-85CEE98F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5A0612-EF9C-4121-AD47-8B789E4C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065" y="6563185"/>
            <a:ext cx="3086100" cy="316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6E613B-E071-45FF-9229-1E4140D2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3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135376-7F28-4204-9142-E89419A6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278851-AE80-44A4-B828-0F77299E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065" y="6563185"/>
            <a:ext cx="3086100" cy="316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87D391-3D6C-4362-91BE-A1237F80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6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C950DBC-2E5F-43C8-BA86-B15DB13A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C5E61E-61E5-4350-BE59-30305FAE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065" y="6563185"/>
            <a:ext cx="3086100" cy="316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70088-7367-4721-97EC-0B5F95EB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7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FA21B-884A-4888-ABB4-268D9533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9FE099-DE2B-4133-935F-515B7EBA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D89A89-47E0-49E9-8CC4-0E831F36B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6881A6-8746-4C12-9FA4-F1C92FB7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3A2C92-97E2-47BF-9F46-A3320D4B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065" y="6563185"/>
            <a:ext cx="3086100" cy="316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5F3387-FA24-43DC-A436-0D239C01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2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77826-AA08-498F-BAF6-FEE5F9A3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3ABCA0-9294-4841-B112-C2484569D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2CC561-3922-4EB3-A1D1-F44673A74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E79BA-4889-4B97-84A4-C80CE111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20F988-F44D-4390-8065-7B031C9E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065" y="6563185"/>
            <a:ext cx="3086100" cy="3165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BCFAD8-BEE5-49C0-B3F0-B2AC1365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35">
            <a:extLst>
              <a:ext uri="{FF2B5EF4-FFF2-40B4-BE49-F238E27FC236}">
                <a16:creationId xmlns:a16="http://schemas.microsoft.com/office/drawing/2014/main" xmlns="" id="{21A78891-37F6-4DFD-9E04-D8F78C1D3B8B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502650" y="6573838"/>
            <a:ext cx="631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fld id="{ACC05493-1124-49CE-9B37-D75E4158B914}" type="slidenum">
              <a:rPr kumimoji="1" lang="en-GB" sz="1200">
                <a:solidFill>
                  <a:srgbClr val="B0002D"/>
                </a:solidFill>
                <a:latin typeface="Times New Roman" pitchFamily="18" charset="0"/>
                <a:ea typeface="Arial Unicode MS" pitchFamily="50" charset="-128"/>
                <a:cs typeface="Arial Unicode MS" pitchFamily="50" charset="-128"/>
              </a:rPr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t>‹#›</a:t>
            </a:fld>
            <a:endParaRPr kumimoji="1" lang="en-GB" sz="1200">
              <a:solidFill>
                <a:srgbClr val="800000"/>
              </a:solidFill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3" name="Rectangle 442">
            <a:extLst>
              <a:ext uri="{FF2B5EF4-FFF2-40B4-BE49-F238E27FC236}">
                <a16:creationId xmlns:a16="http://schemas.microsoft.com/office/drawing/2014/main" xmlns="" id="{ACF3A79D-BF45-41BF-AEC9-77F6F3FB8A9D}"/>
              </a:ext>
            </a:extLst>
          </p:cNvPr>
          <p:cNvSpPr>
            <a:spLocks noChangeArrowheads="1"/>
          </p:cNvSpPr>
          <p:nvPr userDrawn="1"/>
        </p:nvSpPr>
        <p:spPr bwMode="gray">
          <a:xfrm flipH="1">
            <a:off x="682625" y="6550025"/>
            <a:ext cx="8461375" cy="222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1F0E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sz="2400">
              <a:solidFill>
                <a:srgbClr val="19324B"/>
              </a:solidFill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xmlns="" id="{6CE5880D-0A7E-443F-B240-29086068524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3750"/>
            <a:ext cx="8820150" cy="174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sz="2400">
              <a:solidFill>
                <a:srgbClr val="19324B"/>
              </a:solidFill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xmlns="" id="{C72106C0-8FEC-43C8-AEE5-8596A6455F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54" y="6591300"/>
            <a:ext cx="3288134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US" altLang="ja-JP" sz="900" i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 Huu Anh Tuan</a:t>
            </a:r>
            <a:endParaRPr lang="en-US" altLang="ja-JP" sz="1800" i="1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xmlns="" id="{641CD1E9-7827-4CBE-AF4D-E9556F7FA2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439" y="6578600"/>
            <a:ext cx="239210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90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WELDCOM  PROJECT</a:t>
            </a:r>
            <a:endParaRPr lang="en-US" altLang="ja-JP" sz="9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image" Target="../media/image10.jpeg"/><Relationship Id="rId21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9.jpeg"/><Relationship Id="rId16" Type="http://schemas.openxmlformats.org/officeDocument/2006/relationships/image" Target="../media/image17.png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hyperlink" Target="http://www.vietnamworks.com/jobseekers/searchresults.php?search=true&amp;userid=1189463" TargetMode="External"/><Relationship Id="rId23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493941" y="4788752"/>
            <a:ext cx="4443297" cy="1672683"/>
          </a:xfrm>
          <a:prstGeom prst="roundRect">
            <a:avLst>
              <a:gd name="adj" fmla="val 10000"/>
            </a:avLst>
          </a:prstGeom>
          <a:blipFill>
            <a:blip r:embed="rId2"/>
            <a:tile tx="0" ty="0" sx="100000" sy="100000" flip="none" algn="tl"/>
          </a:blipFill>
          <a:effectLst>
            <a:outerShdw blurRad="190500" dist="177800" dir="3000000" sx="101000" sy="101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ounded Rectangle 23"/>
          <p:cNvSpPr/>
          <p:nvPr/>
        </p:nvSpPr>
        <p:spPr>
          <a:xfrm>
            <a:off x="167269" y="4817327"/>
            <a:ext cx="4125951" cy="1672683"/>
          </a:xfrm>
          <a:prstGeom prst="roundRect">
            <a:avLst>
              <a:gd name="adj" fmla="val 10667"/>
            </a:avLst>
          </a:prstGeom>
          <a:blipFill>
            <a:blip r:embed="rId2"/>
            <a:tile tx="0" ty="0" sx="100000" sy="100000" flip="none" algn="tl"/>
          </a:blipFill>
          <a:effectLst>
            <a:outerShdw blurRad="190500" dist="177800" dir="3000000" sx="101000" sy="101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1180703F-3675-4A18-B93B-AD532EA65CAE}"/>
              </a:ext>
            </a:extLst>
          </p:cNvPr>
          <p:cNvSpPr/>
          <p:nvPr/>
        </p:nvSpPr>
        <p:spPr>
          <a:xfrm>
            <a:off x="196979" y="956742"/>
            <a:ext cx="4048450" cy="1227658"/>
          </a:xfrm>
          <a:prstGeom prst="roundRect">
            <a:avLst>
              <a:gd name="adj" fmla="val 8818"/>
            </a:avLst>
          </a:prstGeom>
          <a:blipFill>
            <a:blip r:embed="rId2"/>
            <a:tile tx="0" ty="0" sx="100000" sy="100000" flip="none" algn="tl"/>
          </a:blipFill>
          <a:effectLst>
            <a:outerShdw blurRad="190500" dist="177800" dir="3000000" sx="101000" sy="101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3464" indent="-285750">
              <a:buFont typeface="Wingdings" pitchFamily="2" charset="2"/>
              <a:buChar char="q"/>
            </a:pPr>
            <a:r>
              <a:rPr lang="en-US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TRẦN  HỮU  ANH  TUẤN</a:t>
            </a:r>
          </a:p>
          <a:p>
            <a:pPr marL="283464" indent="-285750"/>
            <a:r>
              <a:rPr lang="ja-JP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チャン　 フー　  アン　 トアン</a:t>
            </a:r>
            <a:endParaRPr lang="en-US" altLang="ja-JP" sz="1400" b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3464" indent="-285750">
              <a:buFont typeface="Wingdings" pitchFamily="2" charset="2"/>
              <a:buChar char="q"/>
            </a:pPr>
            <a:r>
              <a:rPr lang="en-US" altLang="ja-JP" sz="1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sinh : 1971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14D4B7A-BD94-4BD3-B28C-3FF31BA2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64"/>
          <a:stretch>
            <a:fillRect/>
          </a:stretch>
        </p:blipFill>
        <p:spPr bwMode="auto">
          <a:xfrm>
            <a:off x="3145972" y="968704"/>
            <a:ext cx="1077687" cy="1287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ED76DB79-3F62-43ED-AE12-7B634EED69E8}"/>
              </a:ext>
            </a:extLst>
          </p:cNvPr>
          <p:cNvSpPr/>
          <p:nvPr/>
        </p:nvSpPr>
        <p:spPr>
          <a:xfrm>
            <a:off x="182880" y="2260694"/>
            <a:ext cx="4079631" cy="2378214"/>
          </a:xfrm>
          <a:prstGeom prst="roundRect">
            <a:avLst>
              <a:gd name="adj" fmla="val 5847"/>
            </a:avLst>
          </a:prstGeom>
          <a:blipFill>
            <a:blip r:embed="rId2"/>
            <a:tile tx="0" ty="0" sx="100000" sy="100000" flip="none" algn="tl"/>
          </a:blipFill>
          <a:effectLst>
            <a:outerShdw blurRad="190500" dist="177800" dir="3000000" sx="101000" sy="101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3464"/>
            <a:r>
              <a:rPr lang="en-US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endParaRPr lang="en-US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3464" indent="-285750">
              <a:buFont typeface="Arial" pitchFamily="34" charset="0"/>
              <a:buChar char="•"/>
            </a:pP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Kỹ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sư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khí</a:t>
            </a:r>
            <a:endParaRPr kumimoji="1" lang="en-US" alt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3464" indent="-285750">
              <a:buFont typeface="Arial" pitchFamily="34" charset="0"/>
              <a:buChar char="•"/>
            </a:pP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Ngoại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ngữ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ngữ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thạo</a:t>
            </a:r>
            <a:endParaRPr kumimoji="1" lang="en-US" alt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3464" indent="-285750">
              <a:buFont typeface="Arial" pitchFamily="34" charset="0"/>
              <a:buChar char="•"/>
            </a:pP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Quản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endParaRPr kumimoji="1" lang="en-US" altLang="en-US" sz="14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3464" indent="-285750">
              <a:buFont typeface="Arial" pitchFamily="34" charset="0"/>
              <a:buChar char="•"/>
            </a:pP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Quản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máy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kumimoji="1" lang="en-US" altLang="en-US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kumimoji="1" lang="en-US" altLang="en-US" sz="1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12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(9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Giám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đốc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máy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83464" indent="-285750">
              <a:buFont typeface="Arial" pitchFamily="34" charset="0"/>
              <a:buChar char="•"/>
            </a:pP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lãnh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đạo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thống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ISO 9001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14001</a:t>
            </a:r>
          </a:p>
          <a:p>
            <a:pPr marL="283464" indent="-285750">
              <a:buFont typeface="Arial" pitchFamily="34" charset="0"/>
              <a:buChar char="•"/>
            </a:pP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Đào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tạo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10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500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khóa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200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đơn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Nam;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Âu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1" lang="en-US" altLang="en-US" sz="1400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Mỹ</a:t>
            </a:r>
            <a:r>
              <a:rPr kumimoji="1" lang="en-US" altLang="en-US" sz="1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9F7DC6B7-FB13-44C3-BA0F-69184C4307E0}"/>
              </a:ext>
            </a:extLst>
          </p:cNvPr>
          <p:cNvSpPr/>
          <p:nvPr/>
        </p:nvSpPr>
        <p:spPr>
          <a:xfrm>
            <a:off x="4474028" y="984738"/>
            <a:ext cx="4455003" cy="3625031"/>
          </a:xfrm>
          <a:prstGeom prst="roundRect">
            <a:avLst>
              <a:gd name="adj" fmla="val 5148"/>
            </a:avLst>
          </a:prstGeom>
          <a:blipFill>
            <a:blip r:embed="rId2"/>
            <a:tile tx="0" ty="0" sx="100000" sy="100000" flip="none" algn="tl"/>
          </a:blipFill>
          <a:effectLst>
            <a:outerShdw blurRad="190500" dist="177800" dir="3000000" sx="101000" sy="101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3464"/>
            <a:r>
              <a:rPr lang="en-US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 ĐỀ ĐÀO TẠO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thống sản xuất tinh gọn – Kết hợp viện đào tạo Panasonic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ja-JP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 gia đánh giá nội bộ ISO9001/ ISO14001/ </a:t>
            </a:r>
            <a:r>
              <a:rPr lang="en-US" altLang="ja-JP" sz="14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OHSAS18001/ Sedex</a:t>
            </a:r>
            <a:endParaRPr lang="en-US" altLang="ja-JP" sz="1400" i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định năng lực QC (Cấp 4 , Cấp 3, Cấp 2)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Nâng cao năng lực quản lý sản xuất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Công cụ quản lý chất lượng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 lý khiếu nại khách hàng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 lường sự thỏa mãn của khách hàng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Công cụ cải tiến sản xuất IE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 năng quản lý trực quan 5S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 năng làm việc hiệu quả - Horenso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 năng cải tiến hiện trường Kaizen</a:t>
            </a:r>
          </a:p>
          <a:p>
            <a:pPr marL="283464" indent="-285750">
              <a:buFont typeface="Arial" pitchFamily="34" charset="0"/>
              <a:buChar char="•"/>
            </a:pPr>
            <a:r>
              <a:rPr lang="en-US" altLang="en-US" sz="14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cải tiến nhóm nhỏ - QCC</a:t>
            </a:r>
            <a:r>
              <a:rPr lang="vi-VN" alt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en-US" altLang="en-US" sz="1400" i="1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08B4A184-771B-4A95-B547-2501DD6AD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92" y="170715"/>
            <a:ext cx="73521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0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 THIỆU </a:t>
            </a:r>
            <a:r>
              <a:rPr lang="en-US" sz="20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 CHUYÊN GIA T</a:t>
            </a:r>
            <a:r>
              <a:rPr lang="vi-VN" sz="20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0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VẤN:</a:t>
            </a:r>
            <a:r>
              <a:rPr lang="vi-VN" sz="20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ja-JP" altLang="en-US" sz="1200">
              <a:solidFill>
                <a:schemeClr val="accent1"/>
              </a:solidFill>
              <a:latin typeface="Tahoma" panose="020B0604030504040204" pitchFamily="34" charset="0"/>
              <a:ea typeface="ＨＧｺﾞｼｯｸE-PRO" pitchFamily="2" charset="-128"/>
              <a:cs typeface="Tahoma" panose="020B060403050404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xmlns="" id="{9608D268-BC6D-492C-8EAD-ECC9CDB1076B}"/>
              </a:ext>
            </a:extLst>
          </p:cNvPr>
          <p:cNvSpPr/>
          <p:nvPr/>
        </p:nvSpPr>
        <p:spPr>
          <a:xfrm>
            <a:off x="4737177" y="4788138"/>
            <a:ext cx="2816148" cy="330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Đ</a:t>
            </a:r>
            <a:r>
              <a:rPr lang="vi-VN" sz="1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VỊ CỘNG TÁC</a:t>
            </a: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xmlns="" id="{0E9F7B59-0A79-4CD8-9BB3-F7A5EEFC2809}"/>
              </a:ext>
            </a:extLst>
          </p:cNvPr>
          <p:cNvSpPr/>
          <p:nvPr/>
        </p:nvSpPr>
        <p:spPr>
          <a:xfrm>
            <a:off x="223025" y="4843968"/>
            <a:ext cx="3010597" cy="330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KHÁCH HÀNG TIÊU BIỂU:</a:t>
            </a:r>
          </a:p>
        </p:txBody>
      </p:sp>
      <p:pic>
        <p:nvPicPr>
          <p:cNvPr id="38" name="Picture 4" descr="http://t1.gstatic.com/images?q=tbn:ANd9GcQbUbuKqoEICsY68CcRWn1k-HnM0d4asQzV8A2D3f5GFtwb41kf">
            <a:extLst>
              <a:ext uri="{FF2B5EF4-FFF2-40B4-BE49-F238E27FC236}">
                <a16:creationId xmlns:a16="http://schemas.microsoft.com/office/drawing/2014/main" xmlns="" id="{32DCB12E-1097-4ED8-ADFC-2F3E72657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180" b="55300" l="2586" r="97414">
                        <a14:foregroundMark x1="8621" y1="39171" x2="8621" y2="39171"/>
                        <a14:foregroundMark x1="3448" y1="39171" x2="3448" y2="39171"/>
                        <a14:foregroundMark x1="21121" y1="45161" x2="21121" y2="45161"/>
                        <a14:foregroundMark x1="39655" y1="48387" x2="39655" y2="48387"/>
                        <a14:foregroundMark x1="53017" y1="47465" x2="53017" y2="47465"/>
                        <a14:foregroundMark x1="62931" y1="48387" x2="62931" y2="48387"/>
                        <a14:foregroundMark x1="91810" y1="45161" x2="91810" y2="45161"/>
                        <a14:foregroundMark x1="97414" y1="49770" x2="97414" y2="49770"/>
                        <a14:foregroundMark x1="77586" y1="46083" x2="77586" y2="46083"/>
                      </a14:backgroundRemoval>
                    </a14:imgEffect>
                  </a14:imgLayer>
                </a14:imgProps>
              </a:ext>
            </a:extLst>
          </a:blip>
          <a:srcRect t="30722" b="40399"/>
          <a:stretch>
            <a:fillRect/>
          </a:stretch>
        </p:blipFill>
        <p:spPr bwMode="auto">
          <a:xfrm>
            <a:off x="252620" y="5214457"/>
            <a:ext cx="1197543" cy="334521"/>
          </a:xfrm>
          <a:prstGeom prst="rect">
            <a:avLst/>
          </a:prstGeom>
          <a:noFill/>
        </p:spPr>
      </p:pic>
      <p:pic>
        <p:nvPicPr>
          <p:cNvPr id="41" name="Picture 2" descr="http://t3.gstatic.com/images?q=tbn:ANd9GcSNvbXflatS7Jy3apk4v1MbQTcLgQ6AoQAty2BL5N6OLtCdVVp_">
            <a:extLst>
              <a:ext uri="{FF2B5EF4-FFF2-40B4-BE49-F238E27FC236}">
                <a16:creationId xmlns:a16="http://schemas.microsoft.com/office/drawing/2014/main" xmlns="" id="{1C7658E4-DBF2-48BC-8F74-3BCF7128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5370" l="1288" r="97425">
                        <a14:foregroundMark x1="10300" y1="38426" x2="10300" y2="38426"/>
                        <a14:foregroundMark x1="11609" y1="39815" x2="14371" y2="39815"/>
                        <a14:foregroundMark x1="30281" y1="24213" x2="32538" y2="24362"/>
                        <a14:foregroundMark x1="22141" y1="23675" x2="25832" y2="23919"/>
                        <a14:foregroundMark x1="14163" y1="23148" x2="21807" y2="23653"/>
                        <a14:foregroundMark x1="44050" y1="8796" x2="54936" y2="8796"/>
                        <a14:foregroundMark x1="26160" y1="8796" x2="43191" y2="8796"/>
                        <a14:foregroundMark x1="22747" y1="8796" x2="23348" y2="8796"/>
                        <a14:foregroundMark x1="51502" y1="6019" x2="59451" y2="10605"/>
                        <a14:foregroundMark x1="93156" y1="51069" x2="93562" y2="51852"/>
                        <a14:foregroundMark x1="85842" y1="36958" x2="87367" y2="39900"/>
                        <a14:foregroundMark x1="82043" y1="29630" x2="82184" y2="29901"/>
                        <a14:foregroundMark x1="81694" y1="28956" x2="82043" y2="29630"/>
                        <a14:foregroundMark x1="71245" y1="8796" x2="74097" y2="14299"/>
                        <a14:foregroundMark x1="84155" y1="67617" x2="82277" y2="70764"/>
                        <a14:foregroundMark x1="93562" y1="51852" x2="91910" y2="54620"/>
                        <a14:foregroundMark x1="36008" y1="95936" x2="20601" y2="97685"/>
                        <a14:foregroundMark x1="57818" y1="93460" x2="50590" y2="94281"/>
                        <a14:foregroundMark x1="6516" y1="57171" x2="5150" y2="53241"/>
                        <a14:foregroundMark x1="20601" y1="97685" x2="19425" y2="94302"/>
                        <a14:foregroundMark x1="29798" y1="17130" x2="33906" y2="11111"/>
                        <a14:foregroundMark x1="29166" y1="18056" x2="29482" y2="17593"/>
                        <a14:foregroundMark x1="28798" y1="18595" x2="29166" y2="18056"/>
                        <a14:foregroundMark x1="25058" y1="24074" x2="25593" y2="23290"/>
                        <a14:foregroundMark x1="24426" y1="25000" x2="25058" y2="24074"/>
                        <a14:foregroundMark x1="20408" y1="30886" x2="24426" y2="25000"/>
                        <a14:foregroundMark x1="12836" y1="41980" x2="14344" y2="39770"/>
                        <a14:foregroundMark x1="5150" y1="53241" x2="6220" y2="51673"/>
                        <a14:foregroundMark x1="86266" y1="18981" x2="86266" y2="18981"/>
                        <a14:foregroundMark x1="94850" y1="20370" x2="84194" y2="20370"/>
                        <a14:foregroundMark x1="96137" y1="38426" x2="94850" y2="38426"/>
                        <a14:foregroundMark x1="78970" y1="8796" x2="76395" y2="11111"/>
                        <a14:foregroundMark x1="5150" y1="54167" x2="1717" y2="54167"/>
                        <a14:foregroundMark x1="61803" y1="33333" x2="61803" y2="33333"/>
                        <a14:foregroundMark x1="23605" y1="24074" x2="25751" y2="25000"/>
                        <a14:foregroundMark x1="22288" y1="23506" x2="23605" y2="24074"/>
                        <a14:foregroundMark x1="15619" y1="19945" x2="15021" y2="26389"/>
                        <a14:foregroundMark x1="15880" y1="17130" x2="15856" y2="17393"/>
                        <a14:foregroundMark x1="15451" y1="27315" x2="15451" y2="27315"/>
                        <a14:foregroundMark x1="14163" y1="27315" x2="12017" y2="23611"/>
                        <a14:foregroundMark x1="12446" y1="22685" x2="12446" y2="22685"/>
                        <a14:foregroundMark x1="39914" y1="15278" x2="39914" y2="15278"/>
                        <a14:foregroundMark x1="43348" y1="15741" x2="42489" y2="13426"/>
                        <a14:foregroundMark x1="34764" y1="14815" x2="39056" y2="14815"/>
                        <a14:foregroundMark x1="53648" y1="9259" x2="56223" y2="9722"/>
                        <a14:foregroundMark x1="51073" y1="8796" x2="53648" y2="9259"/>
                        <a14:foregroundMark x1="57511" y1="5093" x2="57511" y2="5093"/>
                        <a14:foregroundMark x1="58369" y1="4167" x2="60944" y2="4630"/>
                        <a14:foregroundMark x1="76395" y1="5093" x2="78112" y2="11111"/>
                        <a14:foregroundMark x1="86695" y1="20833" x2="86695" y2="22798"/>
                        <a14:foregroundMark x1="93991" y1="24074" x2="93133" y2="20833"/>
                        <a14:foregroundMark x1="85837" y1="37037" x2="87983" y2="43056"/>
                        <a14:foregroundMark x1="84120" y1="43519" x2="84120" y2="43519"/>
                        <a14:foregroundMark x1="83262" y1="43981" x2="94850" y2="41204"/>
                        <a14:foregroundMark x1="85408" y1="35648" x2="97854" y2="34259"/>
                        <a14:foregroundMark x1="84979" y1="53241" x2="85837" y2="56481"/>
                        <a14:foregroundMark x1="89700" y1="56944" x2="93133" y2="53704"/>
                        <a14:foregroundMark x1="94421" y1="54630" x2="94421" y2="55556"/>
                        <a14:foregroundMark x1="94421" y1="56944" x2="94421" y2="56944"/>
                        <a14:foregroundMark x1="94850" y1="55093" x2="94850" y2="55093"/>
                        <a14:foregroundMark x1="77253" y1="83333" x2="67811" y2="83333"/>
                        <a14:foregroundMark x1="68670" y1="94444" x2="48927" y2="94444"/>
                        <a14:foregroundMark x1="54936" y1="91204" x2="60944" y2="90741"/>
                        <a14:foregroundMark x1="48069" y1="92130" x2="47639" y2="95833"/>
                        <a14:foregroundMark x1="3004" y1="69444" x2="15451" y2="68981"/>
                        <a14:foregroundMark x1="9442" y1="83333" x2="21491" y2="82962"/>
                        <a14:foregroundMark x1="9871" y1="81019" x2="9871" y2="81019"/>
                        <a14:foregroundMark x1="15021" y1="85185" x2="15021" y2="85185"/>
                        <a14:foregroundMark x1="11588" y1="86111" x2="15451" y2="86111"/>
                        <a14:foregroundMark x1="38063" y1="70370" x2="65236" y2="70370"/>
                        <a14:foregroundMark x1="32618" y1="70370" x2="34958" y2="70370"/>
                        <a14:foregroundMark x1="31760" y1="75000" x2="69528" y2="71759"/>
                        <a14:foregroundMark x1="29614" y1="69444" x2="29614" y2="69444"/>
                        <a14:foregroundMark x1="35622" y1="67593" x2="35622" y2="67593"/>
                        <a14:foregroundMark x1="89270" y1="69444" x2="88841" y2="71759"/>
                        <a14:foregroundMark x1="1288" y1="58796" x2="10730" y2="58333"/>
                        <a14:foregroundMark x1="16309" y1="28241" x2="19742" y2="27778"/>
                        <a14:foregroundMark x1="1717" y1="69444" x2="15451" y2="68519"/>
                        <a14:foregroundMark x1="64378" y1="28241" x2="54506" y2="60185"/>
                        <a14:foregroundMark x1="41202" y1="26389" x2="35622" y2="53704"/>
                        <a14:foregroundMark x1="45923" y1="26852" x2="45923" y2="26852"/>
                        <a14:foregroundMark x1="45923" y1="27778" x2="46352" y2="31481"/>
                        <a14:foregroundMark x1="63090" y1="26852" x2="63090" y2="26852"/>
                        <a14:foregroundMark x1="65236" y1="43981" x2="65236" y2="47685"/>
                        <a14:foregroundMark x1="65236" y1="48148" x2="60515" y2="56019"/>
                        <a14:foregroundMark x1="18884" y1="17130" x2="18884" y2="17130"/>
                        <a14:foregroundMark x1="21030" y1="18519" x2="21030" y2="18519"/>
                        <a14:foregroundMark x1="21888" y1="21759" x2="21888" y2="21759"/>
                        <a14:foregroundMark x1="23605" y1="22222" x2="23605" y2="22222"/>
                        <a14:foregroundMark x1="27039" y1="16204" x2="27039" y2="16204"/>
                        <a14:foregroundMark x1="27039" y1="14815" x2="27039" y2="14815"/>
                        <a14:backgroundMark x1="27468" y1="31944" x2="26609" y2="56944"/>
                        <a14:backgroundMark x1="70327" y1="26852" x2="70815" y2="25000"/>
                        <a14:backgroundMark x1="69494" y1="30016" x2="70327" y2="26852"/>
                        <a14:backgroundMark x1="60616" y1="63728" x2="60959" y2="62425"/>
                        <a14:backgroundMark x1="44608" y1="19736" x2="37768" y2="18981"/>
                        <a14:backgroundMark x1="75536" y1="23148" x2="44692" y2="19745"/>
                        <a14:backgroundMark x1="31650" y1="21457" x2="30901" y2="23611"/>
                        <a14:backgroundMark x1="30472" y1="26852" x2="27387" y2="22900"/>
                        <a14:backgroundMark x1="71245" y1="19907" x2="86266" y2="15741"/>
                        <a14:backgroundMark x1="81116" y1="31944" x2="88348" y2="30338"/>
                        <a14:backgroundMark x1="92330" y1="46068" x2="96137" y2="45833"/>
                        <a14:backgroundMark x1="81116" y1="46759" x2="81846" y2="46714"/>
                        <a14:backgroundMark x1="89724" y1="61379" x2="93991" y2="62037"/>
                        <a14:backgroundMark x1="81974" y1="60185" x2="88011" y2="61115"/>
                        <a14:backgroundMark x1="75536" y1="76389" x2="88841" y2="80093"/>
                        <a14:backgroundMark x1="65391" y1="88889" x2="71090" y2="88889"/>
                        <a14:backgroundMark x1="43326" y1="95255" x2="43777" y2="97685"/>
                        <a14:backgroundMark x1="42489" y1="90741" x2="42611" y2="91398"/>
                        <a14:backgroundMark x1="23176" y1="87037" x2="21984" y2="87149"/>
                        <a14:backgroundMark x1="17167" y1="75463" x2="11906" y2="75119"/>
                        <a14:backgroundMark x1="15021" y1="45833" x2="1717" y2="44907"/>
                        <a14:backgroundMark x1="13330" y1="33688" x2="10730" y2="33796"/>
                        <a14:backgroundMark x1="21888" y1="33333" x2="16584" y2="33554"/>
                        <a14:backgroundMark x1="25494" y1="17130" x2="27039" y2="18056"/>
                        <a14:backgroundMark x1="23949" y1="16204" x2="25494" y2="17130"/>
                        <a14:backgroundMark x1="21631" y1="14815" x2="23949" y2="16204"/>
                        <a14:backgroundMark x1="19313" y1="13426" x2="21631" y2="14815"/>
                        <a14:backgroundMark x1="63948" y1="10648" x2="62661" y2="12037"/>
                        <a14:backgroundMark x1="63519" y1="13889" x2="62232" y2="14352"/>
                        <a14:backgroundMark x1="63519" y1="12963" x2="64378" y2="14815"/>
                        <a14:backgroundMark x1="77682" y1="24537" x2="81974" y2="28704"/>
                        <a14:backgroundMark x1="81974" y1="29630" x2="81974" y2="29630"/>
                        <a14:backgroundMark x1="82403" y1="30093" x2="82403" y2="30093"/>
                        <a14:backgroundMark x1="24893" y1="7870" x2="23605" y2="8333"/>
                        <a14:backgroundMark x1="25322" y1="8796" x2="25322" y2="8796"/>
                        <a14:backgroundMark x1="34764" y1="8333" x2="34764" y2="8333"/>
                        <a14:backgroundMark x1="45494" y1="8333" x2="45494" y2="8333"/>
                        <a14:backgroundMark x1="43777" y1="8333" x2="42918" y2="8333"/>
                        <a14:backgroundMark x1="42060" y1="8796" x2="42060" y2="8796"/>
                        <a14:backgroundMark x1="44206" y1="9259" x2="44206" y2="9259"/>
                        <a14:backgroundMark x1="46781" y1="9259" x2="46781" y2="9259"/>
                        <a14:backgroundMark x1="45923" y1="8796" x2="45923" y2="8796"/>
                        <a14:backgroundMark x1="42918" y1="8796" x2="42918" y2="8796"/>
                        <a14:backgroundMark x1="42060" y1="9259" x2="42060" y2="9259"/>
                        <a14:backgroundMark x1="31330" y1="17593" x2="31330" y2="17593"/>
                        <a14:backgroundMark x1="28755" y1="17593" x2="28755" y2="17593"/>
                        <a14:backgroundMark x1="27468" y1="17593" x2="27468" y2="17593"/>
                        <a14:backgroundMark x1="29185" y1="18056" x2="29185" y2="18056"/>
                        <a14:backgroundMark x1="30043" y1="18056" x2="30043" y2="18056"/>
                        <a14:backgroundMark x1="30043" y1="17130" x2="30043" y2="17130"/>
                        <a14:backgroundMark x1="27468" y1="17130" x2="27468" y2="17130"/>
                        <a14:backgroundMark x1="29185" y1="17130" x2="29185" y2="17130"/>
                        <a14:backgroundMark x1="29614" y1="18981" x2="29614" y2="18981"/>
                        <a14:backgroundMark x1="27897" y1="18981" x2="27897" y2="18981"/>
                        <a14:backgroundMark x1="31330" y1="24074" x2="31330" y2="24074"/>
                        <a14:backgroundMark x1="30472" y1="24537" x2="29614" y2="24537"/>
                        <a14:backgroundMark x1="27897" y1="25000" x2="27897" y2="25000"/>
                        <a14:backgroundMark x1="31330" y1="25000" x2="31330" y2="25000"/>
                        <a14:backgroundMark x1="33476" y1="25000" x2="32618" y2="24537"/>
                        <a14:backgroundMark x1="38197" y1="67130" x2="39914" y2="68519"/>
                        <a14:backgroundMark x1="23605" y1="81019" x2="27039" y2="84259"/>
                        <a14:backgroundMark x1="22747" y1="8333" x2="22747" y2="8333"/>
                        <a14:backgroundMark x1="23176" y1="9259" x2="23176" y2="9259"/>
                        <a14:backgroundMark x1="23605" y1="10185" x2="23605" y2="10185"/>
                        <a14:backgroundMark x1="22747" y1="9259" x2="22747" y2="9259"/>
                        <a14:backgroundMark x1="64378" y1="12963" x2="63948" y2="13889"/>
                        <a14:backgroundMark x1="63090" y1="13426" x2="63090" y2="1342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94265" y="5225069"/>
            <a:ext cx="1063543" cy="1019614"/>
          </a:xfrm>
          <a:prstGeom prst="rect">
            <a:avLst/>
          </a:prstGeom>
          <a:noFill/>
        </p:spPr>
      </p:pic>
      <p:pic>
        <p:nvPicPr>
          <p:cNvPr id="44" name="Picture 22" descr="http://www.oasisheating.com/AmericanStandard">
            <a:extLst>
              <a:ext uri="{FF2B5EF4-FFF2-40B4-BE49-F238E27FC236}">
                <a16:creationId xmlns:a16="http://schemas.microsoft.com/office/drawing/2014/main" xmlns="" id="{F325EFEE-D31D-46DD-BFC0-CF401CC2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39" b="88991" l="1887" r="92925">
                        <a14:foregroundMark x1="17453" y1="15596" x2="17453" y2="15596"/>
                        <a14:foregroundMark x1="17453" y1="15596" x2="17453" y2="15596"/>
                        <a14:foregroundMark x1="55561" y1="29358" x2="66509" y2="28440"/>
                        <a14:foregroundMark x1="32639" y1="31280" x2="49053" y2="29904"/>
                        <a14:foregroundMark x1="17387" y1="32559" x2="20534" y2="32295"/>
                        <a14:foregroundMark x1="11792" y1="33028" x2="13043" y2="32923"/>
                        <a14:foregroundMark x1="66509" y1="28440" x2="91981" y2="28440"/>
                        <a14:foregroundMark x1="53426" y1="58727" x2="57075" y2="57798"/>
                        <a14:foregroundMark x1="6604" y1="70642" x2="34193" y2="63621"/>
                        <a14:foregroundMark x1="74672" y1="69725" x2="88208" y2="78899"/>
                        <a14:foregroundMark x1="66550" y1="64220" x2="74672" y2="69725"/>
                        <a14:foregroundMark x1="62490" y1="61468" x2="66550" y2="64220"/>
                        <a14:foregroundMark x1="59783" y1="59633" x2="62490" y2="61468"/>
                        <a14:foregroundMark x1="57075" y1="57798" x2="59783" y2="59633"/>
                        <a14:foregroundMark x1="86321" y1="36697" x2="86321" y2="36697"/>
                        <a14:foregroundMark x1="78774" y1="57798" x2="78774" y2="57798"/>
                        <a14:foregroundMark x1="78774" y1="57798" x2="78774" y2="57798"/>
                        <a14:foregroundMark x1="78774" y1="57798" x2="78774" y2="57798"/>
                        <a14:foregroundMark x1="78774" y1="57798" x2="78774" y2="57798"/>
                        <a14:foregroundMark x1="17453" y1="11009" x2="17453" y2="11009"/>
                        <a14:foregroundMark x1="90094" y1="41284" x2="90094" y2="41284"/>
                        <a14:foregroundMark x1="90094" y1="20183" x2="90094" y2="20183"/>
                        <a14:foregroundMark x1="86321" y1="33028" x2="86321" y2="33028"/>
                        <a14:foregroundMark x1="86321" y1="33028" x2="86321" y2="33028"/>
                        <a14:foregroundMark x1="66038" y1="12844" x2="66038" y2="12844"/>
                        <a14:foregroundMark x1="65566" y1="12844" x2="64623" y2="11009"/>
                        <a14:foregroundMark x1="93396" y1="23853" x2="91038" y2="37615"/>
                        <a14:foregroundMark x1="2358" y1="80734" x2="4717" y2="82569"/>
                        <a14:foregroundMark x1="18868" y1="88073" x2="17453" y2="84404"/>
                        <a14:foregroundMark x1="25000" y1="12844" x2="24528" y2="7339"/>
                        <a14:foregroundMark x1="31604" y1="19266" x2="28774" y2="33028"/>
                        <a14:foregroundMark x1="47642" y1="20183" x2="43868" y2="34862"/>
                        <a14:foregroundMark x1="56604" y1="24771" x2="59434" y2="22018"/>
                        <a14:foregroundMark x1="79717" y1="66972" x2="75472" y2="82569"/>
                        <a14:foregroundMark x1="73585" y1="85321" x2="73585" y2="85321"/>
                        <a14:foregroundMark x1="73585" y1="85321" x2="74057" y2="80734"/>
                        <a14:backgroundMark x1="33019" y1="50459" x2="56132" y2="50459"/>
                        <a14:backgroundMark x1="22642" y1="48624" x2="22642" y2="48624"/>
                        <a14:backgroundMark x1="17925" y1="31193" x2="17925" y2="31193"/>
                        <a14:backgroundMark x1="17925" y1="33945" x2="14151" y2="35780"/>
                        <a14:backgroundMark x1="24528" y1="31193" x2="25000" y2="37615"/>
                        <a14:backgroundMark x1="57075" y1="31353" x2="57075" y2="33028"/>
                        <a14:backgroundMark x1="70283" y1="31193" x2="70283" y2="31193"/>
                        <a14:backgroundMark x1="72170" y1="29358" x2="72170" y2="29358"/>
                        <a14:backgroundMark x1="72170" y1="26606" x2="72170" y2="26606"/>
                        <a14:backgroundMark x1="9434" y1="79817" x2="9434" y2="79817"/>
                        <a14:backgroundMark x1="13208" y1="63303" x2="13208" y2="63303"/>
                        <a14:backgroundMark x1="28774" y1="59633" x2="28774" y2="59633"/>
                        <a14:backgroundMark x1="64623" y1="64220" x2="64623" y2="64220"/>
                        <a14:backgroundMark x1="60849" y1="70642" x2="60849" y2="70642"/>
                        <a14:backgroundMark x1="64151" y1="64220" x2="64151" y2="64220"/>
                        <a14:backgroundMark x1="57547" y1="61468" x2="57547" y2="61468"/>
                        <a14:backgroundMark x1="55660" y1="59633" x2="55660" y2="59633"/>
                        <a14:backgroundMark x1="57547" y1="56881" x2="57547" y2="5688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77131" y="5244508"/>
            <a:ext cx="1025075" cy="449296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24"/>
          <a:stretch>
            <a:fillRect/>
          </a:stretch>
        </p:blipFill>
        <p:spPr>
          <a:xfrm>
            <a:off x="7691233" y="5965904"/>
            <a:ext cx="952498" cy="345995"/>
          </a:xfrm>
          <a:prstGeom prst="rect">
            <a:avLst/>
          </a:prstGeom>
        </p:spPr>
      </p:pic>
      <p:pic>
        <p:nvPicPr>
          <p:cNvPr id="25" name="Picture 19" descr="http://t2.gstatic.com/images?q=tbn:ANd9GcT-juMc4q6JT60_ZzZIkEu-MCGYWlpjzGmYXmrS_-2Y_Joo4FX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286" b="90000" l="11268" r="86854">
                        <a14:foregroundMark x1="20188" y1="58571" x2="20188" y2="58571"/>
                        <a14:foregroundMark x1="11268" y1="32857" x2="11268" y2="32857"/>
                        <a14:foregroundMark x1="57746" y1="45714" x2="57746" y2="45714"/>
                        <a14:foregroundMark x1="75587" y1="50000" x2="75587" y2="50000"/>
                        <a14:foregroundMark x1="86854" y1="37143" x2="86854" y2="37143"/>
                      </a14:backgroundRemoval>
                    </a14:imgEffect>
                  </a14:imgLayer>
                </a14:imgProps>
              </a:ext>
            </a:extLst>
          </a:blip>
          <a:srcRect l="7741" t="6232" r="10183"/>
          <a:stretch>
            <a:fillRect/>
          </a:stretch>
        </p:blipFill>
        <p:spPr bwMode="auto">
          <a:xfrm>
            <a:off x="223030" y="5965904"/>
            <a:ext cx="1240084" cy="278779"/>
          </a:xfrm>
          <a:prstGeom prst="rect">
            <a:avLst/>
          </a:prstGeom>
          <a:noFill/>
        </p:spPr>
      </p:pic>
      <p:pic>
        <p:nvPicPr>
          <p:cNvPr id="26" name="Picture 4" descr="http://www.hansenassociatesinc.com/images/brother-logo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245" b="90051" l="12891" r="90703">
                        <a14:foregroundMark x1="23984" y1="48724" x2="23984" y2="48724"/>
                        <a14:foregroundMark x1="23984" y1="48724" x2="23984" y2="48724"/>
                        <a14:foregroundMark x1="12891" y1="45153" x2="12891" y2="45153"/>
                        <a14:foregroundMark x1="12891" y1="45153" x2="12891" y2="45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547" t="2771"/>
          <a:stretch>
            <a:fillRect/>
          </a:stretch>
        </p:blipFill>
        <p:spPr bwMode="auto">
          <a:xfrm>
            <a:off x="234180" y="5564460"/>
            <a:ext cx="1215483" cy="367990"/>
          </a:xfrm>
          <a:prstGeom prst="rect">
            <a:avLst/>
          </a:prstGeom>
          <a:noFill/>
        </p:spPr>
      </p:pic>
      <p:pic>
        <p:nvPicPr>
          <p:cNvPr id="27" name="Picture 51" descr="Logo nhà tuyển dụ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3960" r="95050">
                        <a14:foregroundMark x1="95050" y1="70000" x2="4950" y2="84286"/>
                        <a14:foregroundMark x1="4950" y1="80000" x2="4950" y2="80000"/>
                        <a14:foregroundMark x1="6931" y1="70000" x2="6931" y2="70000"/>
                        <a14:foregroundMark x1="3960" y1="68571" x2="3960" y2="68571"/>
                        <a14:foregroundMark x1="3465" y1="85714" x2="3465" y2="85714"/>
                        <a14:foregroundMark x1="41089" y1="60000" x2="40099" y2="71429"/>
                        <a14:foregroundMark x1="71287" y1="61429" x2="69802" y2="72857"/>
                        <a14:foregroundMark x1="94554" y1="88571" x2="90594" y2="80000"/>
                        <a14:foregroundMark x1="25248" y1="18571" x2="24752" y2="42857"/>
                        <a14:foregroundMark x1="19802" y1="28571" x2="4950" y2="34286"/>
                        <a14:foregroundMark x1="3465" y1="41429" x2="16337" y2="32857"/>
                        <a14:foregroundMark x1="15842" y1="11429" x2="15842" y2="28571"/>
                        <a14:foregroundMark x1="24257" y1="41429" x2="24257" y2="4714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3466504" y="5597919"/>
            <a:ext cx="1008624" cy="310282"/>
          </a:xfrm>
          <a:prstGeom prst="rect">
            <a:avLst/>
          </a:prstGeom>
          <a:noFill/>
        </p:spPr>
      </p:pic>
      <p:pic>
        <p:nvPicPr>
          <p:cNvPr id="28" name="Picture 42" descr="http://e-food.vn/modules/sotewsadds/files/ad_vinamilk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772" b="97368" l="1351" r="95946">
                        <a14:foregroundMark x1="34459" y1="57895" x2="59459" y2="37719"/>
                        <a14:foregroundMark x1="41216" y1="30702" x2="41216" y2="30702"/>
                        <a14:foregroundMark x1="26351" y1="37719" x2="51351" y2="50000"/>
                        <a14:foregroundMark x1="32432" y1="50000" x2="60811" y2="25439"/>
                        <a14:foregroundMark x1="50676" y1="72807" x2="65541" y2="25439"/>
                        <a14:foregroundMark x1="50676" y1="10526" x2="37838" y2="22807"/>
                        <a14:foregroundMark x1="10135" y1="95614" x2="56757" y2="95614"/>
                        <a14:foregroundMark x1="56757" y1="95614" x2="95946" y2="87719"/>
                        <a14:foregroundMark x1="95946" y1="79825" x2="2027" y2="79825"/>
                        <a14:foregroundMark x1="6081" y1="95614" x2="54054" y2="79825"/>
                        <a14:foregroundMark x1="54054" y1="79825" x2="93919" y2="97368"/>
                      </a14:backgroundRemoval>
                    </a14:imgEffect>
                  </a14:imgLayer>
                </a14:imgProps>
              </a:ext>
            </a:extLst>
          </a:blip>
          <a:srcRect l="3989" t="6212"/>
          <a:stretch>
            <a:fillRect/>
          </a:stretch>
        </p:blipFill>
        <p:spPr bwMode="auto">
          <a:xfrm>
            <a:off x="2676100" y="5791200"/>
            <a:ext cx="1009382" cy="452154"/>
          </a:xfrm>
          <a:prstGeom prst="rect">
            <a:avLst/>
          </a:prstGeom>
          <a:noFill/>
        </p:spPr>
      </p:pic>
      <p:pic>
        <p:nvPicPr>
          <p:cNvPr id="39" name="Picture 20" descr="C:\0 SONY\06. Tai lieu nghien cuu va dao tao\00. Giang day\BVQi\logo BV.emf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872" y="5174468"/>
            <a:ext cx="952498" cy="116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Sony\Pictures\Aimnext logo-2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913825" y="4994195"/>
            <a:ext cx="1390650" cy="814039"/>
          </a:xfrm>
          <a:prstGeom prst="rect">
            <a:avLst/>
          </a:prstGeom>
          <a:noFill/>
        </p:spPr>
      </p:pic>
      <p:pic>
        <p:nvPicPr>
          <p:cNvPr id="31" name="Picture 1" descr="C:\Users\Sony\Pictures\logo panasonic_2.png">
            <a:extLst>
              <a:ext uri="{FF2B5EF4-FFF2-40B4-BE49-F238E27FC236}">
                <a16:creationId xmlns:a16="http://schemas.microsoft.com/office/drawing/2014/main" xmlns="" id="{40BC4C40-E380-4028-A8C9-50151B27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 t="10713" b="19969"/>
          <a:stretch>
            <a:fillRect/>
          </a:stretch>
        </p:blipFill>
        <p:spPr bwMode="auto">
          <a:xfrm>
            <a:off x="5869678" y="5631819"/>
            <a:ext cx="1663701" cy="711200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CFF1CB8-11E0-4EE6-B780-2168B9390690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12" y="5181600"/>
            <a:ext cx="1239188" cy="6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7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4928</TotalTime>
  <Words>221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TƯ VẤN 5S</dc:title>
  <dc:creator>Thuy Nguyen</dc:creator>
  <cp:lastModifiedBy>AutoBVT</cp:lastModifiedBy>
  <cp:revision>287</cp:revision>
  <dcterms:created xsi:type="dcterms:W3CDTF">2018-05-26T08:03:10Z</dcterms:created>
  <dcterms:modified xsi:type="dcterms:W3CDTF">2020-04-08T04:55:23Z</dcterms:modified>
</cp:coreProperties>
</file>