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68" r:id="rId1"/>
  </p:sldMasterIdLst>
  <p:notesMasterIdLst>
    <p:notesMasterId r:id="rId29"/>
  </p:notesMasterIdLst>
  <p:sldIdLst>
    <p:sldId id="258" r:id="rId2"/>
    <p:sldId id="259" r:id="rId3"/>
    <p:sldId id="340" r:id="rId4"/>
    <p:sldId id="322" r:id="rId5"/>
    <p:sldId id="325" r:id="rId6"/>
    <p:sldId id="329" r:id="rId7"/>
    <p:sldId id="272" r:id="rId8"/>
    <p:sldId id="273" r:id="rId9"/>
    <p:sldId id="327" r:id="rId10"/>
    <p:sldId id="328" r:id="rId11"/>
    <p:sldId id="260" r:id="rId12"/>
    <p:sldId id="324" r:id="rId13"/>
    <p:sldId id="335" r:id="rId14"/>
    <p:sldId id="330" r:id="rId15"/>
    <p:sldId id="349" r:id="rId16"/>
    <p:sldId id="348" r:id="rId17"/>
    <p:sldId id="332" r:id="rId18"/>
    <p:sldId id="331" r:id="rId19"/>
    <p:sldId id="261" r:id="rId20"/>
    <p:sldId id="257" r:id="rId21"/>
    <p:sldId id="262" r:id="rId22"/>
    <p:sldId id="336" r:id="rId23"/>
    <p:sldId id="337" r:id="rId24"/>
    <p:sldId id="338" r:id="rId25"/>
    <p:sldId id="351" r:id="rId26"/>
    <p:sldId id="352" r:id="rId27"/>
    <p:sldId id="35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4606" autoAdjust="0"/>
    <p:restoredTop sz="94635" autoAdjust="0"/>
  </p:normalViewPr>
  <p:slideViewPr>
    <p:cSldViewPr>
      <p:cViewPr varScale="1">
        <p:scale>
          <a:sx n="82" d="100"/>
          <a:sy n="82" d="100"/>
        </p:scale>
        <p:origin x="893"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BB418C-97B3-42D1-8DFF-1B1C81ECE480}" type="datetimeFigureOut">
              <a:rPr lang="en-US" smtClean="0"/>
              <a:t>20/9/2021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372931-3091-4487-BFC9-841BFAF6592D}" type="slidenum">
              <a:rPr lang="en-US" smtClean="0"/>
              <a:t>‹#›</a:t>
            </a:fld>
            <a:endParaRPr lang="en-US"/>
          </a:p>
        </p:txBody>
      </p:sp>
    </p:spTree>
    <p:extLst>
      <p:ext uri="{BB962C8B-B14F-4D97-AF65-F5344CB8AC3E}">
        <p14:creationId xmlns:p14="http://schemas.microsoft.com/office/powerpoint/2010/main" val="1396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0EE86-E084-4C3C-9602-E402B8CA75FF}" type="datetimeFigureOut">
              <a:rPr lang="en-US" smtClean="0"/>
              <a:t>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1531758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0EE86-E084-4C3C-9602-E402B8CA75FF}" type="datetimeFigureOut">
              <a:rPr lang="en-US" smtClean="0"/>
              <a:t>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257623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0EE86-E084-4C3C-9602-E402B8CA75FF}" type="datetimeFigureOut">
              <a:rPr lang="en-US" smtClean="0"/>
              <a:t>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291716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0EE86-E084-4C3C-9602-E402B8CA75FF}" type="datetimeFigureOut">
              <a:rPr lang="en-US" smtClean="0"/>
              <a:t>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191836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10EE86-E084-4C3C-9602-E402B8CA75FF}" type="datetimeFigureOut">
              <a:rPr lang="en-US" smtClean="0"/>
              <a:t>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272725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10EE86-E084-4C3C-9602-E402B8CA75FF}" type="datetimeFigureOut">
              <a:rPr lang="en-US" smtClean="0"/>
              <a:t>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379602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10EE86-E084-4C3C-9602-E402B8CA75FF}" type="datetimeFigureOut">
              <a:rPr lang="en-US" smtClean="0"/>
              <a:t>20/9/2021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8646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10EE86-E084-4C3C-9602-E402B8CA75FF}" type="datetimeFigureOut">
              <a:rPr lang="en-US" smtClean="0"/>
              <a:t>20/9/2021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240545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0EE86-E084-4C3C-9602-E402B8CA75FF}" type="datetimeFigureOut">
              <a:rPr lang="en-US" smtClean="0"/>
              <a:t>20/9/2021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311729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10EE86-E084-4C3C-9602-E402B8CA75FF}" type="datetimeFigureOut">
              <a:rPr lang="en-US" smtClean="0"/>
              <a:t>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225860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10EE86-E084-4C3C-9602-E402B8CA75FF}" type="datetimeFigureOut">
              <a:rPr lang="en-US" smtClean="0"/>
              <a:t>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5CBDD-2993-41C6-89C9-29DBD38351C9}" type="slidenum">
              <a:rPr lang="en-US" smtClean="0"/>
              <a:t>‹#›</a:t>
            </a:fld>
            <a:endParaRPr lang="en-US"/>
          </a:p>
        </p:txBody>
      </p:sp>
    </p:spTree>
    <p:extLst>
      <p:ext uri="{BB962C8B-B14F-4D97-AF65-F5344CB8AC3E}">
        <p14:creationId xmlns:p14="http://schemas.microsoft.com/office/powerpoint/2010/main" val="4069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0EE86-E084-4C3C-9602-E402B8CA75FF}" type="datetimeFigureOut">
              <a:rPr lang="en-US" smtClean="0"/>
              <a:t>20/9/2021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5CBDD-2993-41C6-89C9-29DBD38351C9}" type="slidenum">
              <a:rPr lang="en-US" smtClean="0"/>
              <a:t>‹#›</a:t>
            </a:fld>
            <a:endParaRPr lang="en-US"/>
          </a:p>
        </p:txBody>
      </p:sp>
    </p:spTree>
    <p:extLst>
      <p:ext uri="{BB962C8B-B14F-4D97-AF65-F5344CB8AC3E}">
        <p14:creationId xmlns:p14="http://schemas.microsoft.com/office/powerpoint/2010/main" val="171274426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4.png"/><Relationship Id="rId2" Type="http://schemas.openxmlformats.org/officeDocument/2006/relationships/video" Target="../media/media1.mp4"/><Relationship Id="rId16" Type="http://schemas.openxmlformats.org/officeDocument/2006/relationships/image" Target="../media/image2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7.xml"/><Relationship Id="rId5" Type="http://schemas.microsoft.com/office/2007/relationships/media" Target="../media/media3.mp4"/><Relationship Id="rId15" Type="http://schemas.openxmlformats.org/officeDocument/2006/relationships/image" Target="../media/image27.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4.png"/><Relationship Id="rId2" Type="http://schemas.openxmlformats.org/officeDocument/2006/relationships/video" Target="../media/media1.mp4"/><Relationship Id="rId16" Type="http://schemas.openxmlformats.org/officeDocument/2006/relationships/image" Target="../media/image2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7.xml"/><Relationship Id="rId5" Type="http://schemas.microsoft.com/office/2007/relationships/media" Target="../media/media3.mp4"/><Relationship Id="rId15" Type="http://schemas.openxmlformats.org/officeDocument/2006/relationships/image" Target="../media/image27.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69640" y="101600"/>
            <a:ext cx="5369560" cy="1163320"/>
          </a:xfrm>
        </p:spPr>
        <p:txBody>
          <a:bodyPr>
            <a:noAutofit/>
          </a:bodyPr>
          <a:lstStyle/>
          <a:p>
            <a:r>
              <a:rPr lang="en-US" sz="1600" dirty="0" err="1">
                <a:solidFill>
                  <a:srgbClr val="FF0000"/>
                </a:solidFill>
                <a:latin typeface="Times New Roman" pitchFamily="18" charset="0"/>
                <a:cs typeface="Times New Roman" pitchFamily="18" charset="0"/>
              </a:rPr>
              <a:t>VIỆN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HÀN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LÂM</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KHOA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HỌC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VÀ</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CÔNG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NGHỆ</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VIỆT</a:t>
            </a:r>
            <a:r>
              <a:rPr lang="en-US" sz="1600" dirty="0">
                <a:solidFill>
                  <a:srgbClr val="FF0000"/>
                </a:solidFill>
                <a:latin typeface="Times New Roman" pitchFamily="18" charset="0"/>
                <a:cs typeface="Times New Roman" pitchFamily="18" charset="0"/>
              </a:rPr>
              <a:t> NAM</a:t>
            </a:r>
            <a:br>
              <a:rPr lang="en-US" sz="1600" dirty="0">
                <a:solidFill>
                  <a:srgbClr val="FF0000"/>
                </a:solidFill>
                <a:latin typeface="Times New Roman" pitchFamily="18" charset="0"/>
                <a:cs typeface="Times New Roman" pitchFamily="18" charset="0"/>
              </a:rPr>
            </a:br>
            <a:r>
              <a:rPr lang="en-US" sz="1600" b="1" dirty="0" err="1">
                <a:solidFill>
                  <a:srgbClr val="FF0000"/>
                </a:solidFill>
                <a:latin typeface="Times New Roman" pitchFamily="18" charset="0"/>
                <a:cs typeface="Times New Roman" pitchFamily="18" charset="0"/>
              </a:rPr>
              <a:t>VIỆN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TÀI</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NGUYÊN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VÀ</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MÔI</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TRƯỜNG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BIỂN</a:t>
            </a:r>
            <a:br>
              <a:rPr lang="en-US" sz="1600" dirty="0">
                <a:solidFill>
                  <a:srgbClr val="FF0000"/>
                </a:solidFill>
                <a:latin typeface="Times New Roman" pitchFamily="18" charset="0"/>
                <a:cs typeface="Times New Roman" pitchFamily="18" charset="0"/>
              </a:rPr>
            </a:br>
            <a:r>
              <a:rPr lang="en-US" sz="1600" b="1" dirty="0">
                <a:solidFill>
                  <a:srgbClr val="FF0000"/>
                </a:solidFill>
                <a:latin typeface="Times New Roman" pitchFamily="18" charset="0"/>
                <a:cs typeface="Times New Roman" pitchFamily="18" charset="0"/>
              </a:rPr>
              <a:t>------------------***--------------------</a:t>
            </a:r>
            <a:endParaRPr lang="en-US" sz="1600" dirty="0">
              <a:solidFill>
                <a:srgbClr val="FF0000"/>
              </a:solidFill>
            </a:endParaRPr>
          </a:p>
        </p:txBody>
      </p:sp>
      <p:sp>
        <p:nvSpPr>
          <p:cNvPr id="3" name="Subtitle 2"/>
          <p:cNvSpPr>
            <a:spLocks noGrp="1"/>
          </p:cNvSpPr>
          <p:nvPr>
            <p:ph type="subTitle" idx="1"/>
          </p:nvPr>
        </p:nvSpPr>
        <p:spPr>
          <a:xfrm>
            <a:off x="152400" y="1752600"/>
            <a:ext cx="8763000" cy="4953000"/>
          </a:xfrm>
        </p:spPr>
        <p:txBody>
          <a:bodyPr>
            <a:noAutofit/>
          </a:bodyPr>
          <a:lstStyle/>
          <a:p>
            <a:r>
              <a:rPr lang="en-US" sz="1800" b="1" dirty="0">
                <a:solidFill>
                  <a:srgbClr val="00B050"/>
                </a:solidFill>
                <a:latin typeface="Times New Roman" pitchFamily="18" charset="0"/>
                <a:cs typeface="Times New Roman" pitchFamily="18" charset="0"/>
              </a:rPr>
              <a:t>HỘI THẢO</a:t>
            </a:r>
          </a:p>
          <a:p>
            <a:r>
              <a:rPr lang="en-US" sz="1800" b="1" dirty="0">
                <a:solidFill>
                  <a:srgbClr val="00B050"/>
                </a:solidFill>
                <a:latin typeface="Times New Roman" pitchFamily="18" charset="0"/>
                <a:cs typeface="Times New Roman" pitchFamily="18" charset="0"/>
              </a:rPr>
              <a:t>ỨNG DỤNG CÁC GIẢI PHÁP CÔNG NGHỆ TRONG NUÔI TRỒNG THUỶ, HẢI SẢN CÔNG NGHỆ CAO</a:t>
            </a:r>
            <a:endParaRPr lang="en-US" sz="1800" dirty="0">
              <a:solidFill>
                <a:srgbClr val="00B050"/>
              </a:solidFill>
              <a:latin typeface="Times New Roman" pitchFamily="18" charset="0"/>
              <a:cs typeface="Times New Roman" pitchFamily="18" charset="0"/>
            </a:endParaRPr>
          </a:p>
          <a:p>
            <a:r>
              <a:rPr lang="en-US" sz="1800" b="1" dirty="0">
                <a:solidFill>
                  <a:srgbClr val="00B050"/>
                </a:solidFill>
                <a:latin typeface="Times New Roman" pitchFamily="18" charset="0"/>
                <a:cs typeface="Times New Roman" pitchFamily="18" charset="0"/>
              </a:rPr>
              <a:t> </a:t>
            </a:r>
            <a:endParaRPr lang="en-US" sz="1800" dirty="0">
              <a:solidFill>
                <a:srgbClr val="00B050"/>
              </a:solidFill>
              <a:latin typeface="Times New Roman" pitchFamily="18" charset="0"/>
              <a:cs typeface="Times New Roman" pitchFamily="18" charset="0"/>
            </a:endParaRPr>
          </a:p>
          <a:p>
            <a:r>
              <a:rPr lang="en-US" sz="1800" b="1" dirty="0">
                <a:solidFill>
                  <a:srgbClr val="00B050"/>
                </a:solidFill>
                <a:latin typeface="Times New Roman" pitchFamily="18" charset="0"/>
                <a:cs typeface="Times New Roman" pitchFamily="18" charset="0"/>
              </a:rPr>
              <a:t>BÁO CÁO</a:t>
            </a:r>
          </a:p>
          <a:p>
            <a:r>
              <a:rPr lang="en-US" sz="1800" b="1" dirty="0">
                <a:solidFill>
                  <a:srgbClr val="00B050"/>
                </a:solidFill>
                <a:latin typeface="Times New Roman" pitchFamily="18" charset="0"/>
                <a:cs typeface="Times New Roman" pitchFamily="18" charset="0"/>
              </a:rPr>
              <a:t>MÔ HÌNH NUÔI TÔM THẺ CHÂN TRẮNG BẰNG CÔNG NGHỆ RAS CÓ TÍCH HỢP MÔ-ĐUN QUẢN LÝ, ĐIỀU KHIỂN THÔNG MINH VÀ XỬ LÝ BÙN THẢI THỨ CẤP</a:t>
            </a:r>
            <a:endParaRPr lang="en-US" sz="1800" i="1" dirty="0">
              <a:solidFill>
                <a:srgbClr val="00B050"/>
              </a:solidFill>
              <a:latin typeface="Times New Roman" pitchFamily="18" charset="0"/>
              <a:cs typeface="Times New Roman" pitchFamily="18" charset="0"/>
            </a:endParaRPr>
          </a:p>
          <a:p>
            <a:r>
              <a:rPr lang="en-US" sz="1800" b="1" dirty="0">
                <a:solidFill>
                  <a:srgbClr val="00B050"/>
                </a:solidFill>
                <a:latin typeface="Times New Roman" pitchFamily="18" charset="0"/>
                <a:cs typeface="Times New Roman" pitchFamily="18" charset="0"/>
              </a:rPr>
              <a:t> </a:t>
            </a:r>
            <a:endParaRPr lang="en-US" sz="1800" dirty="0">
              <a:solidFill>
                <a:srgbClr val="00B050"/>
              </a:solidFill>
              <a:latin typeface="Times New Roman" pitchFamily="18" charset="0"/>
              <a:cs typeface="Times New Roman" pitchFamily="18" charset="0"/>
            </a:endParaRPr>
          </a:p>
          <a:p>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Người</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trình</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bày</a:t>
            </a:r>
            <a:r>
              <a:rPr lang="en-US" sz="1800" b="1" dirty="0">
                <a:solidFill>
                  <a:srgbClr val="00B050"/>
                </a:solidFill>
                <a:latin typeface="Times New Roman" pitchFamily="18" charset="0"/>
                <a:cs typeface="Times New Roman" pitchFamily="18" charset="0"/>
              </a:rPr>
              <a:t>: TS. </a:t>
            </a:r>
            <a:r>
              <a:rPr lang="en-US" sz="1800" dirty="0" err="1">
                <a:solidFill>
                  <a:srgbClr val="00B050"/>
                </a:solidFill>
                <a:latin typeface="Times New Roman" pitchFamily="18" charset="0"/>
                <a:cs typeface="Times New Roman" pitchFamily="18" charset="0"/>
              </a:rPr>
              <a:t>Đỗ</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Mạnh</a:t>
            </a:r>
            <a:r>
              <a:rPr lang="en-US" sz="1800" dirty="0">
                <a:solidFill>
                  <a:srgbClr val="00B050"/>
                </a:solidFill>
                <a:latin typeface="Times New Roman" pitchFamily="18" charset="0"/>
                <a:cs typeface="Times New Roman" pitchFamily="18" charset="0"/>
              </a:rPr>
              <a:t> </a:t>
            </a:r>
            <a:r>
              <a:rPr lang="en-US" sz="1800" dirty="0" err="1">
                <a:solidFill>
                  <a:srgbClr val="00B050"/>
                </a:solidFill>
                <a:latin typeface="Times New Roman" pitchFamily="18" charset="0"/>
                <a:cs typeface="Times New Roman" pitchFamily="18" charset="0"/>
              </a:rPr>
              <a:t>Hào</a:t>
            </a:r>
            <a:endParaRPr lang="en-US" sz="1800" dirty="0">
              <a:solidFill>
                <a:srgbClr val="00B050"/>
              </a:solidFill>
              <a:latin typeface="Times New Roman" pitchFamily="18" charset="0"/>
              <a:cs typeface="Times New Roman" pitchFamily="18" charset="0"/>
            </a:endParaRPr>
          </a:p>
          <a:p>
            <a:r>
              <a:rPr lang="en-US" sz="1600" b="1" dirty="0" err="1">
                <a:solidFill>
                  <a:srgbClr val="00B050"/>
                </a:solidFill>
                <a:latin typeface="Times New Roman" pitchFamily="18" charset="0"/>
                <a:cs typeface="Times New Roman" pitchFamily="18" charset="0"/>
              </a:rPr>
              <a:t>Đơn</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vị</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thực</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hiện</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Trạm</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Nghiên</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cứu</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biển</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Đồ</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Sơn</a:t>
            </a:r>
            <a:endParaRPr lang="en-US" sz="1600" dirty="0">
              <a:solidFill>
                <a:srgbClr val="00B050"/>
              </a:solidFill>
              <a:latin typeface="Times New Roman" pitchFamily="18" charset="0"/>
              <a:cs typeface="Times New Roman" pitchFamily="18" charset="0"/>
            </a:endParaRPr>
          </a:p>
          <a:p>
            <a:r>
              <a:rPr lang="en-US" sz="1800" b="1" dirty="0">
                <a:solidFill>
                  <a:srgbClr val="00B050"/>
                </a:solidFill>
                <a:latin typeface="Times New Roman" pitchFamily="18" charset="0"/>
                <a:cs typeface="Times New Roman" pitchFamily="18" charset="0"/>
              </a:rPr>
              <a:t> </a:t>
            </a:r>
            <a:endParaRPr lang="en-US" sz="1800" dirty="0">
              <a:solidFill>
                <a:srgbClr val="00B050"/>
              </a:solidFill>
              <a:latin typeface="Times New Roman" pitchFamily="18" charset="0"/>
              <a:cs typeface="Times New Roman" pitchFamily="18" charset="0"/>
            </a:endParaRPr>
          </a:p>
          <a:p>
            <a:endParaRPr lang="en-US" sz="1800" dirty="0">
              <a:solidFill>
                <a:srgbClr val="00B050"/>
              </a:solidFill>
              <a:latin typeface="Times New Roman" pitchFamily="18" charset="0"/>
              <a:cs typeface="Times New Roman" pitchFamily="18" charset="0"/>
            </a:endParaRPr>
          </a:p>
          <a:p>
            <a:r>
              <a:rPr lang="en-US" sz="1800" b="1" dirty="0" err="1">
                <a:solidFill>
                  <a:srgbClr val="00B050"/>
                </a:solidFill>
                <a:latin typeface="Times New Roman" pitchFamily="18" charset="0"/>
                <a:cs typeface="Times New Roman" pitchFamily="18" charset="0"/>
              </a:rPr>
              <a:t>Hải</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Phòng</a:t>
            </a:r>
            <a:r>
              <a:rPr lang="en-US" sz="1800" b="1" dirty="0">
                <a:solidFill>
                  <a:srgbClr val="00B050"/>
                </a:solidFill>
                <a:latin typeface="Times New Roman" pitchFamily="18" charset="0"/>
                <a:cs typeface="Times New Roman" pitchFamily="18" charset="0"/>
              </a:rPr>
              <a:t>, 9/2021</a:t>
            </a:r>
          </a:p>
        </p:txBody>
      </p:sp>
      <p:sp>
        <p:nvSpPr>
          <p:cNvPr id="4" name="Title 1">
            <a:extLst>
              <a:ext uri="{FF2B5EF4-FFF2-40B4-BE49-F238E27FC236}">
                <a16:creationId xmlns:a16="http://schemas.microsoft.com/office/drawing/2014/main" id="{71344ACD-8025-42E7-80AC-E89492FEA440}"/>
              </a:ext>
            </a:extLst>
          </p:cNvPr>
          <p:cNvSpPr txBox="1">
            <a:spLocks/>
          </p:cNvSpPr>
          <p:nvPr/>
        </p:nvSpPr>
        <p:spPr>
          <a:xfrm>
            <a:off x="-76200" y="121920"/>
            <a:ext cx="3693160"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a:solidFill>
                  <a:srgbClr val="FF0000"/>
                </a:solidFill>
                <a:latin typeface="Times New Roman" pitchFamily="18" charset="0"/>
                <a:cs typeface="Times New Roman" pitchFamily="18" charset="0"/>
              </a:rPr>
              <a:t>UBND THÀNH PHỐ HẢI PHÒNG</a:t>
            </a:r>
          </a:p>
          <a:p>
            <a:r>
              <a:rPr lang="en-US" sz="1600" b="1" dirty="0">
                <a:solidFill>
                  <a:srgbClr val="FF0000"/>
                </a:solidFill>
                <a:latin typeface="Times New Roman" pitchFamily="18" charset="0"/>
                <a:cs typeface="Times New Roman" pitchFamily="18" charset="0"/>
              </a:rPr>
              <a:t>SỞ KHOA HỌC VÀ CÔNG NGHỆ</a:t>
            </a:r>
            <a:br>
              <a:rPr lang="en-US" sz="1600" dirty="0">
                <a:solidFill>
                  <a:srgbClr val="FF0000"/>
                </a:solidFill>
                <a:latin typeface="Times New Roman" pitchFamily="18" charset="0"/>
                <a:cs typeface="Times New Roman" pitchFamily="18" charset="0"/>
              </a:rPr>
            </a:br>
            <a:r>
              <a:rPr lang="en-US" sz="1800" b="1" dirty="0">
                <a:solidFill>
                  <a:srgbClr val="FF0000"/>
                </a:solidFill>
                <a:latin typeface="Times New Roman" pitchFamily="18" charset="0"/>
                <a:cs typeface="Times New Roman" pitchFamily="18" charset="0"/>
              </a:rPr>
              <a:t>------------------***--------------------</a:t>
            </a:r>
            <a:endParaRPr lang="en-US" sz="1800" dirty="0">
              <a:solidFill>
                <a:srgbClr val="FF0000"/>
              </a:solidFill>
            </a:endParaRPr>
          </a:p>
        </p:txBody>
      </p:sp>
    </p:spTree>
    <p:extLst>
      <p:ext uri="{BB962C8B-B14F-4D97-AF65-F5344CB8AC3E}">
        <p14:creationId xmlns:p14="http://schemas.microsoft.com/office/powerpoint/2010/main" val="1392897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8BA57B-AF7F-4E7B-BA2F-1548850BE575}"/>
              </a:ext>
            </a:extLst>
          </p:cNvPr>
          <p:cNvPicPr>
            <a:picLocks noChangeAspect="1"/>
          </p:cNvPicPr>
          <p:nvPr/>
        </p:nvPicPr>
        <p:blipFill>
          <a:blip r:embed="rId2"/>
          <a:stretch>
            <a:fillRect/>
          </a:stretch>
        </p:blipFill>
        <p:spPr>
          <a:xfrm>
            <a:off x="0" y="140798"/>
            <a:ext cx="9144000" cy="6576404"/>
          </a:xfrm>
          <a:prstGeom prst="rect">
            <a:avLst/>
          </a:prstGeom>
        </p:spPr>
      </p:pic>
    </p:spTree>
    <p:extLst>
      <p:ext uri="{BB962C8B-B14F-4D97-AF65-F5344CB8AC3E}">
        <p14:creationId xmlns:p14="http://schemas.microsoft.com/office/powerpoint/2010/main" val="154544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3531" y="290649"/>
            <a:ext cx="7696200" cy="381000"/>
          </a:xfrm>
        </p:spPr>
        <p:txBody>
          <a:bodyPr>
            <a:noAutofit/>
          </a:bodyPr>
          <a:lstStyle/>
          <a:p>
            <a:pPr algn="just"/>
            <a:r>
              <a:rPr lang="en-US" sz="1800" b="1" dirty="0" err="1">
                <a:latin typeface="Times New Roman" pitchFamily="18" charset="0"/>
                <a:cs typeface="Times New Roman" pitchFamily="18" charset="0"/>
              </a:rPr>
              <a:t>Trống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lọc</a:t>
            </a:r>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p:txBody>
      </p:sp>
      <p:graphicFrame>
        <p:nvGraphicFramePr>
          <p:cNvPr id="5" name="Table 4">
            <a:extLst>
              <a:ext uri="{FF2B5EF4-FFF2-40B4-BE49-F238E27FC236}">
                <a16:creationId xmlns:a16="http://schemas.microsoft.com/office/drawing/2014/main" id="{E7D76139-188A-4E50-985E-66A6CBC4D6B8}"/>
              </a:ext>
            </a:extLst>
          </p:cNvPr>
          <p:cNvGraphicFramePr>
            <a:graphicFrameLocks noGrp="1"/>
          </p:cNvGraphicFramePr>
          <p:nvPr>
            <p:extLst>
              <p:ext uri="{D42A27DB-BD31-4B8C-83A1-F6EECF244321}">
                <p14:modId xmlns:p14="http://schemas.microsoft.com/office/powerpoint/2010/main" val="1968715633"/>
              </p:ext>
            </p:extLst>
          </p:nvPr>
        </p:nvGraphicFramePr>
        <p:xfrm>
          <a:off x="473531" y="762000"/>
          <a:ext cx="6003469" cy="2284289"/>
        </p:xfrm>
        <a:graphic>
          <a:graphicData uri="http://schemas.openxmlformats.org/drawingml/2006/table">
            <a:tbl>
              <a:tblPr firstRow="1" firstCol="1" bandRow="1">
                <a:tableStyleId>{C083E6E3-FA7D-4D7B-A595-EF9225AFEA82}</a:tableStyleId>
              </a:tblPr>
              <a:tblGrid>
                <a:gridCol w="440869">
                  <a:extLst>
                    <a:ext uri="{9D8B030D-6E8A-4147-A177-3AD203B41FA5}">
                      <a16:colId xmlns:a16="http://schemas.microsoft.com/office/drawing/2014/main" val="688278897"/>
                    </a:ext>
                  </a:extLst>
                </a:gridCol>
                <a:gridCol w="4038600">
                  <a:extLst>
                    <a:ext uri="{9D8B030D-6E8A-4147-A177-3AD203B41FA5}">
                      <a16:colId xmlns:a16="http://schemas.microsoft.com/office/drawing/2014/main" val="2020437602"/>
                    </a:ext>
                  </a:extLst>
                </a:gridCol>
                <a:gridCol w="1524000">
                  <a:extLst>
                    <a:ext uri="{9D8B030D-6E8A-4147-A177-3AD203B41FA5}">
                      <a16:colId xmlns:a16="http://schemas.microsoft.com/office/drawing/2014/main" val="2218182008"/>
                    </a:ext>
                  </a:extLst>
                </a:gridCol>
              </a:tblGrid>
              <a:tr h="0">
                <a:tc>
                  <a:txBody>
                    <a:bodyPr/>
                    <a:lstStyle/>
                    <a:p>
                      <a:pPr algn="ctr">
                        <a:lnSpc>
                          <a:spcPct val="130000"/>
                        </a:lnSpc>
                        <a:spcBef>
                          <a:spcPts val="285"/>
                        </a:spcBef>
                        <a:spcAft>
                          <a:spcPts val="285"/>
                        </a:spcAft>
                      </a:pPr>
                      <a:r>
                        <a:rPr lang="en-US" sz="1800" dirty="0" err="1">
                          <a:effectLst/>
                        </a:rPr>
                        <a:t>Stt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dirty="0" err="1">
                          <a:effectLst/>
                        </a:rPr>
                        <a:t>Thông</a:t>
                      </a:r>
                      <a:r>
                        <a:rPr lang="en-US" sz="1800" dirty="0">
                          <a:effectLst/>
                        </a:rPr>
                        <a:t> </a:t>
                      </a:r>
                      <a:r>
                        <a:rPr lang="en-US" sz="1800" dirty="0" err="1">
                          <a:effectLst/>
                        </a:rPr>
                        <a:t>số</a:t>
                      </a:r>
                      <a:r>
                        <a:rPr lang="en-US" sz="1800" dirty="0">
                          <a:effectLst/>
                        </a:rPr>
                        <a:t> </a:t>
                      </a:r>
                      <a:r>
                        <a:rPr lang="en-US" sz="1800" dirty="0" err="1">
                          <a:effectLst/>
                        </a:rPr>
                        <a:t>kỹ</a:t>
                      </a:r>
                      <a:r>
                        <a:rPr lang="en-US" sz="1800" dirty="0">
                          <a:effectLst/>
                        </a:rPr>
                        <a:t> </a:t>
                      </a:r>
                      <a:r>
                        <a:rPr lang="en-US" sz="1800" dirty="0" err="1">
                          <a:effectLst/>
                        </a:rPr>
                        <a:t>thuật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a:effectLst/>
                        </a:rPr>
                        <a:t>Đặc tính</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69539606"/>
                  </a:ext>
                </a:extLst>
              </a:tr>
              <a:tr h="0">
                <a:tc>
                  <a:txBody>
                    <a:bodyPr/>
                    <a:lstStyle/>
                    <a:p>
                      <a:pPr algn="just">
                        <a:lnSpc>
                          <a:spcPct val="130000"/>
                        </a:lnSpc>
                        <a:spcBef>
                          <a:spcPts val="285"/>
                        </a:spcBef>
                        <a:spcAft>
                          <a:spcPts val="285"/>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285"/>
                        </a:spcBef>
                        <a:spcAft>
                          <a:spcPts val="285"/>
                        </a:spcAft>
                      </a:pPr>
                      <a:r>
                        <a:rPr lang="en-US" sz="1800">
                          <a:effectLst/>
                        </a:rPr>
                        <a:t>Đường kính trống</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a:effectLst/>
                        </a:rPr>
                        <a:t>60 cm</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20290223"/>
                  </a:ext>
                </a:extLst>
              </a:tr>
              <a:tr h="0">
                <a:tc>
                  <a:txBody>
                    <a:bodyPr/>
                    <a:lstStyle/>
                    <a:p>
                      <a:pPr algn="just">
                        <a:lnSpc>
                          <a:spcPct val="130000"/>
                        </a:lnSpc>
                        <a:spcBef>
                          <a:spcPts val="285"/>
                        </a:spcBef>
                        <a:spcAft>
                          <a:spcPts val="285"/>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285"/>
                        </a:spcBef>
                        <a:spcAft>
                          <a:spcPts val="285"/>
                        </a:spcAft>
                      </a:pPr>
                      <a:r>
                        <a:rPr lang="en-US" sz="1800">
                          <a:effectLst/>
                        </a:rPr>
                        <a:t>Chiều dài trống</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dirty="0">
                          <a:effectLst/>
                        </a:rPr>
                        <a:t>100 cm</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75960010"/>
                  </a:ext>
                </a:extLst>
              </a:tr>
              <a:tr h="0">
                <a:tc>
                  <a:txBody>
                    <a:bodyPr/>
                    <a:lstStyle/>
                    <a:p>
                      <a:pPr algn="just">
                        <a:lnSpc>
                          <a:spcPct val="130000"/>
                        </a:lnSpc>
                        <a:spcBef>
                          <a:spcPts val="285"/>
                        </a:spcBef>
                        <a:spcAft>
                          <a:spcPts val="285"/>
                        </a:spcAft>
                      </a:pPr>
                      <a:r>
                        <a:rPr lang="en-US" sz="18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285"/>
                        </a:spcBef>
                        <a:spcAft>
                          <a:spcPts val="285"/>
                        </a:spcAft>
                      </a:pPr>
                      <a:r>
                        <a:rPr lang="en-US" sz="1800">
                          <a:effectLst/>
                        </a:rPr>
                        <a:t>Tổng diện tích bề mặt trống</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a:effectLst/>
                        </a:rPr>
                        <a:t>11.304 cm</a:t>
                      </a:r>
                      <a:r>
                        <a:rPr lang="en-US" sz="1800" baseline="300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0489061"/>
                  </a:ext>
                </a:extLst>
              </a:tr>
              <a:tr h="0">
                <a:tc>
                  <a:txBody>
                    <a:bodyPr/>
                    <a:lstStyle/>
                    <a:p>
                      <a:pPr algn="just">
                        <a:lnSpc>
                          <a:spcPct val="130000"/>
                        </a:lnSpc>
                        <a:spcBef>
                          <a:spcPts val="285"/>
                        </a:spcBef>
                        <a:spcAft>
                          <a:spcPts val="285"/>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285"/>
                        </a:spcBef>
                        <a:spcAft>
                          <a:spcPts val="285"/>
                        </a:spcAft>
                      </a:pPr>
                      <a:r>
                        <a:rPr lang="en-US" sz="1800" dirty="0" err="1">
                          <a:effectLst/>
                        </a:rPr>
                        <a:t>Tổng</a:t>
                      </a:r>
                      <a:r>
                        <a:rPr lang="en-US" sz="1800" dirty="0">
                          <a:effectLst/>
                        </a:rPr>
                        <a:t> </a:t>
                      </a:r>
                      <a:r>
                        <a:rPr lang="en-US" sz="1800" dirty="0" err="1">
                          <a:effectLst/>
                        </a:rPr>
                        <a:t>diện</a:t>
                      </a:r>
                      <a:r>
                        <a:rPr lang="en-US" sz="1800" dirty="0">
                          <a:effectLst/>
                        </a:rPr>
                        <a:t> </a:t>
                      </a:r>
                      <a:r>
                        <a:rPr lang="en-US" sz="1800" dirty="0" err="1">
                          <a:effectLst/>
                        </a:rPr>
                        <a:t>tích</a:t>
                      </a:r>
                      <a:r>
                        <a:rPr lang="en-US" sz="1800" dirty="0">
                          <a:effectLst/>
                        </a:rPr>
                        <a:t> </a:t>
                      </a:r>
                      <a:r>
                        <a:rPr lang="en-US" sz="1800" dirty="0" err="1">
                          <a:effectLst/>
                        </a:rPr>
                        <a:t>bề</a:t>
                      </a:r>
                      <a:r>
                        <a:rPr lang="en-US" sz="1800" dirty="0">
                          <a:effectLst/>
                        </a:rPr>
                        <a:t> </a:t>
                      </a:r>
                      <a:r>
                        <a:rPr lang="en-US" sz="1800" dirty="0" err="1">
                          <a:effectLst/>
                        </a:rPr>
                        <a:t>mặt</a:t>
                      </a:r>
                      <a:r>
                        <a:rPr lang="en-US" sz="1800" dirty="0">
                          <a:effectLst/>
                        </a:rPr>
                        <a:t> </a:t>
                      </a:r>
                      <a:r>
                        <a:rPr lang="en-US" sz="1800" dirty="0" err="1">
                          <a:effectLst/>
                        </a:rPr>
                        <a:t>hữu</a:t>
                      </a:r>
                      <a:r>
                        <a:rPr lang="en-US" sz="1800" dirty="0">
                          <a:effectLst/>
                        </a:rPr>
                        <a:t> </a:t>
                      </a:r>
                      <a:r>
                        <a:rPr lang="en-US" sz="1800" dirty="0" err="1">
                          <a:effectLst/>
                        </a:rPr>
                        <a:t>dụng</a:t>
                      </a:r>
                      <a:r>
                        <a:rPr lang="en-US" sz="1800" dirty="0">
                          <a:effectLst/>
                        </a:rPr>
                        <a:t> </a:t>
                      </a:r>
                      <a:r>
                        <a:rPr lang="en-US" sz="1800" dirty="0" err="1">
                          <a:effectLst/>
                        </a:rPr>
                        <a:t>của</a:t>
                      </a:r>
                      <a:r>
                        <a:rPr lang="en-US" sz="1800" dirty="0">
                          <a:effectLst/>
                        </a:rPr>
                        <a:t> </a:t>
                      </a:r>
                      <a:r>
                        <a:rPr lang="en-US" sz="1800" dirty="0" err="1">
                          <a:effectLst/>
                        </a:rPr>
                        <a:t>trống</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dirty="0">
                          <a:effectLst/>
                        </a:rPr>
                        <a:t>11.304 cm</a:t>
                      </a:r>
                      <a:r>
                        <a:rPr lang="en-US" sz="1800" baseline="30000" dirty="0">
                          <a:effectLst/>
                        </a:rPr>
                        <a:t>2</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687397"/>
                  </a:ext>
                </a:extLst>
              </a:tr>
              <a:tr h="0">
                <a:tc>
                  <a:txBody>
                    <a:bodyPr/>
                    <a:lstStyle/>
                    <a:p>
                      <a:pPr algn="just">
                        <a:lnSpc>
                          <a:spcPct val="130000"/>
                        </a:lnSpc>
                        <a:spcBef>
                          <a:spcPts val="285"/>
                        </a:spcBef>
                        <a:spcAft>
                          <a:spcPts val="285"/>
                        </a:spcAft>
                      </a:pPr>
                      <a:r>
                        <a:rPr lang="en-US" sz="1800" dirty="0">
                          <a:solidFill>
                            <a:srgbClr val="FF0000"/>
                          </a:solidFill>
                          <a:effectLst/>
                        </a:rPr>
                        <a:t>5</a:t>
                      </a:r>
                      <a:endParaRPr lang="en-US"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285"/>
                        </a:spcBef>
                        <a:spcAft>
                          <a:spcPts val="285"/>
                        </a:spcAft>
                      </a:pPr>
                      <a:r>
                        <a:rPr lang="en-US" sz="1800" dirty="0" err="1">
                          <a:solidFill>
                            <a:srgbClr val="FF0000"/>
                          </a:solidFill>
                          <a:effectLst/>
                        </a:rPr>
                        <a:t>Kích</a:t>
                      </a:r>
                      <a:r>
                        <a:rPr lang="en-US" sz="1800" dirty="0">
                          <a:solidFill>
                            <a:srgbClr val="FF0000"/>
                          </a:solidFill>
                          <a:effectLst/>
                        </a:rPr>
                        <a:t> </a:t>
                      </a:r>
                      <a:r>
                        <a:rPr lang="en-US" sz="1800" dirty="0" err="1">
                          <a:solidFill>
                            <a:srgbClr val="FF0000"/>
                          </a:solidFill>
                          <a:effectLst/>
                        </a:rPr>
                        <a:t>thước</a:t>
                      </a:r>
                      <a:r>
                        <a:rPr lang="en-US" sz="1800" dirty="0">
                          <a:solidFill>
                            <a:srgbClr val="FF0000"/>
                          </a:solidFill>
                          <a:effectLst/>
                        </a:rPr>
                        <a:t> </a:t>
                      </a:r>
                      <a:r>
                        <a:rPr lang="en-US" sz="1800" dirty="0" err="1">
                          <a:solidFill>
                            <a:srgbClr val="FF0000"/>
                          </a:solidFill>
                          <a:effectLst/>
                        </a:rPr>
                        <a:t>mắt</a:t>
                      </a:r>
                      <a:r>
                        <a:rPr lang="en-US" sz="1800" dirty="0">
                          <a:solidFill>
                            <a:srgbClr val="FF0000"/>
                          </a:solidFill>
                          <a:effectLst/>
                        </a:rPr>
                        <a:t> </a:t>
                      </a:r>
                      <a:r>
                        <a:rPr lang="en-US" sz="1800" dirty="0" err="1">
                          <a:solidFill>
                            <a:srgbClr val="FF0000"/>
                          </a:solidFill>
                          <a:effectLst/>
                        </a:rPr>
                        <a:t>lưới</a:t>
                      </a:r>
                      <a:endParaRPr lang="en-US"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dirty="0">
                          <a:solidFill>
                            <a:srgbClr val="FF0000"/>
                          </a:solidFill>
                          <a:effectLst/>
                        </a:rPr>
                        <a:t>40 &amp; 60 µm</a:t>
                      </a:r>
                      <a:endParaRPr lang="en-US"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26336816"/>
                  </a:ext>
                </a:extLst>
              </a:tr>
              <a:tr h="0">
                <a:tc>
                  <a:txBody>
                    <a:bodyPr/>
                    <a:lstStyle/>
                    <a:p>
                      <a:pPr algn="just">
                        <a:lnSpc>
                          <a:spcPct val="130000"/>
                        </a:lnSpc>
                        <a:spcBef>
                          <a:spcPts val="285"/>
                        </a:spcBef>
                        <a:spcAft>
                          <a:spcPts val="285"/>
                        </a:spcAft>
                      </a:pPr>
                      <a:r>
                        <a:rPr lang="en-US" sz="1800" dirty="0">
                          <a:solidFill>
                            <a:srgbClr val="FF0000"/>
                          </a:solidFill>
                          <a:effectLst/>
                        </a:rPr>
                        <a:t>6</a:t>
                      </a:r>
                      <a:endParaRPr lang="en-US"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285"/>
                        </a:spcBef>
                        <a:spcAft>
                          <a:spcPts val="285"/>
                        </a:spcAft>
                      </a:pPr>
                      <a:r>
                        <a:rPr lang="en-US" sz="1800" dirty="0" err="1">
                          <a:solidFill>
                            <a:srgbClr val="FF0000"/>
                          </a:solidFill>
                          <a:effectLst/>
                        </a:rPr>
                        <a:t>Tốc</a:t>
                      </a:r>
                      <a:r>
                        <a:rPr lang="en-US" sz="1800" dirty="0">
                          <a:solidFill>
                            <a:srgbClr val="FF0000"/>
                          </a:solidFill>
                          <a:effectLst/>
                        </a:rPr>
                        <a:t> </a:t>
                      </a:r>
                      <a:r>
                        <a:rPr lang="en-US" sz="1800" dirty="0" err="1">
                          <a:solidFill>
                            <a:srgbClr val="FF0000"/>
                          </a:solidFill>
                          <a:effectLst/>
                        </a:rPr>
                        <a:t>độ</a:t>
                      </a:r>
                      <a:r>
                        <a:rPr lang="en-US" sz="1800" dirty="0">
                          <a:solidFill>
                            <a:srgbClr val="FF0000"/>
                          </a:solidFill>
                          <a:effectLst/>
                        </a:rPr>
                        <a:t> quay </a:t>
                      </a:r>
                      <a:r>
                        <a:rPr lang="en-US" sz="1800" dirty="0" err="1">
                          <a:solidFill>
                            <a:srgbClr val="FF0000"/>
                          </a:solidFill>
                          <a:effectLst/>
                        </a:rPr>
                        <a:t>của</a:t>
                      </a:r>
                      <a:r>
                        <a:rPr lang="en-US" sz="1800" dirty="0">
                          <a:solidFill>
                            <a:srgbClr val="FF0000"/>
                          </a:solidFill>
                          <a:effectLst/>
                        </a:rPr>
                        <a:t> </a:t>
                      </a:r>
                      <a:r>
                        <a:rPr lang="en-US" sz="1800" dirty="0" err="1">
                          <a:solidFill>
                            <a:srgbClr val="FF0000"/>
                          </a:solidFill>
                          <a:effectLst/>
                        </a:rPr>
                        <a:t>trống</a:t>
                      </a:r>
                      <a:endParaRPr lang="en-US"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285"/>
                        </a:spcBef>
                        <a:spcAft>
                          <a:spcPts val="285"/>
                        </a:spcAft>
                      </a:pPr>
                      <a:r>
                        <a:rPr lang="en-US" sz="1800" dirty="0">
                          <a:solidFill>
                            <a:srgbClr val="FF0000"/>
                          </a:solidFill>
                          <a:effectLst/>
                        </a:rPr>
                        <a:t>5 </a:t>
                      </a:r>
                      <a:r>
                        <a:rPr lang="en-US" sz="1800" dirty="0" err="1">
                          <a:solidFill>
                            <a:srgbClr val="FF0000"/>
                          </a:solidFill>
                          <a:effectLst/>
                        </a:rPr>
                        <a:t>vòng</a:t>
                      </a:r>
                      <a:r>
                        <a:rPr lang="en-US" sz="1800" dirty="0">
                          <a:solidFill>
                            <a:srgbClr val="FF0000"/>
                          </a:solidFill>
                          <a:effectLst/>
                        </a:rPr>
                        <a:t>/</a:t>
                      </a:r>
                      <a:r>
                        <a:rPr lang="en-US" sz="1800" dirty="0" err="1">
                          <a:solidFill>
                            <a:srgbClr val="FF0000"/>
                          </a:solidFill>
                          <a:effectLst/>
                        </a:rPr>
                        <a:t>phút</a:t>
                      </a:r>
                      <a:endParaRPr lang="en-US"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87967619"/>
                  </a:ext>
                </a:extLst>
              </a:tr>
            </a:tbl>
          </a:graphicData>
        </a:graphic>
      </p:graphicFrame>
      <p:graphicFrame>
        <p:nvGraphicFramePr>
          <p:cNvPr id="6" name="Table 6">
            <a:extLst>
              <a:ext uri="{FF2B5EF4-FFF2-40B4-BE49-F238E27FC236}">
                <a16:creationId xmlns:a16="http://schemas.microsoft.com/office/drawing/2014/main" id="{B5E0C49C-30E5-46EE-908E-07B5A83EEFF1}"/>
              </a:ext>
            </a:extLst>
          </p:cNvPr>
          <p:cNvGraphicFramePr>
            <a:graphicFrameLocks noGrp="1"/>
          </p:cNvGraphicFramePr>
          <p:nvPr>
            <p:extLst>
              <p:ext uri="{D42A27DB-BD31-4B8C-83A1-F6EECF244321}">
                <p14:modId xmlns:p14="http://schemas.microsoft.com/office/powerpoint/2010/main" val="3205994692"/>
              </p:ext>
            </p:extLst>
          </p:nvPr>
        </p:nvGraphicFramePr>
        <p:xfrm>
          <a:off x="381001" y="3629660"/>
          <a:ext cx="6095999" cy="1920240"/>
        </p:xfrm>
        <a:graphic>
          <a:graphicData uri="http://schemas.openxmlformats.org/drawingml/2006/table">
            <a:tbl>
              <a:tblPr firstRow="1" bandRow="1">
                <a:tableStyleId>{C083E6E3-FA7D-4D7B-A595-EF9225AFEA82}</a:tableStyleId>
              </a:tblPr>
              <a:tblGrid>
                <a:gridCol w="435428">
                  <a:extLst>
                    <a:ext uri="{9D8B030D-6E8A-4147-A177-3AD203B41FA5}">
                      <a16:colId xmlns:a16="http://schemas.microsoft.com/office/drawing/2014/main" val="2937323565"/>
                    </a:ext>
                  </a:extLst>
                </a:gridCol>
                <a:gridCol w="2328031">
                  <a:extLst>
                    <a:ext uri="{9D8B030D-6E8A-4147-A177-3AD203B41FA5}">
                      <a16:colId xmlns:a16="http://schemas.microsoft.com/office/drawing/2014/main" val="2532469941"/>
                    </a:ext>
                  </a:extLst>
                </a:gridCol>
                <a:gridCol w="3332540">
                  <a:extLst>
                    <a:ext uri="{9D8B030D-6E8A-4147-A177-3AD203B41FA5}">
                      <a16:colId xmlns:a16="http://schemas.microsoft.com/office/drawing/2014/main" val="2439176963"/>
                    </a:ext>
                  </a:extLst>
                </a:gridCol>
              </a:tblGrid>
              <a:tr h="370840">
                <a:tc>
                  <a:txBody>
                    <a:bodyPr/>
                    <a:lstStyle/>
                    <a:p>
                      <a:pPr algn="ctr"/>
                      <a:r>
                        <a:rPr lang="en-US" dirty="0" err="1"/>
                        <a:t>Stt</a:t>
                      </a:r>
                      <a:endParaRPr lang="en-US" dirty="0"/>
                    </a:p>
                  </a:txBody>
                  <a:tcPr/>
                </a:tc>
                <a:tc>
                  <a:txBody>
                    <a:bodyPr/>
                    <a:lstStyle/>
                    <a:p>
                      <a:pPr algn="ctr"/>
                      <a:r>
                        <a:rPr lang="en-US" dirty="0" err="1"/>
                        <a:t>Thông</a:t>
                      </a:r>
                      <a:r>
                        <a:rPr lang="en-US" dirty="0"/>
                        <a:t> </a:t>
                      </a:r>
                      <a:r>
                        <a:rPr lang="en-US" dirty="0" err="1"/>
                        <a:t>số</a:t>
                      </a:r>
                      <a:r>
                        <a:rPr lang="en-US" dirty="0"/>
                        <a:t> </a:t>
                      </a:r>
                      <a:r>
                        <a:rPr lang="en-US" dirty="0" err="1"/>
                        <a:t>kỹ</a:t>
                      </a:r>
                      <a:r>
                        <a:rPr lang="en-US" dirty="0"/>
                        <a:t> </a:t>
                      </a:r>
                      <a:r>
                        <a:rPr lang="en-US" dirty="0" err="1"/>
                        <a:t>thuật</a:t>
                      </a:r>
                      <a:endParaRPr lang="en-US" dirty="0"/>
                    </a:p>
                  </a:txBody>
                  <a:tcPr/>
                </a:tc>
                <a:tc>
                  <a:txBody>
                    <a:bodyPr/>
                    <a:lstStyle/>
                    <a:p>
                      <a:pPr algn="ctr"/>
                      <a:r>
                        <a:rPr lang="en-US" dirty="0" err="1"/>
                        <a:t>Đặc</a:t>
                      </a:r>
                      <a:r>
                        <a:rPr lang="en-US" dirty="0"/>
                        <a:t> </a:t>
                      </a:r>
                      <a:r>
                        <a:rPr lang="en-US" dirty="0" err="1"/>
                        <a:t>tính</a:t>
                      </a:r>
                      <a:endParaRPr lang="en-US" dirty="0"/>
                    </a:p>
                  </a:txBody>
                  <a:tcPr/>
                </a:tc>
                <a:extLst>
                  <a:ext uri="{0D108BD9-81ED-4DB2-BD59-A6C34878D82A}">
                    <a16:rowId xmlns:a16="http://schemas.microsoft.com/office/drawing/2014/main" val="1233691708"/>
                  </a:ext>
                </a:extLst>
              </a:tr>
              <a:tr h="370840">
                <a:tc>
                  <a:txBody>
                    <a:bodyPr/>
                    <a:lstStyle/>
                    <a:p>
                      <a:r>
                        <a:rPr lang="en-US" dirty="0"/>
                        <a:t>1</a:t>
                      </a:r>
                    </a:p>
                  </a:txBody>
                  <a:tcPr/>
                </a:tc>
                <a:tc>
                  <a:txBody>
                    <a:bodyPr/>
                    <a:lstStyle/>
                    <a:p>
                      <a:r>
                        <a:rPr lang="en-US" dirty="0" err="1"/>
                        <a:t>Kích</a:t>
                      </a:r>
                      <a:r>
                        <a:rPr lang="en-US" dirty="0"/>
                        <a:t> </a:t>
                      </a:r>
                      <a:r>
                        <a:rPr lang="en-US" dirty="0" err="1"/>
                        <a:t>thước</a:t>
                      </a:r>
                      <a:r>
                        <a:rPr lang="en-US" dirty="0"/>
                        <a:t> </a:t>
                      </a:r>
                      <a:r>
                        <a:rPr lang="en-US" dirty="0" err="1"/>
                        <a:t>thân</a:t>
                      </a:r>
                      <a:r>
                        <a:rPr lang="en-US" dirty="0"/>
                        <a:t> </a:t>
                      </a:r>
                      <a:r>
                        <a:rPr lang="en-US" dirty="0" err="1"/>
                        <a:t>máy</a:t>
                      </a:r>
                      <a:r>
                        <a:rPr lang="en-US" dirty="0"/>
                        <a:t> </a:t>
                      </a:r>
                      <a:r>
                        <a:rPr lang="en-US" dirty="0" err="1"/>
                        <a:t>tách</a:t>
                      </a:r>
                      <a:r>
                        <a:rPr lang="en-US" dirty="0"/>
                        <a:t> </a:t>
                      </a:r>
                      <a:r>
                        <a:rPr lang="en-US" dirty="0" err="1"/>
                        <a:t>bọt</a:t>
                      </a:r>
                      <a:endParaRPr lang="en-US" dirty="0"/>
                    </a:p>
                  </a:txBody>
                  <a:tcPr/>
                </a:tc>
                <a:tc>
                  <a:txBody>
                    <a:bodyPr/>
                    <a:lstStyle/>
                    <a:p>
                      <a:pPr algn="ctr"/>
                      <a:r>
                        <a:rPr lang="en-US" dirty="0"/>
                        <a:t>ĐK (d): 60 cm, Cao (h): 90 cm</a:t>
                      </a:r>
                    </a:p>
                  </a:txBody>
                  <a:tcPr/>
                </a:tc>
                <a:extLst>
                  <a:ext uri="{0D108BD9-81ED-4DB2-BD59-A6C34878D82A}">
                    <a16:rowId xmlns:a16="http://schemas.microsoft.com/office/drawing/2014/main" val="1853088873"/>
                  </a:ext>
                </a:extLst>
              </a:tr>
              <a:tr h="370840">
                <a:tc>
                  <a:txBody>
                    <a:bodyPr/>
                    <a:lstStyle/>
                    <a:p>
                      <a:r>
                        <a:rPr lang="en-US" dirty="0"/>
                        <a:t>2</a:t>
                      </a:r>
                    </a:p>
                  </a:txBody>
                  <a:tcPr/>
                </a:tc>
                <a:tc>
                  <a:txBody>
                    <a:bodyPr/>
                    <a:lstStyle/>
                    <a:p>
                      <a:r>
                        <a:rPr lang="en-US" dirty="0" err="1"/>
                        <a:t>Công</a:t>
                      </a:r>
                      <a:r>
                        <a:rPr lang="en-US" dirty="0"/>
                        <a:t> </a:t>
                      </a:r>
                      <a:r>
                        <a:rPr lang="en-US" dirty="0" err="1"/>
                        <a:t>suất</a:t>
                      </a:r>
                      <a:r>
                        <a:rPr lang="en-US" dirty="0"/>
                        <a:t> </a:t>
                      </a:r>
                      <a:r>
                        <a:rPr lang="en-US" dirty="0" err="1"/>
                        <a:t>bơm</a:t>
                      </a:r>
                      <a:r>
                        <a:rPr lang="en-US" dirty="0"/>
                        <a:t> </a:t>
                      </a:r>
                      <a:r>
                        <a:rPr lang="en-US" dirty="0" err="1"/>
                        <a:t>tách</a:t>
                      </a:r>
                      <a:r>
                        <a:rPr lang="en-US" dirty="0"/>
                        <a:t> </a:t>
                      </a:r>
                      <a:r>
                        <a:rPr lang="en-US" dirty="0" err="1"/>
                        <a:t>bọt</a:t>
                      </a:r>
                      <a:r>
                        <a:rPr lang="en-US" dirty="0"/>
                        <a:t> </a:t>
                      </a:r>
                    </a:p>
                  </a:txBody>
                  <a:tcPr/>
                </a:tc>
                <a:tc>
                  <a:txBody>
                    <a:bodyPr/>
                    <a:lstStyle/>
                    <a:p>
                      <a:pPr algn="ctr"/>
                      <a:r>
                        <a:rPr lang="en-US" dirty="0"/>
                        <a:t>15 – 20 m</a:t>
                      </a:r>
                      <a:r>
                        <a:rPr lang="en-US" baseline="30000" dirty="0"/>
                        <a:t>3</a:t>
                      </a:r>
                      <a:r>
                        <a:rPr lang="en-US" baseline="0" dirty="0"/>
                        <a:t>/h</a:t>
                      </a:r>
                      <a:endParaRPr lang="en-US" dirty="0"/>
                    </a:p>
                  </a:txBody>
                  <a:tcPr/>
                </a:tc>
                <a:extLst>
                  <a:ext uri="{0D108BD9-81ED-4DB2-BD59-A6C34878D82A}">
                    <a16:rowId xmlns:a16="http://schemas.microsoft.com/office/drawing/2014/main" val="3556112989"/>
                  </a:ext>
                </a:extLst>
              </a:tr>
            </a:tbl>
          </a:graphicData>
        </a:graphic>
      </p:graphicFrame>
      <p:sp>
        <p:nvSpPr>
          <p:cNvPr id="7" name="Subtitle 2">
            <a:extLst>
              <a:ext uri="{FF2B5EF4-FFF2-40B4-BE49-F238E27FC236}">
                <a16:creationId xmlns:a16="http://schemas.microsoft.com/office/drawing/2014/main" id="{06C05AFF-5820-4109-838B-3EE386FF0003}"/>
              </a:ext>
            </a:extLst>
          </p:cNvPr>
          <p:cNvSpPr txBox="1">
            <a:spLocks/>
          </p:cNvSpPr>
          <p:nvPr/>
        </p:nvSpPr>
        <p:spPr>
          <a:xfrm>
            <a:off x="381000" y="3238500"/>
            <a:ext cx="7696200" cy="381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b="1" dirty="0" err="1">
                <a:latin typeface="Times New Roman" pitchFamily="18" charset="0"/>
                <a:cs typeface="Times New Roman" pitchFamily="18" charset="0"/>
              </a:rPr>
              <a:t>Máy</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tách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bọt</a:t>
            </a:r>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7CB13D4E-3702-483F-849D-503CA198DB3B}"/>
              </a:ext>
            </a:extLst>
          </p:cNvPr>
          <p:cNvPicPr>
            <a:picLocks noChangeAspect="1"/>
          </p:cNvPicPr>
          <p:nvPr/>
        </p:nvPicPr>
        <p:blipFill>
          <a:blip r:embed="rId2"/>
          <a:stretch>
            <a:fillRect/>
          </a:stretch>
        </p:blipFill>
        <p:spPr>
          <a:xfrm>
            <a:off x="6522720" y="755963"/>
            <a:ext cx="2633700" cy="2316681"/>
          </a:xfrm>
          <a:prstGeom prst="rect">
            <a:avLst/>
          </a:prstGeom>
        </p:spPr>
      </p:pic>
      <p:pic>
        <p:nvPicPr>
          <p:cNvPr id="4" name="Picture 3">
            <a:extLst>
              <a:ext uri="{FF2B5EF4-FFF2-40B4-BE49-F238E27FC236}">
                <a16:creationId xmlns:a16="http://schemas.microsoft.com/office/drawing/2014/main" id="{997D8278-AA07-40F3-9BB1-5F172A1D2C6B}"/>
              </a:ext>
            </a:extLst>
          </p:cNvPr>
          <p:cNvPicPr>
            <a:picLocks noChangeAspect="1"/>
          </p:cNvPicPr>
          <p:nvPr/>
        </p:nvPicPr>
        <p:blipFill>
          <a:blip r:embed="rId3"/>
          <a:stretch>
            <a:fillRect/>
          </a:stretch>
        </p:blipFill>
        <p:spPr>
          <a:xfrm>
            <a:off x="6477000" y="3264855"/>
            <a:ext cx="2704820" cy="3407186"/>
          </a:xfrm>
          <a:prstGeom prst="rect">
            <a:avLst/>
          </a:prstGeom>
        </p:spPr>
      </p:pic>
      <p:pic>
        <p:nvPicPr>
          <p:cNvPr id="9" name="Picture 8">
            <a:extLst>
              <a:ext uri="{FF2B5EF4-FFF2-40B4-BE49-F238E27FC236}">
                <a16:creationId xmlns:a16="http://schemas.microsoft.com/office/drawing/2014/main" id="{AD37B6CF-89CF-4C40-8612-A45A42FE7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5359400"/>
            <a:ext cx="1123950" cy="1498600"/>
          </a:xfrm>
          <a:prstGeom prst="rect">
            <a:avLst/>
          </a:prstGeom>
        </p:spPr>
      </p:pic>
      <p:pic>
        <p:nvPicPr>
          <p:cNvPr id="11" name="Picture 10">
            <a:extLst>
              <a:ext uri="{FF2B5EF4-FFF2-40B4-BE49-F238E27FC236}">
                <a16:creationId xmlns:a16="http://schemas.microsoft.com/office/drawing/2014/main" id="{283DA739-25A4-40B8-B01D-323050E77E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5359400"/>
            <a:ext cx="1927859" cy="1498600"/>
          </a:xfrm>
          <a:prstGeom prst="rect">
            <a:avLst/>
          </a:prstGeom>
        </p:spPr>
      </p:pic>
    </p:spTree>
    <p:extLst>
      <p:ext uri="{BB962C8B-B14F-4D97-AF65-F5344CB8AC3E}">
        <p14:creationId xmlns:p14="http://schemas.microsoft.com/office/powerpoint/2010/main" val="166344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1E49831-DCCA-4FD6-B16B-B8F64AF4EA43}"/>
              </a:ext>
            </a:extLst>
          </p:cNvPr>
          <p:cNvSpPr txBox="1">
            <a:spLocks/>
          </p:cNvSpPr>
          <p:nvPr/>
        </p:nvSpPr>
        <p:spPr>
          <a:xfrm>
            <a:off x="381000" y="568991"/>
            <a:ext cx="7696200" cy="381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b="1" dirty="0" err="1">
                <a:latin typeface="Times New Roman" pitchFamily="18" charset="0"/>
                <a:cs typeface="Times New Roman" pitchFamily="18" charset="0"/>
              </a:rPr>
              <a:t>Bể</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phản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ứng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nitrat</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hoá</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bể</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lọc</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sinh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học</a:t>
            </a:r>
            <a:r>
              <a:rPr lang="en-US" sz="1800" b="1" dirty="0">
                <a:latin typeface="Times New Roman" pitchFamily="18" charset="0"/>
                <a:cs typeface="Times New Roman" pitchFamily="18" charset="0"/>
              </a:rPr>
              <a:t>)</a:t>
            </a: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p:txBody>
      </p:sp>
      <p:graphicFrame>
        <p:nvGraphicFramePr>
          <p:cNvPr id="9" name="Table 6">
            <a:extLst>
              <a:ext uri="{FF2B5EF4-FFF2-40B4-BE49-F238E27FC236}">
                <a16:creationId xmlns:a16="http://schemas.microsoft.com/office/drawing/2014/main" id="{11F57345-F671-45DB-8854-336F89EF5E15}"/>
              </a:ext>
            </a:extLst>
          </p:cNvPr>
          <p:cNvGraphicFramePr>
            <a:graphicFrameLocks noGrp="1"/>
          </p:cNvGraphicFramePr>
          <p:nvPr>
            <p:extLst>
              <p:ext uri="{D42A27DB-BD31-4B8C-83A1-F6EECF244321}">
                <p14:modId xmlns:p14="http://schemas.microsoft.com/office/powerpoint/2010/main" val="3223613260"/>
              </p:ext>
            </p:extLst>
          </p:nvPr>
        </p:nvGraphicFramePr>
        <p:xfrm>
          <a:off x="492760" y="1194458"/>
          <a:ext cx="7696198" cy="1381760"/>
        </p:xfrm>
        <a:graphic>
          <a:graphicData uri="http://schemas.openxmlformats.org/drawingml/2006/table">
            <a:tbl>
              <a:tblPr firstRow="1" bandRow="1">
                <a:tableStyleId>{C083E6E3-FA7D-4D7B-A595-EF9225AFEA82}</a:tableStyleId>
              </a:tblPr>
              <a:tblGrid>
                <a:gridCol w="549728">
                  <a:extLst>
                    <a:ext uri="{9D8B030D-6E8A-4147-A177-3AD203B41FA5}">
                      <a16:colId xmlns:a16="http://schemas.microsoft.com/office/drawing/2014/main" val="2937323565"/>
                    </a:ext>
                  </a:extLst>
                </a:gridCol>
                <a:gridCol w="3107872">
                  <a:extLst>
                    <a:ext uri="{9D8B030D-6E8A-4147-A177-3AD203B41FA5}">
                      <a16:colId xmlns:a16="http://schemas.microsoft.com/office/drawing/2014/main" val="2532469941"/>
                    </a:ext>
                  </a:extLst>
                </a:gridCol>
                <a:gridCol w="4038598">
                  <a:extLst>
                    <a:ext uri="{9D8B030D-6E8A-4147-A177-3AD203B41FA5}">
                      <a16:colId xmlns:a16="http://schemas.microsoft.com/office/drawing/2014/main" val="2439176963"/>
                    </a:ext>
                  </a:extLst>
                </a:gridCol>
              </a:tblGrid>
              <a:tr h="370840">
                <a:tc>
                  <a:txBody>
                    <a:bodyPr/>
                    <a:lstStyle/>
                    <a:p>
                      <a:pPr algn="ctr"/>
                      <a:r>
                        <a:rPr lang="en-US" dirty="0" err="1"/>
                        <a:t>Stt</a:t>
                      </a:r>
                      <a:endParaRPr lang="en-US" dirty="0"/>
                    </a:p>
                  </a:txBody>
                  <a:tcPr/>
                </a:tc>
                <a:tc>
                  <a:txBody>
                    <a:bodyPr/>
                    <a:lstStyle/>
                    <a:p>
                      <a:pPr algn="ctr"/>
                      <a:r>
                        <a:rPr lang="en-US" dirty="0" err="1"/>
                        <a:t>Thông</a:t>
                      </a:r>
                      <a:r>
                        <a:rPr lang="en-US" dirty="0"/>
                        <a:t> </a:t>
                      </a:r>
                      <a:r>
                        <a:rPr lang="en-US" dirty="0" err="1"/>
                        <a:t>số</a:t>
                      </a:r>
                      <a:r>
                        <a:rPr lang="en-US" dirty="0"/>
                        <a:t> </a:t>
                      </a:r>
                      <a:r>
                        <a:rPr lang="en-US" dirty="0" err="1"/>
                        <a:t>kỹ</a:t>
                      </a:r>
                      <a:r>
                        <a:rPr lang="en-US" dirty="0"/>
                        <a:t> </a:t>
                      </a:r>
                      <a:r>
                        <a:rPr lang="en-US" dirty="0" err="1"/>
                        <a:t>thuật</a:t>
                      </a:r>
                      <a:endParaRPr lang="en-US" dirty="0"/>
                    </a:p>
                  </a:txBody>
                  <a:tcPr/>
                </a:tc>
                <a:tc>
                  <a:txBody>
                    <a:bodyPr/>
                    <a:lstStyle/>
                    <a:p>
                      <a:pPr algn="ctr"/>
                      <a:r>
                        <a:rPr lang="en-US" dirty="0" err="1"/>
                        <a:t>Đặc</a:t>
                      </a:r>
                      <a:r>
                        <a:rPr lang="en-US" dirty="0"/>
                        <a:t> </a:t>
                      </a:r>
                      <a:r>
                        <a:rPr lang="en-US" dirty="0" err="1"/>
                        <a:t>tính</a:t>
                      </a:r>
                      <a:endParaRPr lang="en-US" dirty="0"/>
                    </a:p>
                  </a:txBody>
                  <a:tcPr/>
                </a:tc>
                <a:extLst>
                  <a:ext uri="{0D108BD9-81ED-4DB2-BD59-A6C34878D82A}">
                    <a16:rowId xmlns:a16="http://schemas.microsoft.com/office/drawing/2014/main" val="1233691708"/>
                  </a:ext>
                </a:extLst>
              </a:tr>
              <a:tr h="370840">
                <a:tc>
                  <a:txBody>
                    <a:bodyPr/>
                    <a:lstStyle/>
                    <a:p>
                      <a:r>
                        <a:rPr lang="en-US" dirty="0"/>
                        <a:t>1</a:t>
                      </a:r>
                    </a:p>
                  </a:txBody>
                  <a:tcPr/>
                </a:tc>
                <a:tc>
                  <a:txBody>
                    <a:bodyPr/>
                    <a:lstStyle/>
                    <a:p>
                      <a:r>
                        <a:rPr lang="en-US" dirty="0" err="1"/>
                        <a:t>Vật</a:t>
                      </a:r>
                      <a:r>
                        <a:rPr lang="en-US" dirty="0"/>
                        <a:t> </a:t>
                      </a:r>
                      <a:r>
                        <a:rPr lang="en-US" dirty="0" err="1"/>
                        <a:t>liệu</a:t>
                      </a:r>
                      <a:r>
                        <a:rPr lang="en-US" dirty="0"/>
                        <a:t> </a:t>
                      </a:r>
                      <a:r>
                        <a:rPr lang="en-US" dirty="0" err="1"/>
                        <a:t>lọc</a:t>
                      </a:r>
                      <a:endParaRPr lang="en-US" dirty="0"/>
                    </a:p>
                  </a:txBody>
                  <a:tcPr/>
                </a:tc>
                <a:tc>
                  <a:txBody>
                    <a:bodyPr/>
                    <a:lstStyle/>
                    <a:p>
                      <a:pPr algn="ctr"/>
                      <a:r>
                        <a:rPr lang="en-US" dirty="0" err="1"/>
                        <a:t>Kaldnes</a:t>
                      </a:r>
                      <a:r>
                        <a:rPr lang="en-US" dirty="0"/>
                        <a:t> 20x10 mm</a:t>
                      </a:r>
                    </a:p>
                  </a:txBody>
                  <a:tcPr/>
                </a:tc>
                <a:extLst>
                  <a:ext uri="{0D108BD9-81ED-4DB2-BD59-A6C34878D82A}">
                    <a16:rowId xmlns:a16="http://schemas.microsoft.com/office/drawing/2014/main" val="1853088873"/>
                  </a:ext>
                </a:extLst>
              </a:tr>
              <a:tr h="370840">
                <a:tc>
                  <a:txBody>
                    <a:bodyPr/>
                    <a:lstStyle/>
                    <a:p>
                      <a:r>
                        <a:rPr lang="en-US" dirty="0"/>
                        <a:t>2</a:t>
                      </a:r>
                    </a:p>
                  </a:txBody>
                  <a:tcPr/>
                </a:tc>
                <a:tc>
                  <a:txBody>
                    <a:bodyPr/>
                    <a:lstStyle/>
                    <a:p>
                      <a:r>
                        <a:rPr lang="en-US" dirty="0" err="1"/>
                        <a:t>Chế</a:t>
                      </a:r>
                      <a:r>
                        <a:rPr lang="en-US" dirty="0"/>
                        <a:t> </a:t>
                      </a:r>
                      <a:r>
                        <a:rPr lang="en-US" dirty="0" err="1"/>
                        <a:t>phẩm</a:t>
                      </a:r>
                      <a:r>
                        <a:rPr lang="en-US" dirty="0"/>
                        <a:t> </a:t>
                      </a:r>
                      <a:r>
                        <a:rPr lang="en-US" dirty="0" err="1"/>
                        <a:t>sinh</a:t>
                      </a:r>
                      <a:r>
                        <a:rPr lang="en-US" dirty="0"/>
                        <a:t> </a:t>
                      </a:r>
                      <a:r>
                        <a:rPr lang="en-US" dirty="0" err="1"/>
                        <a:t>học</a:t>
                      </a:r>
                      <a:r>
                        <a:rPr lang="en-US" dirty="0"/>
                        <a:t> </a:t>
                      </a:r>
                      <a:r>
                        <a:rPr lang="en-US" dirty="0" err="1"/>
                        <a:t>kích</a:t>
                      </a:r>
                      <a:r>
                        <a:rPr lang="en-US" dirty="0"/>
                        <a:t> </a:t>
                      </a:r>
                      <a:r>
                        <a:rPr lang="en-US" dirty="0" err="1"/>
                        <a:t>hoạt</a:t>
                      </a:r>
                      <a:endParaRPr lang="en-US" dirty="0"/>
                    </a:p>
                  </a:txBody>
                  <a:tcPr/>
                </a:tc>
                <a:tc>
                  <a:txBody>
                    <a:bodyPr/>
                    <a:lstStyle/>
                    <a:p>
                      <a:pPr algn="ctr"/>
                      <a:r>
                        <a:rPr lang="en-US" dirty="0" err="1"/>
                        <a:t>Nhóm</a:t>
                      </a:r>
                      <a:r>
                        <a:rPr lang="en-US" dirty="0"/>
                        <a:t> vi </a:t>
                      </a:r>
                      <a:r>
                        <a:rPr lang="en-US" dirty="0" err="1"/>
                        <a:t>khuẩn</a:t>
                      </a:r>
                      <a:r>
                        <a:rPr lang="en-US" dirty="0"/>
                        <a:t> </a:t>
                      </a:r>
                      <a:r>
                        <a:rPr lang="en-US" dirty="0" err="1"/>
                        <a:t>nitrat</a:t>
                      </a:r>
                      <a:r>
                        <a:rPr lang="en-US" dirty="0"/>
                        <a:t> </a:t>
                      </a:r>
                      <a:r>
                        <a:rPr lang="en-US" dirty="0" err="1"/>
                        <a:t>hoá</a:t>
                      </a:r>
                      <a:r>
                        <a:rPr lang="en-US" dirty="0"/>
                        <a:t>, </a:t>
                      </a:r>
                      <a:r>
                        <a:rPr lang="en-US" dirty="0" err="1"/>
                        <a:t>mật</a:t>
                      </a:r>
                      <a:r>
                        <a:rPr lang="en-US" dirty="0"/>
                        <a:t> </a:t>
                      </a:r>
                      <a:r>
                        <a:rPr lang="en-US" dirty="0" err="1"/>
                        <a:t>độ</a:t>
                      </a:r>
                      <a:r>
                        <a:rPr lang="en-US" dirty="0"/>
                        <a:t> 10</a:t>
                      </a:r>
                      <a:r>
                        <a:rPr lang="en-US" baseline="30000" dirty="0"/>
                        <a:t>9 </a:t>
                      </a:r>
                      <a:r>
                        <a:rPr lang="en-US" baseline="0" dirty="0"/>
                        <a:t> MPN/ml</a:t>
                      </a:r>
                      <a:endParaRPr lang="en-US" dirty="0"/>
                    </a:p>
                  </a:txBody>
                  <a:tcPr/>
                </a:tc>
                <a:extLst>
                  <a:ext uri="{0D108BD9-81ED-4DB2-BD59-A6C34878D82A}">
                    <a16:rowId xmlns:a16="http://schemas.microsoft.com/office/drawing/2014/main" val="3556112989"/>
                  </a:ext>
                </a:extLst>
              </a:tr>
            </a:tbl>
          </a:graphicData>
        </a:graphic>
      </p:graphicFrame>
      <p:sp>
        <p:nvSpPr>
          <p:cNvPr id="11" name="Subtitle 2">
            <a:extLst>
              <a:ext uri="{FF2B5EF4-FFF2-40B4-BE49-F238E27FC236}">
                <a16:creationId xmlns:a16="http://schemas.microsoft.com/office/drawing/2014/main" id="{264A0B02-95CF-4C63-BB41-2EA9200B4DD3}"/>
              </a:ext>
            </a:extLst>
          </p:cNvPr>
          <p:cNvSpPr txBox="1">
            <a:spLocks/>
          </p:cNvSpPr>
          <p:nvPr/>
        </p:nvSpPr>
        <p:spPr>
          <a:xfrm>
            <a:off x="492760" y="2830845"/>
            <a:ext cx="7696200" cy="381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b="1" dirty="0" err="1">
                <a:latin typeface="Times New Roman" pitchFamily="18" charset="0"/>
                <a:cs typeface="Times New Roman" pitchFamily="18" charset="0"/>
              </a:rPr>
              <a:t>Tháp</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tách</a:t>
            </a:r>
            <a:r>
              <a:rPr lang="en-US" sz="1800" b="1" dirty="0">
                <a:latin typeface="Times New Roman" pitchFamily="18" charset="0"/>
                <a:cs typeface="Times New Roman" pitchFamily="18" charset="0"/>
              </a:rPr>
              <a:t> CO2</a:t>
            </a: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a:p>
            <a:pPr algn="just"/>
            <a:endParaRPr lang="en-US" sz="1800" b="1" dirty="0">
              <a:latin typeface="Times New Roman" pitchFamily="18" charset="0"/>
              <a:cs typeface="Times New Roman" pitchFamily="18" charset="0"/>
            </a:endParaRPr>
          </a:p>
        </p:txBody>
      </p:sp>
      <p:graphicFrame>
        <p:nvGraphicFramePr>
          <p:cNvPr id="12" name="Table 6">
            <a:extLst>
              <a:ext uri="{FF2B5EF4-FFF2-40B4-BE49-F238E27FC236}">
                <a16:creationId xmlns:a16="http://schemas.microsoft.com/office/drawing/2014/main" id="{4930EEDC-A750-49A6-887C-892400C37612}"/>
              </a:ext>
            </a:extLst>
          </p:cNvPr>
          <p:cNvGraphicFramePr>
            <a:graphicFrameLocks noGrp="1"/>
          </p:cNvGraphicFramePr>
          <p:nvPr>
            <p:extLst>
              <p:ext uri="{D42A27DB-BD31-4B8C-83A1-F6EECF244321}">
                <p14:modId xmlns:p14="http://schemas.microsoft.com/office/powerpoint/2010/main" val="1765560955"/>
              </p:ext>
            </p:extLst>
          </p:nvPr>
        </p:nvGraphicFramePr>
        <p:xfrm>
          <a:off x="587198" y="3429000"/>
          <a:ext cx="5410200" cy="2392680"/>
        </p:xfrm>
        <a:graphic>
          <a:graphicData uri="http://schemas.openxmlformats.org/drawingml/2006/table">
            <a:tbl>
              <a:tblPr firstRow="1" bandRow="1">
                <a:tableStyleId>{C083E6E3-FA7D-4D7B-A595-EF9225AFEA82}</a:tableStyleId>
              </a:tblPr>
              <a:tblGrid>
                <a:gridCol w="549728">
                  <a:extLst>
                    <a:ext uri="{9D8B030D-6E8A-4147-A177-3AD203B41FA5}">
                      <a16:colId xmlns:a16="http://schemas.microsoft.com/office/drawing/2014/main" val="2937323565"/>
                    </a:ext>
                  </a:extLst>
                </a:gridCol>
                <a:gridCol w="2193472">
                  <a:extLst>
                    <a:ext uri="{9D8B030D-6E8A-4147-A177-3AD203B41FA5}">
                      <a16:colId xmlns:a16="http://schemas.microsoft.com/office/drawing/2014/main" val="2532469941"/>
                    </a:ext>
                  </a:extLst>
                </a:gridCol>
                <a:gridCol w="2667000">
                  <a:extLst>
                    <a:ext uri="{9D8B030D-6E8A-4147-A177-3AD203B41FA5}">
                      <a16:colId xmlns:a16="http://schemas.microsoft.com/office/drawing/2014/main" val="2439176963"/>
                    </a:ext>
                  </a:extLst>
                </a:gridCol>
              </a:tblGrid>
              <a:tr h="370840">
                <a:tc>
                  <a:txBody>
                    <a:bodyPr/>
                    <a:lstStyle/>
                    <a:p>
                      <a:pPr algn="ctr"/>
                      <a:r>
                        <a:rPr lang="en-US" dirty="0" err="1"/>
                        <a:t>Stt</a:t>
                      </a:r>
                      <a:endParaRPr lang="en-US" dirty="0"/>
                    </a:p>
                  </a:txBody>
                  <a:tcPr/>
                </a:tc>
                <a:tc>
                  <a:txBody>
                    <a:bodyPr/>
                    <a:lstStyle/>
                    <a:p>
                      <a:pPr algn="ctr"/>
                      <a:r>
                        <a:rPr lang="en-US" dirty="0" err="1"/>
                        <a:t>Thông</a:t>
                      </a:r>
                      <a:r>
                        <a:rPr lang="en-US" dirty="0"/>
                        <a:t> </a:t>
                      </a:r>
                      <a:r>
                        <a:rPr lang="en-US" dirty="0" err="1"/>
                        <a:t>số</a:t>
                      </a:r>
                      <a:r>
                        <a:rPr lang="en-US" dirty="0"/>
                        <a:t> </a:t>
                      </a:r>
                      <a:r>
                        <a:rPr lang="en-US" dirty="0" err="1"/>
                        <a:t>kỹ</a:t>
                      </a:r>
                      <a:r>
                        <a:rPr lang="en-US" dirty="0"/>
                        <a:t> </a:t>
                      </a:r>
                      <a:r>
                        <a:rPr lang="en-US" dirty="0" err="1"/>
                        <a:t>thuật</a:t>
                      </a:r>
                      <a:endParaRPr lang="en-US" dirty="0"/>
                    </a:p>
                  </a:txBody>
                  <a:tcPr/>
                </a:tc>
                <a:tc>
                  <a:txBody>
                    <a:bodyPr/>
                    <a:lstStyle/>
                    <a:p>
                      <a:pPr algn="ctr"/>
                      <a:r>
                        <a:rPr lang="en-US" dirty="0" err="1"/>
                        <a:t>Đặc</a:t>
                      </a:r>
                      <a:r>
                        <a:rPr lang="en-US" dirty="0"/>
                        <a:t> </a:t>
                      </a:r>
                      <a:r>
                        <a:rPr lang="en-US" dirty="0" err="1"/>
                        <a:t>tính</a:t>
                      </a:r>
                      <a:endParaRPr lang="en-US" dirty="0"/>
                    </a:p>
                  </a:txBody>
                  <a:tcPr/>
                </a:tc>
                <a:extLst>
                  <a:ext uri="{0D108BD9-81ED-4DB2-BD59-A6C34878D82A}">
                    <a16:rowId xmlns:a16="http://schemas.microsoft.com/office/drawing/2014/main" val="1233691708"/>
                  </a:ext>
                </a:extLst>
              </a:tr>
              <a:tr h="370840">
                <a:tc>
                  <a:txBody>
                    <a:bodyPr/>
                    <a:lstStyle/>
                    <a:p>
                      <a:r>
                        <a:rPr lang="en-US" dirty="0"/>
                        <a:t>1</a:t>
                      </a:r>
                    </a:p>
                  </a:txBody>
                  <a:tcPr/>
                </a:tc>
                <a:tc>
                  <a:txBody>
                    <a:bodyPr/>
                    <a:lstStyle/>
                    <a:p>
                      <a:r>
                        <a:rPr lang="en-US" dirty="0" err="1"/>
                        <a:t>Thân</a:t>
                      </a:r>
                      <a:r>
                        <a:rPr lang="en-US" dirty="0"/>
                        <a:t> </a:t>
                      </a:r>
                      <a:r>
                        <a:rPr lang="en-US" dirty="0" err="1"/>
                        <a:t>tháp</a:t>
                      </a:r>
                      <a:r>
                        <a:rPr lang="en-US" dirty="0"/>
                        <a:t> </a:t>
                      </a:r>
                      <a:r>
                        <a:rPr lang="en-US" dirty="0" err="1"/>
                        <a:t>hình</a:t>
                      </a:r>
                      <a:r>
                        <a:rPr lang="en-US" dirty="0"/>
                        <a:t> </a:t>
                      </a:r>
                      <a:r>
                        <a:rPr lang="en-US" dirty="0" err="1"/>
                        <a:t>trụ</a:t>
                      </a:r>
                      <a:endParaRPr lang="en-US" dirty="0"/>
                    </a:p>
                  </a:txBody>
                  <a:tcPr/>
                </a:tc>
                <a:tc>
                  <a:txBody>
                    <a:bodyPr/>
                    <a:lstStyle/>
                    <a:p>
                      <a:pPr algn="ctr"/>
                      <a:r>
                        <a:rPr lang="en-US" dirty="0"/>
                        <a:t>ĐK (d): 0,7 m, </a:t>
                      </a:r>
                      <a:r>
                        <a:rPr lang="en-US" dirty="0" err="1"/>
                        <a:t>cao</a:t>
                      </a:r>
                      <a:r>
                        <a:rPr lang="en-US" dirty="0"/>
                        <a:t> (h): 1,0 m</a:t>
                      </a:r>
                    </a:p>
                  </a:txBody>
                  <a:tcPr/>
                </a:tc>
                <a:extLst>
                  <a:ext uri="{0D108BD9-81ED-4DB2-BD59-A6C34878D82A}">
                    <a16:rowId xmlns:a16="http://schemas.microsoft.com/office/drawing/2014/main" val="1853088873"/>
                  </a:ext>
                </a:extLst>
              </a:tr>
              <a:tr h="370840">
                <a:tc>
                  <a:txBody>
                    <a:bodyPr/>
                    <a:lstStyle/>
                    <a:p>
                      <a:r>
                        <a:rPr lang="en-US" dirty="0"/>
                        <a:t>2</a:t>
                      </a:r>
                    </a:p>
                  </a:txBody>
                  <a:tcPr/>
                </a:tc>
                <a:tc>
                  <a:txBody>
                    <a:bodyPr/>
                    <a:lstStyle/>
                    <a:p>
                      <a:r>
                        <a:rPr lang="en-US" dirty="0" err="1"/>
                        <a:t>Tấm</a:t>
                      </a:r>
                      <a:r>
                        <a:rPr lang="en-US" dirty="0"/>
                        <a:t> </a:t>
                      </a:r>
                      <a:r>
                        <a:rPr lang="en-US" dirty="0" err="1"/>
                        <a:t>tản</a:t>
                      </a:r>
                      <a:r>
                        <a:rPr lang="en-US" dirty="0"/>
                        <a:t> </a:t>
                      </a:r>
                      <a:r>
                        <a:rPr lang="en-US" dirty="0" err="1"/>
                        <a:t>nước</a:t>
                      </a:r>
                      <a:endParaRPr lang="en-US" dirty="0"/>
                    </a:p>
                  </a:txBody>
                  <a:tcPr/>
                </a:tc>
                <a:tc>
                  <a:txBody>
                    <a:bodyPr/>
                    <a:lstStyle/>
                    <a:p>
                      <a:pPr algn="ctr"/>
                      <a:r>
                        <a:rPr lang="en-US" dirty="0" err="1"/>
                        <a:t>Tấm</a:t>
                      </a:r>
                      <a:r>
                        <a:rPr lang="en-US" dirty="0"/>
                        <a:t> </a:t>
                      </a:r>
                      <a:r>
                        <a:rPr lang="en-US" dirty="0" err="1"/>
                        <a:t>nhựa</a:t>
                      </a:r>
                      <a:r>
                        <a:rPr lang="en-US" dirty="0"/>
                        <a:t> </a:t>
                      </a:r>
                      <a:r>
                        <a:rPr lang="en-US" dirty="0" err="1"/>
                        <a:t>gấp</a:t>
                      </a:r>
                      <a:r>
                        <a:rPr lang="en-US" dirty="0"/>
                        <a:t> </a:t>
                      </a:r>
                      <a:r>
                        <a:rPr lang="en-US" dirty="0" err="1"/>
                        <a:t>nếp</a:t>
                      </a:r>
                      <a:r>
                        <a:rPr lang="en-US" dirty="0"/>
                        <a:t> </a:t>
                      </a:r>
                      <a:r>
                        <a:rPr lang="en-US" dirty="0" err="1"/>
                        <a:t>cuộn</a:t>
                      </a:r>
                      <a:r>
                        <a:rPr lang="en-US" dirty="0"/>
                        <a:t> </a:t>
                      </a:r>
                      <a:r>
                        <a:rPr lang="en-US" dirty="0" err="1"/>
                        <a:t>thành</a:t>
                      </a:r>
                      <a:r>
                        <a:rPr lang="en-US" dirty="0"/>
                        <a:t> </a:t>
                      </a:r>
                      <a:r>
                        <a:rPr lang="en-US" dirty="0" err="1"/>
                        <a:t>khối</a:t>
                      </a:r>
                      <a:r>
                        <a:rPr lang="en-US" dirty="0"/>
                        <a:t> </a:t>
                      </a:r>
                      <a:r>
                        <a:rPr lang="en-US" dirty="0" err="1"/>
                        <a:t>hình</a:t>
                      </a:r>
                      <a:r>
                        <a:rPr lang="en-US" dirty="0"/>
                        <a:t> </a:t>
                      </a:r>
                      <a:r>
                        <a:rPr lang="en-US" dirty="0" err="1"/>
                        <a:t>trụ</a:t>
                      </a:r>
                      <a:r>
                        <a:rPr lang="en-US" dirty="0"/>
                        <a:t> </a:t>
                      </a:r>
                    </a:p>
                  </a:txBody>
                  <a:tcPr/>
                </a:tc>
                <a:extLst>
                  <a:ext uri="{0D108BD9-81ED-4DB2-BD59-A6C34878D82A}">
                    <a16:rowId xmlns:a16="http://schemas.microsoft.com/office/drawing/2014/main" val="3556112989"/>
                  </a:ext>
                </a:extLst>
              </a:tr>
              <a:tr h="370840">
                <a:tc>
                  <a:txBody>
                    <a:bodyPr/>
                    <a:lstStyle/>
                    <a:p>
                      <a:r>
                        <a:rPr lang="en-US" dirty="0"/>
                        <a:t>3</a:t>
                      </a:r>
                    </a:p>
                  </a:txBody>
                  <a:tcPr/>
                </a:tc>
                <a:tc>
                  <a:txBody>
                    <a:bodyPr/>
                    <a:lstStyle/>
                    <a:p>
                      <a:r>
                        <a:rPr lang="en-US" dirty="0" err="1"/>
                        <a:t>Công</a:t>
                      </a:r>
                      <a:r>
                        <a:rPr lang="en-US" dirty="0"/>
                        <a:t> </a:t>
                      </a:r>
                      <a:r>
                        <a:rPr lang="en-US" dirty="0" err="1"/>
                        <a:t>suất</a:t>
                      </a:r>
                      <a:r>
                        <a:rPr lang="en-US" dirty="0"/>
                        <a:t> </a:t>
                      </a:r>
                      <a:r>
                        <a:rPr lang="en-US" dirty="0" err="1"/>
                        <a:t>quạt</a:t>
                      </a:r>
                      <a:r>
                        <a:rPr lang="en-US" dirty="0"/>
                        <a:t> </a:t>
                      </a:r>
                      <a:r>
                        <a:rPr lang="en-US" dirty="0" err="1"/>
                        <a:t>nước</a:t>
                      </a:r>
                      <a:endParaRPr lang="en-US" dirty="0"/>
                    </a:p>
                  </a:txBody>
                  <a:tcPr/>
                </a:tc>
                <a:tc>
                  <a:txBody>
                    <a:bodyPr/>
                    <a:lstStyle/>
                    <a:p>
                      <a:pPr algn="ctr"/>
                      <a:r>
                        <a:rPr lang="en-US" dirty="0"/>
                        <a:t>0,1 KW</a:t>
                      </a:r>
                    </a:p>
                  </a:txBody>
                  <a:tcPr/>
                </a:tc>
                <a:extLst>
                  <a:ext uri="{0D108BD9-81ED-4DB2-BD59-A6C34878D82A}">
                    <a16:rowId xmlns:a16="http://schemas.microsoft.com/office/drawing/2014/main" val="2402859083"/>
                  </a:ext>
                </a:extLst>
              </a:tr>
              <a:tr h="370840">
                <a:tc>
                  <a:txBody>
                    <a:bodyPr/>
                    <a:lstStyle/>
                    <a:p>
                      <a:r>
                        <a:rPr lang="en-US" dirty="0"/>
                        <a:t>4</a:t>
                      </a:r>
                    </a:p>
                  </a:txBody>
                  <a:tcPr/>
                </a:tc>
                <a:tc>
                  <a:txBody>
                    <a:bodyPr/>
                    <a:lstStyle/>
                    <a:p>
                      <a:r>
                        <a:rPr lang="en-US" dirty="0" err="1"/>
                        <a:t>Lưu</a:t>
                      </a:r>
                      <a:r>
                        <a:rPr lang="en-US" dirty="0"/>
                        <a:t> </a:t>
                      </a:r>
                      <a:r>
                        <a:rPr lang="en-US" dirty="0" err="1"/>
                        <a:t>lượng</a:t>
                      </a:r>
                      <a:r>
                        <a:rPr lang="en-US" dirty="0"/>
                        <a:t> </a:t>
                      </a:r>
                      <a:r>
                        <a:rPr lang="en-US" dirty="0" err="1"/>
                        <a:t>nước</a:t>
                      </a:r>
                      <a:endParaRPr lang="en-US" dirty="0"/>
                    </a:p>
                  </a:txBody>
                  <a:tcPr/>
                </a:tc>
                <a:tc>
                  <a:txBody>
                    <a:bodyPr/>
                    <a:lstStyle/>
                    <a:p>
                      <a:pPr algn="ctr"/>
                      <a:r>
                        <a:rPr lang="en-US" dirty="0"/>
                        <a:t>5 m</a:t>
                      </a:r>
                      <a:r>
                        <a:rPr lang="en-US" baseline="30000" dirty="0"/>
                        <a:t>3</a:t>
                      </a:r>
                      <a:r>
                        <a:rPr lang="en-US" baseline="0" dirty="0"/>
                        <a:t>/h</a:t>
                      </a:r>
                      <a:endParaRPr lang="en-US" dirty="0"/>
                    </a:p>
                  </a:txBody>
                  <a:tcPr/>
                </a:tc>
                <a:extLst>
                  <a:ext uri="{0D108BD9-81ED-4DB2-BD59-A6C34878D82A}">
                    <a16:rowId xmlns:a16="http://schemas.microsoft.com/office/drawing/2014/main" val="2364557339"/>
                  </a:ext>
                </a:extLst>
              </a:tr>
            </a:tbl>
          </a:graphicData>
        </a:graphic>
      </p:graphicFrame>
      <p:pic>
        <p:nvPicPr>
          <p:cNvPr id="4" name="Picture 3">
            <a:extLst>
              <a:ext uri="{FF2B5EF4-FFF2-40B4-BE49-F238E27FC236}">
                <a16:creationId xmlns:a16="http://schemas.microsoft.com/office/drawing/2014/main" id="{AE007A1B-2BE6-4ADE-B6AC-602770A34865}"/>
              </a:ext>
            </a:extLst>
          </p:cNvPr>
          <p:cNvPicPr>
            <a:picLocks noChangeAspect="1"/>
          </p:cNvPicPr>
          <p:nvPr/>
        </p:nvPicPr>
        <p:blipFill>
          <a:blip r:embed="rId2"/>
          <a:stretch>
            <a:fillRect/>
          </a:stretch>
        </p:blipFill>
        <p:spPr>
          <a:xfrm>
            <a:off x="5791200" y="2638814"/>
            <a:ext cx="3352800" cy="3451747"/>
          </a:xfrm>
          <a:prstGeom prst="rect">
            <a:avLst/>
          </a:prstGeom>
        </p:spPr>
      </p:pic>
    </p:spTree>
    <p:extLst>
      <p:ext uri="{BB962C8B-B14F-4D97-AF65-F5344CB8AC3E}">
        <p14:creationId xmlns:p14="http://schemas.microsoft.com/office/powerpoint/2010/main" val="215055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23AECAA-AC47-45F3-B262-BFA012F99C4B}"/>
              </a:ext>
            </a:extLst>
          </p:cNvPr>
          <p:cNvGraphicFramePr>
            <a:graphicFrameLocks noGrp="1"/>
          </p:cNvGraphicFramePr>
          <p:nvPr>
            <p:extLst>
              <p:ext uri="{D42A27DB-BD31-4B8C-83A1-F6EECF244321}">
                <p14:modId xmlns:p14="http://schemas.microsoft.com/office/powerpoint/2010/main" val="2211174779"/>
              </p:ext>
            </p:extLst>
          </p:nvPr>
        </p:nvGraphicFramePr>
        <p:xfrm>
          <a:off x="866581" y="838200"/>
          <a:ext cx="7611058" cy="2025777"/>
        </p:xfrm>
        <a:graphic>
          <a:graphicData uri="http://schemas.openxmlformats.org/drawingml/2006/table">
            <a:tbl>
              <a:tblPr firstRow="1" firstCol="1" bandRow="1">
                <a:tableStyleId>{C083E6E3-FA7D-4D7B-A595-EF9225AFEA82}</a:tableStyleId>
              </a:tblPr>
              <a:tblGrid>
                <a:gridCol w="522949">
                  <a:extLst>
                    <a:ext uri="{9D8B030D-6E8A-4147-A177-3AD203B41FA5}">
                      <a16:colId xmlns:a16="http://schemas.microsoft.com/office/drawing/2014/main" val="2767725023"/>
                    </a:ext>
                  </a:extLst>
                </a:gridCol>
                <a:gridCol w="3860298">
                  <a:extLst>
                    <a:ext uri="{9D8B030D-6E8A-4147-A177-3AD203B41FA5}">
                      <a16:colId xmlns:a16="http://schemas.microsoft.com/office/drawing/2014/main" val="3239785981"/>
                    </a:ext>
                  </a:extLst>
                </a:gridCol>
                <a:gridCol w="1600656">
                  <a:extLst>
                    <a:ext uri="{9D8B030D-6E8A-4147-A177-3AD203B41FA5}">
                      <a16:colId xmlns:a16="http://schemas.microsoft.com/office/drawing/2014/main" val="1744720957"/>
                    </a:ext>
                  </a:extLst>
                </a:gridCol>
                <a:gridCol w="1627155">
                  <a:extLst>
                    <a:ext uri="{9D8B030D-6E8A-4147-A177-3AD203B41FA5}">
                      <a16:colId xmlns:a16="http://schemas.microsoft.com/office/drawing/2014/main" val="2749814870"/>
                    </a:ext>
                  </a:extLst>
                </a:gridCol>
              </a:tblGrid>
              <a:tr h="198120">
                <a:tc>
                  <a:txBody>
                    <a:bodyPr/>
                    <a:lstStyle/>
                    <a:p>
                      <a:pPr algn="ctr">
                        <a:lnSpc>
                          <a:spcPct val="130000"/>
                        </a:lnSpc>
                        <a:spcBef>
                          <a:spcPts val="300"/>
                        </a:spcBef>
                        <a:spcAft>
                          <a:spcPts val="300"/>
                        </a:spcAft>
                      </a:pPr>
                      <a:r>
                        <a:rPr lang="en-US" sz="1600">
                          <a:effectLst/>
                        </a:rPr>
                        <a:t>Stt</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Chỉ tiêu </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300 con/m3</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500 con/m3</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15970388"/>
                  </a:ext>
                </a:extLst>
              </a:tr>
              <a:tr h="198120">
                <a:tc>
                  <a:txBody>
                    <a:bodyPr/>
                    <a:lstStyle/>
                    <a:p>
                      <a:pPr algn="ctr">
                        <a:lnSpc>
                          <a:spcPct val="130000"/>
                        </a:lnSpc>
                        <a:spcBef>
                          <a:spcPts val="300"/>
                        </a:spcBef>
                        <a:spcAft>
                          <a:spcPts val="300"/>
                        </a:spcAft>
                      </a:pPr>
                      <a:r>
                        <a:rPr lang="en-US" sz="1600">
                          <a:solidFill>
                            <a:srgbClr val="FF0000"/>
                          </a:solidFill>
                          <a:effectLst/>
                        </a:rPr>
                        <a:t>1</a:t>
                      </a:r>
                      <a:endParaRPr lang="en-US" sz="160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30000"/>
                        </a:lnSpc>
                        <a:spcBef>
                          <a:spcPts val="300"/>
                        </a:spcBef>
                        <a:spcAft>
                          <a:spcPts val="300"/>
                        </a:spcAft>
                      </a:pPr>
                      <a:r>
                        <a:rPr lang="en-US" sz="1600" dirty="0">
                          <a:solidFill>
                            <a:srgbClr val="FF0000"/>
                          </a:solidFill>
                          <a:effectLst/>
                        </a:rPr>
                        <a:t>DWG (g/</a:t>
                      </a:r>
                      <a:r>
                        <a:rPr lang="en-US" sz="1600" dirty="0" err="1">
                          <a:solidFill>
                            <a:srgbClr val="FF0000"/>
                          </a:solidFill>
                          <a:effectLst/>
                        </a:rPr>
                        <a:t>ngày</a:t>
                      </a:r>
                      <a:r>
                        <a:rPr lang="en-US" sz="1600" dirty="0">
                          <a:solidFill>
                            <a:srgbClr val="FF0000"/>
                          </a:solidFill>
                          <a:effectLst/>
                        </a:rPr>
                        <a:t>)</a:t>
                      </a:r>
                      <a:endPar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dirty="0">
                          <a:solidFill>
                            <a:srgbClr val="FF0000"/>
                          </a:solidFill>
                          <a:effectLst/>
                        </a:rPr>
                        <a:t>0.21</a:t>
                      </a:r>
                      <a:endPar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dirty="0">
                          <a:solidFill>
                            <a:srgbClr val="FF0000"/>
                          </a:solidFill>
                          <a:effectLst/>
                        </a:rPr>
                        <a:t>0.2</a:t>
                      </a:r>
                      <a:endPar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57490803"/>
                  </a:ext>
                </a:extLst>
              </a:tr>
              <a:tr h="198120">
                <a:tc>
                  <a:txBody>
                    <a:bodyPr/>
                    <a:lstStyle/>
                    <a:p>
                      <a:pPr algn="ctr">
                        <a:lnSpc>
                          <a:spcPct val="130000"/>
                        </a:lnSpc>
                        <a:spcBef>
                          <a:spcPts val="300"/>
                        </a:spcBef>
                        <a:spcAft>
                          <a:spcPts val="300"/>
                        </a:spcAft>
                      </a:pPr>
                      <a:r>
                        <a:rPr lang="en-US" sz="1600">
                          <a:effectLst/>
                        </a:rPr>
                        <a:t>2</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30000"/>
                        </a:lnSpc>
                        <a:spcBef>
                          <a:spcPts val="300"/>
                        </a:spcBef>
                        <a:spcAft>
                          <a:spcPts val="300"/>
                        </a:spcAft>
                      </a:pPr>
                      <a:r>
                        <a:rPr lang="en-US" sz="1600" dirty="0">
                          <a:effectLst/>
                        </a:rPr>
                        <a:t>SGR (%/</a:t>
                      </a:r>
                      <a:r>
                        <a:rPr lang="en-US" sz="1600" dirty="0" err="1">
                          <a:effectLst/>
                        </a:rPr>
                        <a:t>ngày</a:t>
                      </a:r>
                      <a:r>
                        <a:rPr lang="en-US" sz="1600" dirty="0">
                          <a:effectLst/>
                        </a:rPr>
                        <a:t>)</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4.94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4.9</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49039761"/>
                  </a:ext>
                </a:extLst>
              </a:tr>
              <a:tr h="198120">
                <a:tc>
                  <a:txBody>
                    <a:bodyPr/>
                    <a:lstStyle/>
                    <a:p>
                      <a:pPr algn="ctr">
                        <a:lnSpc>
                          <a:spcPct val="130000"/>
                        </a:lnSpc>
                        <a:spcBef>
                          <a:spcPts val="300"/>
                        </a:spcBef>
                        <a:spcAft>
                          <a:spcPts val="300"/>
                        </a:spcAft>
                      </a:pPr>
                      <a:r>
                        <a:rPr lang="en-US" sz="1600">
                          <a:solidFill>
                            <a:srgbClr val="FF0000"/>
                          </a:solidFill>
                          <a:effectLst/>
                        </a:rPr>
                        <a:t>3</a:t>
                      </a:r>
                      <a:endParaRPr lang="en-US" sz="160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30000"/>
                        </a:lnSpc>
                        <a:spcBef>
                          <a:spcPts val="300"/>
                        </a:spcBef>
                        <a:spcAft>
                          <a:spcPts val="300"/>
                        </a:spcAft>
                      </a:pPr>
                      <a:r>
                        <a:rPr lang="en-US" sz="1600" dirty="0" err="1">
                          <a:solidFill>
                            <a:srgbClr val="FF0000"/>
                          </a:solidFill>
                          <a:effectLst/>
                        </a:rPr>
                        <a:t>Kích</a:t>
                      </a:r>
                      <a:r>
                        <a:rPr lang="en-US" sz="1600" dirty="0">
                          <a:solidFill>
                            <a:srgbClr val="FF0000"/>
                          </a:solidFill>
                          <a:effectLst/>
                        </a:rPr>
                        <a:t> </a:t>
                      </a:r>
                      <a:r>
                        <a:rPr lang="en-US" sz="1600" dirty="0" err="1">
                          <a:solidFill>
                            <a:srgbClr val="FF0000"/>
                          </a:solidFill>
                          <a:effectLst/>
                        </a:rPr>
                        <a:t>thước</a:t>
                      </a:r>
                      <a:r>
                        <a:rPr lang="en-US" sz="1600" dirty="0">
                          <a:solidFill>
                            <a:srgbClr val="FF0000"/>
                          </a:solidFill>
                          <a:effectLst/>
                        </a:rPr>
                        <a:t> </a:t>
                      </a:r>
                      <a:r>
                        <a:rPr lang="en-US" sz="1600" dirty="0" err="1">
                          <a:solidFill>
                            <a:srgbClr val="FF0000"/>
                          </a:solidFill>
                          <a:effectLst/>
                        </a:rPr>
                        <a:t>tôm</a:t>
                      </a:r>
                      <a:r>
                        <a:rPr lang="en-US" sz="1600" dirty="0">
                          <a:solidFill>
                            <a:srgbClr val="FF0000"/>
                          </a:solidFill>
                          <a:effectLst/>
                        </a:rPr>
                        <a:t> </a:t>
                      </a:r>
                      <a:r>
                        <a:rPr lang="en-US" sz="1600" dirty="0" err="1">
                          <a:solidFill>
                            <a:srgbClr val="FF0000"/>
                          </a:solidFill>
                          <a:effectLst/>
                        </a:rPr>
                        <a:t>thu</a:t>
                      </a:r>
                      <a:r>
                        <a:rPr lang="en-US" sz="1600" dirty="0">
                          <a:solidFill>
                            <a:srgbClr val="FF0000"/>
                          </a:solidFill>
                          <a:effectLst/>
                        </a:rPr>
                        <a:t> </a:t>
                      </a:r>
                      <a:r>
                        <a:rPr lang="en-US" sz="1600" dirty="0" err="1">
                          <a:solidFill>
                            <a:srgbClr val="FF0000"/>
                          </a:solidFill>
                          <a:effectLst/>
                        </a:rPr>
                        <a:t>hoạch</a:t>
                      </a:r>
                      <a:r>
                        <a:rPr lang="en-US" sz="1600" dirty="0">
                          <a:solidFill>
                            <a:srgbClr val="FF0000"/>
                          </a:solidFill>
                          <a:effectLst/>
                        </a:rPr>
                        <a:t> (con/kg)</a:t>
                      </a:r>
                      <a:endPar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solidFill>
                            <a:srgbClr val="FF0000"/>
                          </a:solidFill>
                          <a:effectLst/>
                        </a:rPr>
                        <a:t>76</a:t>
                      </a:r>
                      <a:endParaRPr lang="en-US" sz="160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dirty="0">
                          <a:solidFill>
                            <a:srgbClr val="FF0000"/>
                          </a:solidFill>
                          <a:effectLst/>
                        </a:rPr>
                        <a:t>80</a:t>
                      </a:r>
                      <a:endPar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49974011"/>
                  </a:ext>
                </a:extLst>
              </a:tr>
              <a:tr h="198120">
                <a:tc>
                  <a:txBody>
                    <a:bodyPr/>
                    <a:lstStyle/>
                    <a:p>
                      <a:pPr algn="ctr">
                        <a:lnSpc>
                          <a:spcPct val="130000"/>
                        </a:lnSpc>
                        <a:spcBef>
                          <a:spcPts val="300"/>
                        </a:spcBef>
                        <a:spcAft>
                          <a:spcPts val="300"/>
                        </a:spcAft>
                      </a:pPr>
                      <a:r>
                        <a:rPr lang="en-US" sz="1600">
                          <a:effectLst/>
                        </a:rPr>
                        <a:t>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30000"/>
                        </a:lnSpc>
                        <a:spcBef>
                          <a:spcPts val="300"/>
                        </a:spcBef>
                        <a:spcAft>
                          <a:spcPts val="300"/>
                        </a:spcAft>
                      </a:pPr>
                      <a:r>
                        <a:rPr lang="en-US" sz="1600" dirty="0" err="1">
                          <a:effectLst/>
                        </a:rPr>
                        <a:t>Năng</a:t>
                      </a:r>
                      <a:r>
                        <a:rPr lang="en-US" sz="1600" dirty="0">
                          <a:effectLst/>
                        </a:rPr>
                        <a:t> </a:t>
                      </a:r>
                      <a:r>
                        <a:rPr lang="en-US" sz="1600" dirty="0" err="1">
                          <a:effectLst/>
                        </a:rPr>
                        <a:t>suất</a:t>
                      </a:r>
                      <a:r>
                        <a:rPr lang="en-US" sz="1600" dirty="0">
                          <a:effectLst/>
                        </a:rPr>
                        <a:t> (kg/m3)</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3.75</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3.65</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09220827"/>
                  </a:ext>
                </a:extLst>
              </a:tr>
              <a:tr h="198120">
                <a:tc>
                  <a:txBody>
                    <a:bodyPr/>
                    <a:lstStyle/>
                    <a:p>
                      <a:pPr algn="ctr">
                        <a:lnSpc>
                          <a:spcPct val="130000"/>
                        </a:lnSpc>
                        <a:spcBef>
                          <a:spcPts val="300"/>
                        </a:spcBef>
                        <a:spcAft>
                          <a:spcPts val="300"/>
                        </a:spcAft>
                      </a:pPr>
                      <a:r>
                        <a:rPr lang="en-US" sz="1600">
                          <a:effectLst/>
                        </a:rPr>
                        <a:t>5</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30000"/>
                        </a:lnSpc>
                        <a:spcBef>
                          <a:spcPts val="300"/>
                        </a:spcBef>
                        <a:spcAft>
                          <a:spcPts val="300"/>
                        </a:spcAft>
                      </a:pPr>
                      <a:r>
                        <a:rPr lang="en-US" sz="1600" dirty="0">
                          <a:effectLst/>
                        </a:rPr>
                        <a:t>FCR</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a:effectLst/>
                        </a:rPr>
                        <a:t>1.14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600" dirty="0">
                          <a:effectLst/>
                        </a:rPr>
                        <a:t>1.375</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73290340"/>
                  </a:ext>
                </a:extLst>
              </a:tr>
              <a:tr h="198120">
                <a:tc>
                  <a:txBody>
                    <a:bodyPr/>
                    <a:lstStyle/>
                    <a:p>
                      <a:pPr algn="ctr">
                        <a:lnSpc>
                          <a:spcPct val="130000"/>
                        </a:lnSpc>
                        <a:spcBef>
                          <a:spcPts val="300"/>
                        </a:spcBef>
                        <a:spcAft>
                          <a:spcPts val="300"/>
                        </a:spcAft>
                      </a:pPr>
                      <a:r>
                        <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6</a:t>
                      </a:r>
                    </a:p>
                  </a:txBody>
                  <a:tcPr marL="68580" marR="68580" marT="0" marB="0"/>
                </a:tc>
                <a:tc>
                  <a:txBody>
                    <a:bodyPr/>
                    <a:lstStyle/>
                    <a:p>
                      <a:pPr algn="l">
                        <a:lnSpc>
                          <a:spcPct val="130000"/>
                        </a:lnSpc>
                        <a:spcBef>
                          <a:spcPts val="300"/>
                        </a:spcBef>
                        <a:spcAft>
                          <a:spcPts val="300"/>
                        </a:spcAft>
                      </a:pPr>
                      <a:r>
                        <a:rPr lang="en-US" sz="160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Tỷ</a:t>
                      </a:r>
                      <a:r>
                        <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lệ</a:t>
                      </a:r>
                      <a:r>
                        <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p>
                  </a:txBody>
                  <a:tcPr marL="68580" marR="68580" marT="0" marB="0"/>
                </a:tc>
                <a:tc>
                  <a:txBody>
                    <a:bodyPr/>
                    <a:lstStyle/>
                    <a:p>
                      <a:pPr algn="ctr">
                        <a:lnSpc>
                          <a:spcPct val="130000"/>
                        </a:lnSpc>
                        <a:spcBef>
                          <a:spcPts val="300"/>
                        </a:spcBef>
                        <a:spcAft>
                          <a:spcPts val="300"/>
                        </a:spcAft>
                      </a:pPr>
                      <a:r>
                        <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95,1</a:t>
                      </a:r>
                    </a:p>
                  </a:txBody>
                  <a:tcPr marL="68580" marR="68580" marT="0" marB="0"/>
                </a:tc>
                <a:tc>
                  <a:txBody>
                    <a:bodyPr/>
                    <a:lstStyle/>
                    <a:p>
                      <a:pPr algn="ctr">
                        <a:lnSpc>
                          <a:spcPct val="130000"/>
                        </a:lnSpc>
                        <a:spcBef>
                          <a:spcPts val="300"/>
                        </a:spcBef>
                        <a:spcAft>
                          <a:spcPts val="300"/>
                        </a:spcAft>
                      </a:pPr>
                      <a:r>
                        <a:rPr lang="en-US" sz="16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58,7</a:t>
                      </a:r>
                    </a:p>
                  </a:txBody>
                  <a:tcPr marL="68580" marR="68580" marT="0" marB="0"/>
                </a:tc>
                <a:extLst>
                  <a:ext uri="{0D108BD9-81ED-4DB2-BD59-A6C34878D82A}">
                    <a16:rowId xmlns:a16="http://schemas.microsoft.com/office/drawing/2014/main" val="2791807108"/>
                  </a:ext>
                </a:extLst>
              </a:tr>
            </a:tbl>
          </a:graphicData>
        </a:graphic>
      </p:graphicFrame>
      <p:sp>
        <p:nvSpPr>
          <p:cNvPr id="4" name="TextBox 3">
            <a:extLst>
              <a:ext uri="{FF2B5EF4-FFF2-40B4-BE49-F238E27FC236}">
                <a16:creationId xmlns:a16="http://schemas.microsoft.com/office/drawing/2014/main" id="{49EACF03-CC53-4AFA-85B3-0339FC5DB5B3}"/>
              </a:ext>
            </a:extLst>
          </p:cNvPr>
          <p:cNvSpPr txBox="1"/>
          <p:nvPr/>
        </p:nvSpPr>
        <p:spPr>
          <a:xfrm>
            <a:off x="868938" y="3053096"/>
            <a:ext cx="7611059" cy="3570208"/>
          </a:xfrm>
          <a:prstGeom prst="rect">
            <a:avLst/>
          </a:prstGeom>
          <a:noFill/>
        </p:spPr>
        <p:txBody>
          <a:bodyPr wrap="square">
            <a:spAutoFit/>
          </a:bodyPr>
          <a:lstStyle/>
          <a:p>
            <a:pPr algn="just">
              <a:spcBef>
                <a:spcPts val="300"/>
              </a:spcBef>
              <a:spcAft>
                <a:spcPts val="300"/>
              </a:spcAft>
            </a:pPr>
            <a:r>
              <a:rPr lang="it-IT" sz="1800" dirty="0">
                <a:effectLst/>
                <a:latin typeface="Times New Roman" panose="02020603050405020304" pitchFamily="18" charset="0"/>
                <a:ea typeface="MS Mincho" panose="02020609040205080304" pitchFamily="49" charset="-128"/>
              </a:rPr>
              <a:t>- Chỉ số tốc độ tăng trưởng, trọng lượng tôm thu hoạch ở mật độ nuôi 500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thấp hơn ở mật độ nuôi 300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Tỷ lệ sống sót ở mật độ 300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cao và đạt 95,1% trong khi đó tỷ lệ sống ở mật độ 500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rất thấp, chỉ đạt khoảng 58,7%. </a:t>
            </a:r>
          </a:p>
          <a:p>
            <a:pPr algn="just">
              <a:spcBef>
                <a:spcPts val="300"/>
              </a:spcBef>
              <a:spcAft>
                <a:spcPts val="300"/>
              </a:spcAft>
            </a:pPr>
            <a:r>
              <a:rPr lang="it-IT" sz="1800" dirty="0">
                <a:effectLst/>
                <a:latin typeface="Times New Roman" panose="02020603050405020304" pitchFamily="18" charset="0"/>
                <a:ea typeface="MS Mincho" panose="02020609040205080304" pitchFamily="49" charset="-128"/>
              </a:rPr>
              <a:t>- Hệ số chuyến hoá thức ăn của tôm ở mật độ 300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rất cao, đạt khoảng 1,14 trong khi đó hệ số này ở mật độ 500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tương đối thấp, chỉ khoảng 1,38. </a:t>
            </a:r>
          </a:p>
          <a:p>
            <a:pPr algn="just">
              <a:spcBef>
                <a:spcPts val="300"/>
              </a:spcBef>
              <a:spcAft>
                <a:spcPts val="300"/>
              </a:spcAft>
            </a:pPr>
            <a:r>
              <a:rPr lang="it-IT" sz="1800" dirty="0">
                <a:effectLst/>
                <a:latin typeface="Times New Roman" panose="02020603050405020304" pitchFamily="18" charset="0"/>
                <a:ea typeface="MS Mincho" panose="02020609040205080304" pitchFamily="49" charset="-128"/>
              </a:rPr>
              <a:t>- Kết quả phân tích thống kê bằng hàm kiểm định T-Test cho thấy, trong số 06 chỉ tiêu so sánh thì chỉ có 3 chỉ tiêu là DWG, kích thước tôm thu hoạch và tỷ lệ sống của tôm ở mật độ nuôi 300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cao hơn có ý nghĩa so với mật độ 500 con/m</a:t>
            </a:r>
            <a:r>
              <a:rPr lang="it-IT" sz="1800" baseline="30000" dirty="0">
                <a:effectLst/>
                <a:latin typeface="Times New Roman" panose="02020603050405020304" pitchFamily="18" charset="0"/>
                <a:ea typeface="MS Mincho" panose="02020609040205080304" pitchFamily="49" charset="-128"/>
              </a:rPr>
              <a:t>3</a:t>
            </a:r>
            <a:r>
              <a:rPr lang="it-IT" sz="1800" baseline="-25000" dirty="0">
                <a:effectLst/>
                <a:latin typeface="Times New Roman" panose="02020603050405020304" pitchFamily="18" charset="0"/>
                <a:ea typeface="MS Mincho" panose="02020609040205080304" pitchFamily="49" charset="-128"/>
              </a:rPr>
              <a:t> </a:t>
            </a:r>
            <a:r>
              <a:rPr lang="it-IT" sz="1800" dirty="0">
                <a:effectLst/>
                <a:latin typeface="Times New Roman" panose="02020603050405020304" pitchFamily="18" charset="0"/>
                <a:ea typeface="MS Mincho" panose="02020609040205080304" pitchFamily="49" charset="-128"/>
              </a:rPr>
              <a:t>(P &lt; 0,05). Kết quả này cho thấy phương án nuôi ở mật độ 300 con/m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đạt hiệu quả sinh trưởng và kinh tế cao hơn ở mật độ 500 con/m</a:t>
            </a:r>
            <a:r>
              <a:rPr lang="it-IT" sz="1800" baseline="30000" dirty="0">
                <a:effectLst/>
                <a:latin typeface="Times New Roman" panose="02020603050405020304" pitchFamily="18" charset="0"/>
                <a:ea typeface="MS Mincho" panose="02020609040205080304" pitchFamily="49" charset="-128"/>
              </a:rPr>
              <a:t>3</a:t>
            </a:r>
            <a:r>
              <a:rPr lang="it-IT" dirty="0">
                <a:latin typeface="Times New Roman" panose="02020603050405020304" pitchFamily="18" charset="0"/>
                <a:ea typeface="MS Mincho" panose="02020609040205080304" pitchFamily="49" charset="-128"/>
              </a:rPr>
              <a:t>:</a:t>
            </a:r>
            <a:endParaRPr lang="en-US" dirty="0">
              <a:latin typeface="Times New Roman" panose="02020603050405020304" pitchFamily="18" charset="0"/>
              <a:ea typeface="MS Mincho" panose="02020609040205080304" pitchFamily="49" charset="-128"/>
            </a:endParaRPr>
          </a:p>
        </p:txBody>
      </p:sp>
      <p:sp>
        <p:nvSpPr>
          <p:cNvPr id="5" name="TextBox 4">
            <a:extLst>
              <a:ext uri="{FF2B5EF4-FFF2-40B4-BE49-F238E27FC236}">
                <a16:creationId xmlns:a16="http://schemas.microsoft.com/office/drawing/2014/main" id="{782065A3-178A-4965-84FF-267206CFF2CA}"/>
              </a:ext>
            </a:extLst>
          </p:cNvPr>
          <p:cNvSpPr txBox="1"/>
          <p:nvPr/>
        </p:nvSpPr>
        <p:spPr>
          <a:xfrm>
            <a:off x="938309" y="234696"/>
            <a:ext cx="74676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QUY TRÌNH NUÔI TÔM TRONG HỆ THỐNG RAS QUY MÔ 100 m</a:t>
            </a:r>
            <a:r>
              <a:rPr lang="en-US" b="1" baseline="30000" dirty="0">
                <a:latin typeface="Times New Roman" panose="02020603050405020304" pitchFamily="18" charset="0"/>
                <a:cs typeface="Times New Roman" panose="02020603050405020304" pitchFamily="18" charset="0"/>
              </a:rPr>
              <a:t>3</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16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48BDC-78DF-474A-B423-10B7540417EA}"/>
              </a:ext>
            </a:extLst>
          </p:cNvPr>
          <p:cNvPicPr>
            <a:picLocks noChangeAspect="1"/>
          </p:cNvPicPr>
          <p:nvPr/>
        </p:nvPicPr>
        <p:blipFill>
          <a:blip r:embed="rId2"/>
          <a:stretch>
            <a:fillRect/>
          </a:stretch>
        </p:blipFill>
        <p:spPr>
          <a:xfrm>
            <a:off x="609600" y="355623"/>
            <a:ext cx="7410697" cy="6146754"/>
          </a:xfrm>
          <a:prstGeom prst="rect">
            <a:avLst/>
          </a:prstGeom>
        </p:spPr>
      </p:pic>
      <p:sp>
        <p:nvSpPr>
          <p:cNvPr id="2" name="Oval 1">
            <a:extLst>
              <a:ext uri="{FF2B5EF4-FFF2-40B4-BE49-F238E27FC236}">
                <a16:creationId xmlns:a16="http://schemas.microsoft.com/office/drawing/2014/main" id="{9759FCBC-ACBE-482B-9F69-5FB52881147B}"/>
              </a:ext>
            </a:extLst>
          </p:cNvPr>
          <p:cNvSpPr/>
          <p:nvPr/>
        </p:nvSpPr>
        <p:spPr>
          <a:xfrm>
            <a:off x="2819400" y="2209800"/>
            <a:ext cx="3124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8CD789-ED2F-486B-AA09-50B597DC6E97}"/>
              </a:ext>
            </a:extLst>
          </p:cNvPr>
          <p:cNvSpPr/>
          <p:nvPr/>
        </p:nvSpPr>
        <p:spPr>
          <a:xfrm>
            <a:off x="2667000" y="3514627"/>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5FC330-7914-48A6-8CBD-68CDA41A8873}"/>
              </a:ext>
            </a:extLst>
          </p:cNvPr>
          <p:cNvSpPr/>
          <p:nvPr/>
        </p:nvSpPr>
        <p:spPr>
          <a:xfrm>
            <a:off x="1143000" y="4800600"/>
            <a:ext cx="6477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62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FCA9A4-7793-46CF-A381-035B335EC7E1}"/>
              </a:ext>
            </a:extLst>
          </p:cNvPr>
          <p:cNvSpPr txBox="1"/>
          <p:nvPr/>
        </p:nvSpPr>
        <p:spPr>
          <a:xfrm>
            <a:off x="533400" y="546340"/>
            <a:ext cx="7848600" cy="2654060"/>
          </a:xfrm>
          <a:prstGeom prst="rect">
            <a:avLst/>
          </a:prstGeom>
          <a:noFill/>
        </p:spPr>
        <p:txBody>
          <a:bodyPr wrap="square">
            <a:spAutoFit/>
          </a:bodyPr>
          <a:lstStyle/>
          <a:p>
            <a:pPr algn="ctr">
              <a:lnSpc>
                <a:spcPct val="130000"/>
              </a:lnSpc>
              <a:spcBef>
                <a:spcPts val="300"/>
              </a:spcBef>
              <a:spcAft>
                <a:spcPts val="300"/>
              </a:spcAft>
            </a:pPr>
            <a:r>
              <a:rPr lang="en-US" sz="1800" b="1" dirty="0" err="1">
                <a:effectLst/>
                <a:latin typeface="Times New Roman" panose="02020603050405020304" pitchFamily="18" charset="0"/>
                <a:ea typeface="MS Mincho" panose="02020609040205080304" pitchFamily="49" charset="-128"/>
              </a:rPr>
              <a:t>Phương</a:t>
            </a:r>
            <a:r>
              <a:rPr lang="en-US" sz="1800" b="1" dirty="0">
                <a:effectLst/>
                <a:latin typeface="Times New Roman" panose="02020603050405020304" pitchFamily="18" charset="0"/>
                <a:ea typeface="MS Mincho" panose="02020609040205080304" pitchFamily="49" charset="-128"/>
              </a:rPr>
              <a:t> </a:t>
            </a:r>
            <a:r>
              <a:rPr lang="en-US" sz="1800" b="1" dirty="0" err="1">
                <a:effectLst/>
                <a:latin typeface="Times New Roman" panose="02020603050405020304" pitchFamily="18" charset="0"/>
                <a:ea typeface="MS Mincho" panose="02020609040205080304" pitchFamily="49" charset="-128"/>
              </a:rPr>
              <a:t>pháp</a:t>
            </a:r>
            <a:r>
              <a:rPr lang="en-US" sz="1800" b="1" dirty="0">
                <a:effectLst/>
                <a:latin typeface="Times New Roman" panose="02020603050405020304" pitchFamily="18" charset="0"/>
                <a:ea typeface="MS Mincho" panose="02020609040205080304" pitchFamily="49" charset="-128"/>
              </a:rPr>
              <a:t> </a:t>
            </a:r>
            <a:r>
              <a:rPr lang="en-US" sz="1800" b="1" dirty="0" err="1">
                <a:effectLst/>
                <a:latin typeface="Times New Roman" panose="02020603050405020304" pitchFamily="18" charset="0"/>
                <a:ea typeface="MS Mincho" panose="02020609040205080304" pitchFamily="49" charset="-128"/>
              </a:rPr>
              <a:t>nuôi</a:t>
            </a:r>
            <a:r>
              <a:rPr lang="en-US" sz="1800" b="1" dirty="0">
                <a:effectLst/>
                <a:latin typeface="Times New Roman" panose="02020603050405020304" pitchFamily="18" charset="0"/>
                <a:ea typeface="MS Mincho" panose="02020609040205080304" pitchFamily="49" charset="-128"/>
              </a:rPr>
              <a:t> </a:t>
            </a:r>
            <a:r>
              <a:rPr lang="en-US" sz="1800" b="1" dirty="0" err="1">
                <a:effectLst/>
                <a:latin typeface="Times New Roman" panose="02020603050405020304" pitchFamily="18" charset="0"/>
                <a:ea typeface="MS Mincho" panose="02020609040205080304" pitchFamily="49" charset="-128"/>
              </a:rPr>
              <a:t>tôm</a:t>
            </a:r>
            <a:r>
              <a:rPr lang="en-US" sz="1800" b="1" dirty="0">
                <a:effectLst/>
                <a:latin typeface="Times New Roman" panose="02020603050405020304" pitchFamily="18" charset="0"/>
                <a:ea typeface="MS Mincho" panose="02020609040205080304" pitchFamily="49" charset="-128"/>
              </a:rPr>
              <a:t> 2 </a:t>
            </a:r>
            <a:r>
              <a:rPr lang="en-US" sz="1800" b="1" dirty="0" err="1">
                <a:effectLst/>
                <a:latin typeface="Times New Roman" panose="02020603050405020304" pitchFamily="18" charset="0"/>
                <a:ea typeface="MS Mincho" panose="02020609040205080304" pitchFamily="49" charset="-128"/>
              </a:rPr>
              <a:t>giai</a:t>
            </a:r>
            <a:r>
              <a:rPr lang="en-US" sz="1800" b="1" dirty="0">
                <a:effectLst/>
                <a:latin typeface="Times New Roman" panose="02020603050405020304" pitchFamily="18" charset="0"/>
                <a:ea typeface="MS Mincho" panose="02020609040205080304" pitchFamily="49" charset="-128"/>
              </a:rPr>
              <a:t> </a:t>
            </a:r>
            <a:r>
              <a:rPr lang="en-US" sz="1800" b="1" dirty="0" err="1">
                <a:effectLst/>
                <a:latin typeface="Times New Roman" panose="02020603050405020304" pitchFamily="18" charset="0"/>
                <a:ea typeface="MS Mincho" panose="02020609040205080304" pitchFamily="49" charset="-128"/>
              </a:rPr>
              <a:t>đoạn</a:t>
            </a:r>
            <a:endParaRPr lang="en-US" sz="1800" b="1" dirty="0">
              <a:effectLst/>
              <a:latin typeface="Times New Roman" panose="02020603050405020304" pitchFamily="18" charset="0"/>
              <a:ea typeface="MS Mincho" panose="02020609040205080304" pitchFamily="49" charset="-128"/>
            </a:endParaRPr>
          </a:p>
          <a:p>
            <a:pPr algn="just">
              <a:lnSpc>
                <a:spcPct val="130000"/>
              </a:lnSpc>
              <a:spcBef>
                <a:spcPts val="300"/>
              </a:spcBef>
              <a:spcAft>
                <a:spcPts val="300"/>
              </a:spcAft>
              <a:tabLst>
                <a:tab pos="381000" algn="l"/>
              </a:tabLst>
            </a:pP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Tôm</a:t>
            </a:r>
            <a:r>
              <a:rPr lang="en-US" sz="1800" dirty="0">
                <a:effectLst/>
                <a:latin typeface="Times New Roman" panose="02020603050405020304" pitchFamily="18" charset="0"/>
                <a:ea typeface="MS Mincho" panose="02020609040205080304" pitchFamily="49" charset="-128"/>
              </a:rPr>
              <a:t> </a:t>
            </a:r>
            <a:r>
              <a:rPr lang="en-US" dirty="0" err="1">
                <a:latin typeface="Times New Roman" panose="02020603050405020304" pitchFamily="18" charset="0"/>
                <a:ea typeface="MS Mincho" panose="02020609040205080304" pitchFamily="49" charset="-128"/>
              </a:rPr>
              <a:t>được</a:t>
            </a:r>
            <a:r>
              <a:rPr lang="en-US" dirty="0">
                <a:latin typeface="Times New Roman" panose="02020603050405020304" pitchFamily="18" charset="0"/>
                <a:ea typeface="MS Mincho" panose="02020609040205080304" pitchFamily="49" charset="-128"/>
              </a:rPr>
              <a:t> </a:t>
            </a:r>
            <a:r>
              <a:rPr lang="en-US" dirty="0" err="1">
                <a:latin typeface="Times New Roman" panose="02020603050405020304" pitchFamily="18" charset="0"/>
                <a:ea typeface="MS Mincho" panose="02020609040205080304" pitchFamily="49" charset="-128"/>
              </a:rPr>
              <a:t>nuôi</a:t>
            </a:r>
            <a:r>
              <a:rPr lang="en-US" dirty="0">
                <a:latin typeface="Times New Roman" panose="02020603050405020304" pitchFamily="18" charset="0"/>
                <a:ea typeface="MS Mincho" panose="02020609040205080304" pitchFamily="49" charset="-128"/>
              </a:rPr>
              <a:t> 2 </a:t>
            </a:r>
            <a:r>
              <a:rPr lang="en-US" dirty="0" err="1">
                <a:latin typeface="Times New Roman" panose="02020603050405020304" pitchFamily="18" charset="0"/>
                <a:ea typeface="MS Mincho" panose="02020609040205080304" pitchFamily="49" charset="-128"/>
              </a:rPr>
              <a:t>giai</a:t>
            </a:r>
            <a:r>
              <a:rPr lang="en-US" dirty="0">
                <a:latin typeface="Times New Roman" panose="02020603050405020304" pitchFamily="18" charset="0"/>
                <a:ea typeface="MS Mincho" panose="02020609040205080304" pitchFamily="49" charset="-128"/>
              </a:rPr>
              <a:t> </a:t>
            </a:r>
            <a:r>
              <a:rPr lang="en-US" dirty="0" err="1">
                <a:latin typeface="Times New Roman" panose="02020603050405020304" pitchFamily="18" charset="0"/>
                <a:ea typeface="MS Mincho" panose="02020609040205080304" pitchFamily="49" charset="-128"/>
              </a:rPr>
              <a:t>đoạn</a:t>
            </a:r>
            <a:r>
              <a:rPr lang="en-US" dirty="0">
                <a:latin typeface="Times New Roman" panose="02020603050405020304" pitchFamily="18" charset="0"/>
                <a:ea typeface="MS Mincho" panose="02020609040205080304" pitchFamily="49" charset="-128"/>
              </a:rPr>
              <a:t>, </a:t>
            </a:r>
            <a:r>
              <a:rPr lang="en-US" dirty="0" err="1">
                <a:latin typeface="Times New Roman" panose="02020603050405020304" pitchFamily="18" charset="0"/>
                <a:ea typeface="MS Mincho" panose="02020609040205080304" pitchFamily="49" charset="-128"/>
              </a:rPr>
              <a:t>g</a:t>
            </a:r>
            <a:r>
              <a:rPr lang="en-US" sz="1800" dirty="0" err="1">
                <a:effectLst/>
                <a:latin typeface="Times New Roman" panose="02020603050405020304" pitchFamily="18" charset="0"/>
                <a:ea typeface="MS Mincho" panose="02020609040205080304" pitchFamily="49" charset="-128"/>
              </a:rPr>
              <a:t>iai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đoạn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đầu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tôm</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giống</a:t>
            </a:r>
            <a:r>
              <a:rPr lang="en-US" sz="1800" dirty="0">
                <a:effectLst/>
                <a:latin typeface="Times New Roman" panose="02020603050405020304" pitchFamily="18" charset="0"/>
                <a:ea typeface="MS Mincho" panose="02020609040205080304" pitchFamily="49" charset="-128"/>
              </a:rPr>
              <a:t> P12-15 </a:t>
            </a:r>
            <a:r>
              <a:rPr lang="en-US" sz="1800" dirty="0" err="1">
                <a:effectLst/>
                <a:latin typeface="Times New Roman" panose="02020603050405020304" pitchFamily="18" charset="0"/>
                <a:ea typeface="MS Mincho" panose="02020609040205080304" pitchFamily="49" charset="-128"/>
              </a:rPr>
              <a:t>được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ao</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ương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với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thời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gian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từ</a:t>
            </a:r>
            <a:r>
              <a:rPr lang="en-US" sz="1800" dirty="0">
                <a:effectLst/>
                <a:latin typeface="Times New Roman" panose="02020603050405020304" pitchFamily="18" charset="0"/>
                <a:ea typeface="MS Mincho" panose="02020609040205080304" pitchFamily="49" charset="-128"/>
              </a:rPr>
              <a:t> 20 - 30 </a:t>
            </a:r>
            <a:r>
              <a:rPr lang="en-US" sz="1800" dirty="0" err="1">
                <a:effectLst/>
                <a:latin typeface="Times New Roman" panose="02020603050405020304" pitchFamily="18" charset="0"/>
                <a:ea typeface="MS Mincho" panose="02020609040205080304" pitchFamily="49" charset="-128"/>
              </a:rPr>
              <a:t>ngày</a:t>
            </a:r>
            <a:r>
              <a:rPr lang="en-US" dirty="0">
                <a:latin typeface="Times New Roman" panose="02020603050405020304" pitchFamily="18" charset="0"/>
                <a:ea typeface="MS Mincho" panose="02020609040205080304" pitchFamily="49" charset="-128"/>
              </a:rPr>
              <a: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giai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đoạn</a:t>
            </a:r>
            <a:r>
              <a:rPr lang="en-US" sz="1800" dirty="0">
                <a:effectLst/>
                <a:latin typeface="Times New Roman" panose="02020603050405020304" pitchFamily="18" charset="0"/>
                <a:ea typeface="MS Mincho" panose="02020609040205080304" pitchFamily="49" charset="-128"/>
              </a:rPr>
              <a:t> 2, </a:t>
            </a:r>
            <a:r>
              <a:rPr lang="en-US" sz="1800" dirty="0" err="1">
                <a:effectLst/>
                <a:latin typeface="Times New Roman" panose="02020603050405020304" pitchFamily="18" charset="0"/>
                <a:ea typeface="MS Mincho" panose="02020609040205080304" pitchFamily="49" charset="-128"/>
              </a:rPr>
              <a:t>tôm</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được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chuyển</a:t>
            </a:r>
            <a:r>
              <a:rPr lang="en-US" sz="1800" dirty="0">
                <a:effectLst/>
                <a:latin typeface="Times New Roman" panose="02020603050405020304" pitchFamily="18" charset="0"/>
                <a:ea typeface="MS Mincho" panose="02020609040205080304" pitchFamily="49" charset="-128"/>
              </a:rPr>
              <a:t> sang 2 </a:t>
            </a:r>
            <a:r>
              <a:rPr lang="en-US" sz="1800" dirty="0" err="1">
                <a:effectLst/>
                <a:latin typeface="Times New Roman" panose="02020603050405020304" pitchFamily="18" charset="0"/>
                <a:ea typeface="MS Mincho" panose="02020609040205080304" pitchFamily="49" charset="-128"/>
              </a:rPr>
              <a:t>bể</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thương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phẩm</a:t>
            </a:r>
            <a:r>
              <a:rPr lang="en-US" sz="1800" dirty="0">
                <a:effectLst/>
                <a:latin typeface="Times New Roman" panose="02020603050405020304" pitchFamily="18" charset="0"/>
                <a:ea typeface="MS Mincho" panose="02020609040205080304" pitchFamily="49" charset="-128"/>
              </a:rPr>
              <a:t> (50m</a:t>
            </a:r>
            <a:r>
              <a:rPr lang="en-US" sz="1800" baseline="30000" dirty="0">
                <a:effectLst/>
                <a:latin typeface="Times New Roman" panose="02020603050405020304" pitchFamily="18" charset="0"/>
                <a:ea typeface="MS Mincho" panose="02020609040205080304" pitchFamily="49" charset="-128"/>
              </a:rPr>
              <a:t>3</a:t>
            </a:r>
            <a:r>
              <a:rPr lang="en-US" sz="1800" dirty="0">
                <a:effectLst/>
                <a:latin typeface="Times New Roman" panose="02020603050405020304" pitchFamily="18" charset="0"/>
                <a:ea typeface="MS Mincho" panose="02020609040205080304" pitchFamily="49" charset="-128"/>
              </a:rPr>
              <a:t>/</a:t>
            </a:r>
            <a:r>
              <a:rPr lang="en-US" sz="1800" dirty="0" err="1">
                <a:effectLst/>
                <a:latin typeface="Times New Roman" panose="02020603050405020304" pitchFamily="18" charset="0"/>
                <a:ea typeface="MS Mincho" panose="02020609040205080304" pitchFamily="49" charset="-128"/>
              </a:rPr>
              <a:t>bể</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để</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tiếp</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thời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gian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khoảng</a:t>
            </a:r>
            <a:r>
              <a:rPr lang="en-US" sz="1800" dirty="0">
                <a:effectLst/>
                <a:latin typeface="Times New Roman" panose="02020603050405020304" pitchFamily="18" charset="0"/>
                <a:ea typeface="MS Mincho" panose="02020609040205080304" pitchFamily="49" charset="-128"/>
              </a:rPr>
              <a:t> 60 </a:t>
            </a:r>
            <a:r>
              <a:rPr lang="en-US" sz="1800" dirty="0" err="1">
                <a:effectLst/>
                <a:latin typeface="Times New Roman" panose="02020603050405020304" pitchFamily="18" charset="0"/>
                <a:ea typeface="MS Mincho" panose="02020609040205080304" pitchFamily="49" charset="-128"/>
              </a:rPr>
              <a:t>ngày</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Phương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pháp</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2 </a:t>
            </a:r>
            <a:r>
              <a:rPr lang="en-US" sz="1800" dirty="0" err="1">
                <a:effectLst/>
                <a:latin typeface="Times New Roman" panose="02020603050405020304" pitchFamily="18" charset="0"/>
                <a:ea typeface="MS Mincho" panose="02020609040205080304" pitchFamily="49" charset="-128"/>
              </a:rPr>
              <a:t>giai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đoạn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có</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ư</a:t>
            </a:r>
            <a:r>
              <a:rPr lang="en-US" sz="1800" dirty="0" err="1">
                <a:solidFill>
                  <a:srgbClr val="FF0000"/>
                </a:solidFill>
                <a:effectLst/>
                <a:latin typeface="Times New Roman" panose="02020603050405020304" pitchFamily="18" charset="0"/>
                <a:ea typeface="MS Mincho" panose="02020609040205080304" pitchFamily="49" charset="-128"/>
              </a:rPr>
              <a:t>u</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điểm</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là</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có</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thể</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nuôi</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gối</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tức</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là</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trong</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khi</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đang</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nuôi</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tháng</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thứ</a:t>
            </a:r>
            <a:r>
              <a:rPr lang="en-US" sz="1800" dirty="0">
                <a:solidFill>
                  <a:srgbClr val="FF0000"/>
                </a:solidFill>
                <a:effectLst/>
                <a:latin typeface="Times New Roman" panose="02020603050405020304" pitchFamily="18" charset="0"/>
                <a:ea typeface="MS Mincho" panose="02020609040205080304" pitchFamily="49" charset="-128"/>
              </a:rPr>
              <a:t> 2 ở </a:t>
            </a:r>
            <a:r>
              <a:rPr lang="en-US" sz="1800" dirty="0" err="1">
                <a:solidFill>
                  <a:srgbClr val="FF0000"/>
                </a:solidFill>
                <a:effectLst/>
                <a:latin typeface="Times New Roman" panose="02020603050405020304" pitchFamily="18" charset="0"/>
                <a:ea typeface="MS Mincho" panose="02020609040205080304" pitchFamily="49" charset="-128"/>
              </a:rPr>
              <a:t>giai</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đoạn</a:t>
            </a:r>
            <a:r>
              <a:rPr lang="en-US" sz="1800" dirty="0">
                <a:solidFill>
                  <a:srgbClr val="FF0000"/>
                </a:solidFill>
                <a:effectLst/>
                <a:latin typeface="Times New Roman" panose="02020603050405020304" pitchFamily="18" charset="0"/>
                <a:ea typeface="MS Mincho" panose="02020609040205080304" pitchFamily="49" charset="-128"/>
              </a:rPr>
              <a:t> 2, ta </a:t>
            </a:r>
            <a:r>
              <a:rPr lang="en-US" sz="1800" dirty="0" err="1">
                <a:solidFill>
                  <a:srgbClr val="FF0000"/>
                </a:solidFill>
                <a:effectLst/>
                <a:latin typeface="Times New Roman" panose="02020603050405020304" pitchFamily="18" charset="0"/>
                <a:ea typeface="MS Mincho" panose="02020609040205080304" pitchFamily="49" charset="-128"/>
              </a:rPr>
              <a:t>có</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thể</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thả</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giống</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cho</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vụ</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mới</a:t>
            </a:r>
            <a:r>
              <a:rPr lang="en-US" sz="1800" dirty="0">
                <a:solidFill>
                  <a:srgbClr val="FF0000"/>
                </a:solidFill>
                <a:effectLst/>
                <a:latin typeface="Times New Roman" panose="02020603050405020304" pitchFamily="18" charset="0"/>
                <a:ea typeface="MS Mincho" panose="02020609040205080304" pitchFamily="49" charset="-128"/>
              </a:rPr>
              <a:t> ở </a:t>
            </a:r>
            <a:r>
              <a:rPr lang="en-US" sz="1800" dirty="0" err="1">
                <a:solidFill>
                  <a:srgbClr val="FF0000"/>
                </a:solidFill>
                <a:effectLst/>
                <a:latin typeface="Times New Roman" panose="02020603050405020304" pitchFamily="18" charset="0"/>
                <a:ea typeface="MS Mincho" panose="02020609040205080304" pitchFamily="49" charset="-128"/>
              </a:rPr>
              <a:t>bể</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ương</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Kết</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quả</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là</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có</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thể</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tăng</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được</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số</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vụ</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nuôi</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trong</a:t>
            </a:r>
            <a:r>
              <a:rPr lang="en-US" sz="1800" dirty="0">
                <a:solidFill>
                  <a:srgbClr val="FF0000"/>
                </a:solidFill>
                <a:effectLst/>
                <a:latin typeface="Times New Roman" panose="02020603050405020304" pitchFamily="18" charset="0"/>
                <a:ea typeface="MS Mincho" panose="02020609040205080304" pitchFamily="49" charset="-128"/>
              </a:rPr>
              <a:t> 1 </a:t>
            </a:r>
            <a:r>
              <a:rPr lang="en-US" sz="1800" dirty="0" err="1">
                <a:solidFill>
                  <a:srgbClr val="FF0000"/>
                </a:solidFill>
                <a:effectLst/>
                <a:latin typeface="Times New Roman" panose="02020603050405020304" pitchFamily="18" charset="0"/>
                <a:ea typeface="MS Mincho" panose="02020609040205080304" pitchFamily="49" charset="-128"/>
              </a:rPr>
              <a:t>năm</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lên</a:t>
            </a:r>
            <a:r>
              <a:rPr lang="en-US" sz="1800" dirty="0">
                <a:solidFill>
                  <a:srgbClr val="FF0000"/>
                </a:solidFill>
                <a:effectLst/>
                <a:latin typeface="Times New Roman" panose="02020603050405020304" pitchFamily="18" charset="0"/>
                <a:ea typeface="MS Mincho" panose="02020609040205080304" pitchFamily="49" charset="-128"/>
              </a:rPr>
              <a:t> </a:t>
            </a:r>
            <a:r>
              <a:rPr lang="en-US" sz="1800" dirty="0" err="1">
                <a:solidFill>
                  <a:srgbClr val="FF0000"/>
                </a:solidFill>
                <a:effectLst/>
                <a:latin typeface="Times New Roman" panose="02020603050405020304" pitchFamily="18" charset="0"/>
                <a:ea typeface="MS Mincho" panose="02020609040205080304" pitchFamily="49" charset="-128"/>
              </a:rPr>
              <a:t>đến</a:t>
            </a:r>
            <a:r>
              <a:rPr lang="en-US" sz="1800" dirty="0">
                <a:solidFill>
                  <a:srgbClr val="FF0000"/>
                </a:solidFill>
                <a:effectLst/>
                <a:latin typeface="Times New Roman" panose="02020603050405020304" pitchFamily="18" charset="0"/>
                <a:ea typeface="MS Mincho" panose="02020609040205080304" pitchFamily="49" charset="-128"/>
              </a:rPr>
              <a:t> 4 </a:t>
            </a:r>
            <a:r>
              <a:rPr lang="en-US" sz="1800" dirty="0" err="1">
                <a:solidFill>
                  <a:srgbClr val="FF0000"/>
                </a:solidFill>
                <a:effectLst/>
                <a:latin typeface="Times New Roman" panose="02020603050405020304" pitchFamily="18" charset="0"/>
                <a:ea typeface="MS Mincho" panose="02020609040205080304" pitchFamily="49" charset="-128"/>
              </a:rPr>
              <a:t>vụ</a:t>
            </a:r>
            <a:r>
              <a:rPr lang="en-US" sz="1800" dirty="0">
                <a:solidFill>
                  <a:srgbClr val="FF0000"/>
                </a:solidFill>
                <a:effectLst/>
                <a:latin typeface="Times New Roman" panose="02020603050405020304" pitchFamily="18" charset="0"/>
                <a:ea typeface="MS Mincho" panose="02020609040205080304" pitchFamily="49" charset="-128"/>
              </a:rPr>
              <a:t>/</a:t>
            </a:r>
            <a:r>
              <a:rPr lang="en-US" sz="1800" dirty="0" err="1">
                <a:solidFill>
                  <a:srgbClr val="FF0000"/>
                </a:solidFill>
                <a:effectLst/>
                <a:latin typeface="Times New Roman" panose="02020603050405020304" pitchFamily="18" charset="0"/>
                <a:ea typeface="MS Mincho" panose="02020609040205080304" pitchFamily="49" charset="-128"/>
              </a:rPr>
              <a:t>năm</a:t>
            </a:r>
            <a:r>
              <a:rPr lang="en-US" sz="1800" dirty="0">
                <a:solidFill>
                  <a:srgbClr val="FF0000"/>
                </a:solidFill>
                <a:effectLst/>
                <a:latin typeface="Times New Roman" panose="02020603050405020304" pitchFamily="18" charset="0"/>
                <a:ea typeface="MS Mincho" panose="02020609040205080304" pitchFamily="49" charset="-128"/>
              </a:rPr>
              <a:t>.</a:t>
            </a:r>
            <a:endParaRPr lang="en-US" sz="1800" dirty="0">
              <a:effectLst/>
              <a:latin typeface="Times New Roman" panose="02020603050405020304" pitchFamily="18" charset="0"/>
              <a:ea typeface="MS Mincho" panose="02020609040205080304" pitchFamily="49" charset="-128"/>
            </a:endParaRPr>
          </a:p>
        </p:txBody>
      </p:sp>
      <p:sp>
        <p:nvSpPr>
          <p:cNvPr id="5" name="TextBox 4">
            <a:extLst>
              <a:ext uri="{FF2B5EF4-FFF2-40B4-BE49-F238E27FC236}">
                <a16:creationId xmlns:a16="http://schemas.microsoft.com/office/drawing/2014/main" id="{C35748B6-8402-42D8-A8F4-3EA5FFA61D99}"/>
              </a:ext>
            </a:extLst>
          </p:cNvPr>
          <p:cNvSpPr txBox="1"/>
          <p:nvPr/>
        </p:nvSpPr>
        <p:spPr>
          <a:xfrm>
            <a:off x="609600" y="3657600"/>
            <a:ext cx="7924800" cy="2654060"/>
          </a:xfrm>
          <a:prstGeom prst="rect">
            <a:avLst/>
          </a:prstGeom>
          <a:noFill/>
        </p:spPr>
        <p:txBody>
          <a:bodyPr wrap="square">
            <a:spAutoFit/>
          </a:bodyPr>
          <a:lstStyle/>
          <a:p>
            <a:pPr indent="457200" algn="ctr">
              <a:lnSpc>
                <a:spcPct val="130000"/>
              </a:lnSpc>
              <a:spcBef>
                <a:spcPts val="300"/>
              </a:spcBef>
              <a:spcAft>
                <a:spcPts val="300"/>
              </a:spcAft>
            </a:pPr>
            <a:r>
              <a:rPr lang="it-IT" sz="1800" b="1" dirty="0">
                <a:effectLst/>
                <a:latin typeface="Times New Roman" panose="02020603050405020304" pitchFamily="18" charset="0"/>
                <a:ea typeface="MS Mincho" panose="02020609040205080304" pitchFamily="49" charset="-128"/>
              </a:rPr>
              <a:t>Kích  hoạt hệ vi sinh vật nitrat hoá</a:t>
            </a:r>
          </a:p>
          <a:p>
            <a:pPr indent="457200" algn="just">
              <a:lnSpc>
                <a:spcPct val="130000"/>
              </a:lnSpc>
              <a:spcBef>
                <a:spcPts val="300"/>
              </a:spcBef>
              <a:spcAft>
                <a:spcPts val="300"/>
              </a:spcAft>
            </a:pPr>
            <a:r>
              <a:rPr lang="it-IT" sz="1800" dirty="0">
                <a:effectLst/>
                <a:latin typeface="Times New Roman" panose="02020603050405020304" pitchFamily="18" charset="0"/>
                <a:ea typeface="MS Mincho" panose="02020609040205080304" pitchFamily="49" charset="-128"/>
              </a:rPr>
              <a:t>Nước sau khi được xử lý lý-hoá-sinh sẽ được chuyển sang các ngăn của mô-đun lọc sinh học có sẵn vật liệu lọc và bón vi khuẩn nitrat hoá với liều lượng 100 l/m</a:t>
            </a:r>
            <a:r>
              <a:rPr lang="it-IT" sz="1800" baseline="30000" dirty="0">
                <a:effectLst/>
                <a:latin typeface="Times New Roman" panose="02020603050405020304" pitchFamily="18" charset="0"/>
                <a:ea typeface="MS Mincho" panose="02020609040205080304" pitchFamily="49" charset="-128"/>
              </a:rPr>
              <a:t>3</a:t>
            </a:r>
            <a:r>
              <a:rPr lang="it-IT" sz="1800" dirty="0">
                <a:effectLst/>
                <a:latin typeface="Times New Roman" panose="02020603050405020304" pitchFamily="18" charset="0"/>
                <a:ea typeface="MS Mincho" panose="02020609040205080304" pitchFamily="49" charset="-128"/>
              </a:rPr>
              <a:t> (10</a:t>
            </a:r>
            <a:r>
              <a:rPr lang="it-IT" sz="1800" baseline="30000" dirty="0">
                <a:effectLst/>
                <a:latin typeface="Times New Roman" panose="02020603050405020304" pitchFamily="18" charset="0"/>
                <a:ea typeface="MS Mincho" panose="02020609040205080304" pitchFamily="49" charset="-128"/>
              </a:rPr>
              <a:t>9</a:t>
            </a:r>
            <a:r>
              <a:rPr lang="it-IT" sz="1800" dirty="0">
                <a:effectLst/>
                <a:latin typeface="Times New Roman" panose="02020603050405020304" pitchFamily="18" charset="0"/>
                <a:ea typeface="MS Mincho" panose="02020609040205080304" pitchFamily="49" charset="-128"/>
              </a:rPr>
              <a:t> tb/ml) để kích hoạt vi khuẩn phát triển và dính bám vào vật liệu lọc, tiến hành xục khí và bổ sung cơ chất (NH</a:t>
            </a:r>
            <a:r>
              <a:rPr lang="it-IT" sz="1800" baseline="-25000" dirty="0">
                <a:effectLst/>
                <a:latin typeface="Times New Roman" panose="02020603050405020304" pitchFamily="18" charset="0"/>
                <a:ea typeface="MS Mincho" panose="02020609040205080304" pitchFamily="49" charset="-128"/>
              </a:rPr>
              <a:t>4</a:t>
            </a:r>
            <a:r>
              <a:rPr lang="it-IT" sz="1800" baseline="30000" dirty="0">
                <a:effectLst/>
                <a:latin typeface="Times New Roman" panose="02020603050405020304" pitchFamily="18" charset="0"/>
                <a:ea typeface="MS Mincho" panose="02020609040205080304" pitchFamily="49" charset="-128"/>
              </a:rPr>
              <a:t>+</a:t>
            </a:r>
            <a:r>
              <a:rPr lang="it-IT" sz="1800" dirty="0">
                <a:effectLst/>
                <a:latin typeface="Times New Roman" panose="02020603050405020304" pitchFamily="18" charset="0"/>
                <a:ea typeface="MS Mincho" panose="02020609040205080304" pitchFamily="49" charset="-128"/>
              </a:rPr>
              <a:t>) để đạt nồng độ với nồng độ ban đầu 20 mg/L. Sau thời gian khoảng 20-30 ngày, khi vi sinh vật đã phát triển ổn định và nồng độ NH</a:t>
            </a:r>
            <a:r>
              <a:rPr lang="it-IT" sz="1800" baseline="-25000" dirty="0">
                <a:effectLst/>
                <a:latin typeface="Times New Roman" panose="02020603050405020304" pitchFamily="18" charset="0"/>
                <a:ea typeface="MS Mincho" panose="02020609040205080304" pitchFamily="49" charset="-128"/>
              </a:rPr>
              <a:t>4</a:t>
            </a:r>
            <a:r>
              <a:rPr lang="it-IT" sz="1800" baseline="30000" dirty="0">
                <a:effectLst/>
                <a:latin typeface="Times New Roman" panose="02020603050405020304" pitchFamily="18" charset="0"/>
                <a:ea typeface="MS Mincho" panose="02020609040205080304" pitchFamily="49" charset="-128"/>
              </a:rPr>
              <a:t>+</a:t>
            </a:r>
            <a:r>
              <a:rPr lang="it-IT" sz="1800" baseline="-25000" dirty="0">
                <a:effectLst/>
                <a:latin typeface="Times New Roman" panose="02020603050405020304" pitchFamily="18" charset="0"/>
                <a:ea typeface="MS Mincho" panose="02020609040205080304" pitchFamily="49" charset="-128"/>
              </a:rPr>
              <a:t> </a:t>
            </a:r>
            <a:r>
              <a:rPr lang="it-IT" sz="1800" dirty="0">
                <a:effectLst/>
                <a:latin typeface="Times New Roman" panose="02020603050405020304" pitchFamily="18" charset="0"/>
                <a:ea typeface="MS Mincho" panose="02020609040205080304" pitchFamily="49" charset="-128"/>
              </a:rPr>
              <a:t>và nitrit hết thì có thể tiến hành thả giống.</a:t>
            </a:r>
            <a:endParaRPr lang="en-US"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1439244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7B083D-52F1-41C2-B339-60AD0FBD4713}"/>
              </a:ext>
            </a:extLst>
          </p:cNvPr>
          <p:cNvSpPr txBox="1"/>
          <p:nvPr/>
        </p:nvSpPr>
        <p:spPr>
          <a:xfrm>
            <a:off x="228600" y="228600"/>
            <a:ext cx="8382000" cy="6486391"/>
          </a:xfrm>
          <a:prstGeom prst="rect">
            <a:avLst/>
          </a:prstGeom>
          <a:noFill/>
        </p:spPr>
        <p:txBody>
          <a:bodyPr wrap="square">
            <a:spAutoFit/>
          </a:bodyPr>
          <a:lstStyle/>
          <a:p>
            <a:pPr algn="ctr">
              <a:spcBef>
                <a:spcPts val="300"/>
              </a:spcBef>
              <a:spcAft>
                <a:spcPts val="300"/>
              </a:spcAft>
            </a:pPr>
            <a:r>
              <a:rPr lang="it-IT" b="1" dirty="0">
                <a:effectLst/>
                <a:latin typeface="Times New Roman" panose="02020603050405020304" pitchFamily="18" charset="0"/>
                <a:ea typeface="MS Mincho" panose="02020609040205080304" pitchFamily="49" charset="-128"/>
                <a:cs typeface="Times New Roman" panose="02020603050405020304" pitchFamily="18" charset="0"/>
              </a:rPr>
              <a:t>CHẾ PHẨM SINH HỌC</a:t>
            </a:r>
          </a:p>
          <a:p>
            <a:pPr algn="just">
              <a:spcBef>
                <a:spcPts val="300"/>
              </a:spcBef>
              <a:spcAft>
                <a:spcPts val="300"/>
              </a:spcAft>
            </a:pPr>
            <a:r>
              <a:rPr lang="it-IT" b="1" dirty="0">
                <a:latin typeface="Times New Roman" panose="02020603050405020304" pitchFamily="18" charset="0"/>
                <a:ea typeface="MS Mincho" panose="02020609040205080304" pitchFamily="49" charset="-128"/>
                <a:cs typeface="Times New Roman" panose="02020603050405020304" pitchFamily="18" charset="0"/>
              </a:rPr>
              <a:t>Thành phần:</a:t>
            </a:r>
          </a:p>
          <a:p>
            <a:pPr marL="342900" lvl="0" indent="-342900" algn="just">
              <a:spcBef>
                <a:spcPts val="300"/>
              </a:spcBef>
              <a:buSzPts val="1400"/>
              <a:buFont typeface="Symbol" panose="05050102010706020507" pitchFamily="18" charset="2"/>
              <a:buChar char=""/>
              <a:tabLst>
                <a:tab pos="381000" algn="l"/>
              </a:tabLst>
            </a:pP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1 (CPSH-1):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Bacillus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Bacillus subtilis, Bacillus megaterium, Bacillus </a:t>
            </a:r>
            <a:r>
              <a:rPr lang="en-US" i="1" dirty="0" err="1">
                <a:effectLst/>
                <a:latin typeface="Times New Roman" panose="02020603050405020304" pitchFamily="18" charset="0"/>
                <a:ea typeface="Times New Roman" panose="02020603050405020304" pitchFamily="18" charset="0"/>
                <a:cs typeface="Times New Roman" panose="02020603050405020304" pitchFamily="18" charset="0"/>
              </a:rPr>
              <a:t>lichenformis</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 Bacillus </a:t>
            </a:r>
            <a:r>
              <a:rPr lang="en-US" i="1" dirty="0" err="1">
                <a:effectLst/>
                <a:latin typeface="Times New Roman" panose="02020603050405020304" pitchFamily="18" charset="0"/>
                <a:ea typeface="Times New Roman" panose="02020603050405020304" pitchFamily="18" charset="0"/>
                <a:cs typeface="Times New Roman" panose="02020603050405020304" pitchFamily="18" charset="0"/>
              </a:rPr>
              <a:t>pumilus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&gt;10</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CFU/g).  </a:t>
            </a:r>
          </a:p>
          <a:p>
            <a:pPr marL="342900" lvl="0" indent="-342900" algn="just">
              <a:buSzPts val="1400"/>
              <a:buFont typeface="Symbol" panose="05050102010706020507" pitchFamily="18" charset="2"/>
              <a:buChar char=""/>
              <a:tabLst>
                <a:tab pos="381000" algn="l"/>
              </a:tabLst>
            </a:pP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2 (CPSH-2):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Lactobacillus acidophilus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&gt; 10</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CFU/g</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SzPts val="1400"/>
              <a:buFont typeface="Symbol" panose="05050102010706020507" pitchFamily="18" charset="2"/>
              <a:buChar char=""/>
              <a:tabLst>
                <a:tab pos="381000" algn="l"/>
              </a:tabLst>
            </a:pP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3 (CPSH-3):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tía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effectLst/>
                <a:latin typeface="Times New Roman" panose="02020603050405020304" pitchFamily="18" charset="0"/>
                <a:ea typeface="Times New Roman" panose="02020603050405020304" pitchFamily="18" charset="0"/>
                <a:cs typeface="Times New Roman" panose="02020603050405020304" pitchFamily="18" charset="0"/>
              </a:rPr>
              <a:t>Rhodopseudomonas</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 palustris,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&gt; 10</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CFU/ml).</a:t>
            </a:r>
          </a:p>
          <a:p>
            <a:pPr marL="342900" lvl="0" indent="-342900" algn="just">
              <a:spcAft>
                <a:spcPts val="300"/>
              </a:spcAft>
              <a:buSzPts val="1400"/>
              <a:buFont typeface="Symbol" panose="05050102010706020507" pitchFamily="18" charset="2"/>
              <a:buChar char=""/>
              <a:tabLst>
                <a:tab pos="381000" algn="l"/>
              </a:tabLst>
            </a:pP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4 (CPSH-4):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nitrate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Nitrosomonas sp., Nitrobacter sp., </a:t>
            </a:r>
            <a:r>
              <a:rPr lang="en-US" i="1" dirty="0" err="1">
                <a:effectLst/>
                <a:latin typeface="Times New Roman" panose="02020603050405020304" pitchFamily="18" charset="0"/>
                <a:ea typeface="Times New Roman" panose="02020603050405020304" pitchFamily="18" charset="0"/>
                <a:cs typeface="Times New Roman" panose="02020603050405020304" pitchFamily="18" charset="0"/>
              </a:rPr>
              <a:t>Nitrosospira</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 sp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&gt;10</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MPN/ml). </a:t>
            </a:r>
            <a:r>
              <a:rPr lang="it-IT" dirty="0">
                <a:effectLst/>
                <a:latin typeface="Times New Roman" panose="02020603050405020304" pitchFamily="18" charset="0"/>
                <a:ea typeface="MS Mincho" panose="02020609040205080304" pitchFamily="49" charset="-128"/>
                <a:cs typeface="Times New Roman" panose="02020603050405020304" pitchFamily="18" charset="0"/>
              </a:rPr>
              <a:t> </a:t>
            </a:r>
          </a:p>
          <a:p>
            <a:pPr lvl="0" algn="just">
              <a:spcAft>
                <a:spcPts val="300"/>
              </a:spcAft>
              <a:buSzPts val="1400"/>
              <a:tabLst>
                <a:tab pos="381000" algn="l"/>
              </a:tabLst>
            </a:pPr>
            <a:r>
              <a:rPr lang="it-IT" b="1" dirty="0">
                <a:latin typeface="Times New Roman" panose="02020603050405020304" pitchFamily="18" charset="0"/>
                <a:ea typeface="MS Mincho" panose="02020609040205080304" pitchFamily="49" charset="-128"/>
                <a:cs typeface="Times New Roman" panose="02020603050405020304" pitchFamily="18" charset="0"/>
              </a:rPr>
              <a:t>Ứng dụng:</a:t>
            </a:r>
            <a:endParaRPr lang="en-US" b="1" dirty="0">
              <a:effectLst/>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Bef>
                <a:spcPts val="300"/>
              </a:spcBef>
              <a:spcAft>
                <a:spcPts val="300"/>
              </a:spcAft>
              <a:buFont typeface="Times New Roman" panose="02020603050405020304" pitchFamily="18" charset="0"/>
              <a:buChar char="-"/>
            </a:pP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CPSH-1: sử dụng bổ sung định kỳ vào bể nuôi để tăng cường kháng vi khuẩn gây bệnh tiềm tàng, xử lý chất hữu cơ.</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300"/>
              </a:spcBef>
              <a:spcAft>
                <a:spcPts val="300"/>
              </a:spcAft>
              <a:buFont typeface="Times New Roman" panose="02020603050405020304" pitchFamily="18" charset="0"/>
              <a:buChar char="-"/>
            </a:pP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CPSH-2: sử dụng bổ sung định kỳ vào thức ăn để tăng cường tiêu hoá, hạn chế bệnh đường ruột cho tôm.</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300"/>
              </a:spcBef>
              <a:spcAft>
                <a:spcPts val="300"/>
              </a:spcAft>
              <a:buFont typeface="Times New Roman" panose="02020603050405020304" pitchFamily="18" charset="0"/>
              <a:buChar char="-"/>
            </a:pP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CPSH-3: sử dụng bổ sung định kỳ vào bể nuôi để ức chế phát triển của tảo và góp phẩn xử lý các chất ô nhiễm amoni, H</a:t>
            </a:r>
            <a:r>
              <a:rPr lang="it-IT"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S và chất hữu cơ.</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300"/>
              </a:spcBef>
              <a:spcAft>
                <a:spcPts val="300"/>
              </a:spcAft>
              <a:buFont typeface="Times New Roman" panose="02020603050405020304" pitchFamily="18" charset="0"/>
              <a:buChar char="-"/>
            </a:pP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CPSH-4: sử dùng để kích hoạt và bổ sung định kỳ vào mô-đun lọc sinh học.</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Bef>
                <a:spcPts val="300"/>
              </a:spcBef>
              <a:spcAft>
                <a:spcPts val="300"/>
              </a:spcAft>
            </a:pP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it-IT" i="1" dirty="0">
                <a:effectLst/>
                <a:latin typeface="Times New Roman" panose="02020603050405020304" pitchFamily="18" charset="0"/>
                <a:ea typeface="Times New Roman" panose="02020603050405020304" pitchFamily="18" charset="0"/>
                <a:cs typeface="Times New Roman" panose="02020603050405020304" pitchFamily="18" charset="0"/>
              </a:rPr>
              <a:t>*Lưu ý: thành phần và số lượng vi sinh vật của các CPSH được đề cập chi tiết trong mục phương pháp của phần 1</a:t>
            </a:r>
            <a:r>
              <a:rPr lang="it-IT"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17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191134D-3C6F-4149-9846-842BD4240EA0}"/>
              </a:ext>
            </a:extLst>
          </p:cNvPr>
          <p:cNvGraphicFramePr>
            <a:graphicFrameLocks noGrp="1"/>
          </p:cNvGraphicFramePr>
          <p:nvPr>
            <p:extLst>
              <p:ext uri="{D42A27DB-BD31-4B8C-83A1-F6EECF244321}">
                <p14:modId xmlns:p14="http://schemas.microsoft.com/office/powerpoint/2010/main" val="2197553058"/>
              </p:ext>
            </p:extLst>
          </p:nvPr>
        </p:nvGraphicFramePr>
        <p:xfrm>
          <a:off x="1143000" y="1371600"/>
          <a:ext cx="6934200" cy="4798908"/>
        </p:xfrm>
        <a:graphic>
          <a:graphicData uri="http://schemas.openxmlformats.org/drawingml/2006/table">
            <a:tbl>
              <a:tblPr firstRow="1" firstCol="1" bandRow="1">
                <a:tableStyleId>{C083E6E3-FA7D-4D7B-A595-EF9225AFEA82}</a:tableStyleId>
              </a:tblPr>
              <a:tblGrid>
                <a:gridCol w="576175">
                  <a:extLst>
                    <a:ext uri="{9D8B030D-6E8A-4147-A177-3AD203B41FA5}">
                      <a16:colId xmlns:a16="http://schemas.microsoft.com/office/drawing/2014/main" val="794808850"/>
                    </a:ext>
                  </a:extLst>
                </a:gridCol>
                <a:gridCol w="2183275">
                  <a:extLst>
                    <a:ext uri="{9D8B030D-6E8A-4147-A177-3AD203B41FA5}">
                      <a16:colId xmlns:a16="http://schemas.microsoft.com/office/drawing/2014/main" val="1467834034"/>
                    </a:ext>
                  </a:extLst>
                </a:gridCol>
                <a:gridCol w="1378178">
                  <a:extLst>
                    <a:ext uri="{9D8B030D-6E8A-4147-A177-3AD203B41FA5}">
                      <a16:colId xmlns:a16="http://schemas.microsoft.com/office/drawing/2014/main" val="2407471263"/>
                    </a:ext>
                  </a:extLst>
                </a:gridCol>
                <a:gridCol w="2796572">
                  <a:extLst>
                    <a:ext uri="{9D8B030D-6E8A-4147-A177-3AD203B41FA5}">
                      <a16:colId xmlns:a16="http://schemas.microsoft.com/office/drawing/2014/main" val="2681718512"/>
                    </a:ext>
                  </a:extLst>
                </a:gridCol>
              </a:tblGrid>
              <a:tr h="457200">
                <a:tc>
                  <a:txBody>
                    <a:bodyPr/>
                    <a:lstStyle/>
                    <a:p>
                      <a:pPr marL="64135" indent="-99060" algn="ctr">
                        <a:lnSpc>
                          <a:spcPct val="130000"/>
                        </a:lnSpc>
                        <a:spcBef>
                          <a:spcPts val="300"/>
                        </a:spcBef>
                        <a:spcAft>
                          <a:spcPts val="300"/>
                        </a:spcAft>
                        <a:tabLst>
                          <a:tab pos="457835" algn="l"/>
                        </a:tabLst>
                      </a:pPr>
                      <a:r>
                        <a:rPr lang="pt-BR" sz="1800" dirty="0">
                          <a:effectLst/>
                        </a:rPr>
                        <a:t>Stt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Thông số quan trắc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Tần suất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Giới hạn phù hợp</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157928"/>
                  </a:ext>
                </a:extLst>
              </a:tr>
              <a:tr h="361809">
                <a:tc>
                  <a:txBody>
                    <a:bodyPr/>
                    <a:lstStyle/>
                    <a:p>
                      <a:pPr marL="64135" indent="-99060" algn="just">
                        <a:lnSpc>
                          <a:spcPct val="130000"/>
                        </a:lnSpc>
                        <a:spcBef>
                          <a:spcPts val="300"/>
                        </a:spcBef>
                        <a:spcAft>
                          <a:spcPts val="300"/>
                        </a:spcAft>
                        <a:tabLst>
                          <a:tab pos="457835" algn="l"/>
                        </a:tabLst>
                      </a:pPr>
                      <a:r>
                        <a:rPr lang="pt-BR" sz="1800">
                          <a:effectLst/>
                        </a:rPr>
                        <a:t>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Nhiệt độ</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2 lần/ngày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22-30</a:t>
                      </a:r>
                      <a:r>
                        <a:rPr lang="pt-BR" sz="1800" baseline="30000">
                          <a:effectLst/>
                        </a:rPr>
                        <a:t>o</a:t>
                      </a:r>
                      <a:r>
                        <a:rPr lang="pt-BR" sz="1800">
                          <a:effectLst/>
                        </a:rPr>
                        <a:t>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3261908"/>
                  </a:ext>
                </a:extLst>
              </a:tr>
              <a:tr h="361809">
                <a:tc>
                  <a:txBody>
                    <a:bodyPr/>
                    <a:lstStyle/>
                    <a:p>
                      <a:pPr marL="64135" indent="-99060" algn="just">
                        <a:lnSpc>
                          <a:spcPct val="130000"/>
                        </a:lnSpc>
                        <a:spcBef>
                          <a:spcPts val="300"/>
                        </a:spcBef>
                        <a:spcAft>
                          <a:spcPts val="300"/>
                        </a:spcAft>
                        <a:tabLst>
                          <a:tab pos="457835" algn="l"/>
                        </a:tabLst>
                      </a:pPr>
                      <a:r>
                        <a:rPr lang="pt-BR" sz="1800">
                          <a:effectLst/>
                        </a:rPr>
                        <a:t>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pH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2 lần/ngày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7,3 – 8,5</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4495889"/>
                  </a:ext>
                </a:extLst>
              </a:tr>
              <a:tr h="361809">
                <a:tc>
                  <a:txBody>
                    <a:bodyPr/>
                    <a:lstStyle/>
                    <a:p>
                      <a:pPr marL="64135" indent="-99060" algn="just">
                        <a:lnSpc>
                          <a:spcPct val="130000"/>
                        </a:lnSpc>
                        <a:spcBef>
                          <a:spcPts val="300"/>
                        </a:spcBef>
                        <a:spcAft>
                          <a:spcPts val="300"/>
                        </a:spcAft>
                        <a:tabLst>
                          <a:tab pos="457835" algn="l"/>
                        </a:tabLst>
                      </a:pPr>
                      <a:r>
                        <a:rPr lang="pt-BR" sz="1800">
                          <a:effectLst/>
                        </a:rPr>
                        <a:t>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DO</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2 lần/ngày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64135" algn="ctr">
                        <a:lnSpc>
                          <a:spcPct val="130000"/>
                        </a:lnSpc>
                        <a:spcBef>
                          <a:spcPts val="300"/>
                        </a:spcBef>
                        <a:spcAft>
                          <a:spcPts val="300"/>
                        </a:spcAft>
                        <a:tabLst>
                          <a:tab pos="457835" algn="l"/>
                        </a:tabLst>
                      </a:pPr>
                      <a:r>
                        <a:rPr lang="pt-BR" sz="1800" dirty="0">
                          <a:effectLst/>
                        </a:rPr>
                        <a:t>≥ 4,0 mg/L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4925226"/>
                  </a:ext>
                </a:extLst>
              </a:tr>
              <a:tr h="361809">
                <a:tc>
                  <a:txBody>
                    <a:bodyPr/>
                    <a:lstStyle/>
                    <a:p>
                      <a:pPr marL="64135" indent="-99060" algn="just">
                        <a:lnSpc>
                          <a:spcPct val="130000"/>
                        </a:lnSpc>
                        <a:spcBef>
                          <a:spcPts val="300"/>
                        </a:spcBef>
                        <a:spcAft>
                          <a:spcPts val="300"/>
                        </a:spcAft>
                        <a:tabLst>
                          <a:tab pos="457835" algn="l"/>
                        </a:tabLst>
                      </a:pPr>
                      <a:r>
                        <a:rPr lang="pt-BR" sz="1800">
                          <a:effectLst/>
                        </a:rPr>
                        <a:t>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Độ muối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3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5 - 20‰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5485578"/>
                  </a:ext>
                </a:extLst>
              </a:tr>
              <a:tr h="361809">
                <a:tc>
                  <a:txBody>
                    <a:bodyPr/>
                    <a:lstStyle/>
                    <a:p>
                      <a:pPr marL="64135" indent="-99060" algn="just">
                        <a:lnSpc>
                          <a:spcPct val="130000"/>
                        </a:lnSpc>
                        <a:spcBef>
                          <a:spcPts val="300"/>
                        </a:spcBef>
                        <a:spcAft>
                          <a:spcPts val="300"/>
                        </a:spcAft>
                        <a:tabLst>
                          <a:tab pos="457835" algn="l"/>
                        </a:tabLst>
                      </a:pPr>
                      <a:r>
                        <a:rPr lang="pt-BR" sz="1800">
                          <a:effectLst/>
                        </a:rPr>
                        <a:t>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dirty="0">
                          <a:effectLst/>
                        </a:rPr>
                        <a:t>TAN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3 ngày/lần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 1,0 mg/L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4765342"/>
                  </a:ext>
                </a:extLst>
              </a:tr>
              <a:tr h="361809">
                <a:tc>
                  <a:txBody>
                    <a:bodyPr/>
                    <a:lstStyle/>
                    <a:p>
                      <a:pPr marL="64135" indent="-99060" algn="just">
                        <a:lnSpc>
                          <a:spcPct val="130000"/>
                        </a:lnSpc>
                        <a:spcBef>
                          <a:spcPts val="300"/>
                        </a:spcBef>
                        <a:spcAft>
                          <a:spcPts val="300"/>
                        </a:spcAft>
                        <a:tabLst>
                          <a:tab pos="457835" algn="l"/>
                        </a:tabLst>
                      </a:pPr>
                      <a:r>
                        <a:rPr lang="pt-BR" sz="1800">
                          <a:effectLst/>
                        </a:rPr>
                        <a:t>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NO</a:t>
                      </a:r>
                      <a:r>
                        <a:rPr lang="pt-BR" sz="1800" baseline="-25000">
                          <a:effectLst/>
                        </a:rPr>
                        <a:t>2</a:t>
                      </a:r>
                      <a:r>
                        <a:rPr lang="pt-BR" sz="1800">
                          <a:effectLst/>
                        </a:rPr>
                        <a:t>-N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3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 0,5 mg/L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4426938"/>
                  </a:ext>
                </a:extLst>
              </a:tr>
              <a:tr h="361809">
                <a:tc>
                  <a:txBody>
                    <a:bodyPr/>
                    <a:lstStyle/>
                    <a:p>
                      <a:pPr marL="64135" indent="-99060" algn="just">
                        <a:lnSpc>
                          <a:spcPct val="130000"/>
                        </a:lnSpc>
                        <a:spcBef>
                          <a:spcPts val="300"/>
                        </a:spcBef>
                        <a:spcAft>
                          <a:spcPts val="300"/>
                        </a:spcAft>
                        <a:tabLst>
                          <a:tab pos="457835" algn="l"/>
                        </a:tabLst>
                      </a:pPr>
                      <a:r>
                        <a:rPr lang="pt-BR" sz="1800">
                          <a:effectLst/>
                        </a:rPr>
                        <a:t>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Độ kiềm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3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60 – 160 mg/L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82979126"/>
                  </a:ext>
                </a:extLst>
              </a:tr>
              <a:tr h="361809">
                <a:tc>
                  <a:txBody>
                    <a:bodyPr/>
                    <a:lstStyle/>
                    <a:p>
                      <a:pPr marL="64135" indent="-99060" algn="just">
                        <a:lnSpc>
                          <a:spcPct val="130000"/>
                        </a:lnSpc>
                        <a:spcBef>
                          <a:spcPts val="300"/>
                        </a:spcBef>
                        <a:spcAft>
                          <a:spcPts val="300"/>
                        </a:spcAft>
                        <a:tabLst>
                          <a:tab pos="457835" algn="l"/>
                        </a:tabLst>
                      </a:pPr>
                      <a:r>
                        <a:rPr lang="pt-BR" sz="1800">
                          <a:effectLst/>
                        </a:rPr>
                        <a:t>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dirty="0">
                          <a:effectLst/>
                        </a:rPr>
                        <a:t>H</a:t>
                      </a:r>
                      <a:r>
                        <a:rPr lang="pt-BR" sz="1800" baseline="-25000" dirty="0">
                          <a:effectLst/>
                        </a:rPr>
                        <a:t>2</a:t>
                      </a:r>
                      <a:r>
                        <a:rPr lang="pt-BR" sz="1800" dirty="0">
                          <a:effectLst/>
                        </a:rPr>
                        <a: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3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≤0,05 mg/L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1669648"/>
                  </a:ext>
                </a:extLst>
              </a:tr>
              <a:tr h="361809">
                <a:tc>
                  <a:txBody>
                    <a:bodyPr/>
                    <a:lstStyle/>
                    <a:p>
                      <a:pPr marL="64135" indent="-99060" algn="just">
                        <a:lnSpc>
                          <a:spcPct val="130000"/>
                        </a:lnSpc>
                        <a:spcBef>
                          <a:spcPts val="300"/>
                        </a:spcBef>
                        <a:spcAft>
                          <a:spcPts val="300"/>
                        </a:spcAft>
                        <a:tabLst>
                          <a:tab pos="457835" algn="l"/>
                        </a:tabLst>
                      </a:pPr>
                      <a:r>
                        <a:rPr lang="pt-BR" sz="1800">
                          <a:effectLst/>
                        </a:rPr>
                        <a:t>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Ca</a:t>
                      </a:r>
                      <a:r>
                        <a:rPr lang="pt-BR" sz="1800" baseline="30000">
                          <a:effectLst/>
                        </a:rPr>
                        <a:t>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5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 100 mg/L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2444164"/>
                  </a:ext>
                </a:extLst>
              </a:tr>
              <a:tr h="361809">
                <a:tc>
                  <a:txBody>
                    <a:bodyPr/>
                    <a:lstStyle/>
                    <a:p>
                      <a:pPr marL="64135" indent="-99060" algn="just">
                        <a:lnSpc>
                          <a:spcPct val="130000"/>
                        </a:lnSpc>
                        <a:spcBef>
                          <a:spcPts val="300"/>
                        </a:spcBef>
                        <a:spcAft>
                          <a:spcPts val="300"/>
                        </a:spcAft>
                        <a:tabLst>
                          <a:tab pos="457835" algn="l"/>
                        </a:tabLst>
                      </a:pPr>
                      <a:r>
                        <a:rPr lang="pt-BR" sz="1800">
                          <a:effectLst/>
                        </a:rPr>
                        <a:t>10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Mg</a:t>
                      </a:r>
                      <a:r>
                        <a:rPr lang="pt-BR" sz="1800" baseline="30000">
                          <a:effectLst/>
                        </a:rPr>
                        <a:t>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5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 100 mg/L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537577"/>
                  </a:ext>
                </a:extLst>
              </a:tr>
              <a:tr h="361809">
                <a:tc>
                  <a:txBody>
                    <a:bodyPr/>
                    <a:lstStyle/>
                    <a:p>
                      <a:pPr marL="64135" indent="-99060" algn="just">
                        <a:lnSpc>
                          <a:spcPct val="130000"/>
                        </a:lnSpc>
                        <a:spcBef>
                          <a:spcPts val="300"/>
                        </a:spcBef>
                        <a:spcAft>
                          <a:spcPts val="300"/>
                        </a:spcAft>
                        <a:tabLst>
                          <a:tab pos="457835" algn="l"/>
                        </a:tabLst>
                      </a:pPr>
                      <a:r>
                        <a:rPr lang="pt-BR" sz="1800">
                          <a:effectLst/>
                        </a:rPr>
                        <a:t>10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K</a:t>
                      </a:r>
                      <a:r>
                        <a:rPr lang="pt-BR" sz="1800" baseline="30000">
                          <a:effectLst/>
                        </a:rPr>
                        <a: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5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 100 mg/L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47288838"/>
                  </a:ext>
                </a:extLst>
              </a:tr>
              <a:tr h="361809">
                <a:tc>
                  <a:txBody>
                    <a:bodyPr/>
                    <a:lstStyle/>
                    <a:p>
                      <a:pPr marL="64135" indent="-99060" algn="just">
                        <a:lnSpc>
                          <a:spcPct val="130000"/>
                        </a:lnSpc>
                        <a:spcBef>
                          <a:spcPts val="300"/>
                        </a:spcBef>
                        <a:spcAft>
                          <a:spcPts val="300"/>
                        </a:spcAft>
                        <a:tabLst>
                          <a:tab pos="457835" algn="l"/>
                        </a:tabLst>
                      </a:pPr>
                      <a:r>
                        <a:rPr lang="pt-BR" sz="1800">
                          <a:effectLst/>
                        </a:rPr>
                        <a:t>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just">
                        <a:lnSpc>
                          <a:spcPct val="130000"/>
                        </a:lnSpc>
                        <a:spcBef>
                          <a:spcPts val="300"/>
                        </a:spcBef>
                        <a:spcAft>
                          <a:spcPts val="300"/>
                        </a:spcAft>
                        <a:tabLst>
                          <a:tab pos="457835" algn="l"/>
                        </a:tabLst>
                      </a:pPr>
                      <a:r>
                        <a:rPr lang="pt-BR" sz="1800">
                          <a:effectLst/>
                        </a:rPr>
                        <a:t>Vibrio sp.</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a:effectLst/>
                        </a:rPr>
                        <a:t>3 ngày/lần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135" indent="-99060" algn="ctr">
                        <a:lnSpc>
                          <a:spcPct val="130000"/>
                        </a:lnSpc>
                        <a:spcBef>
                          <a:spcPts val="300"/>
                        </a:spcBef>
                        <a:spcAft>
                          <a:spcPts val="300"/>
                        </a:spcAft>
                        <a:tabLst>
                          <a:tab pos="457835" algn="l"/>
                        </a:tabLst>
                      </a:pPr>
                      <a:r>
                        <a:rPr lang="pt-BR" sz="1800" dirty="0">
                          <a:effectLst/>
                        </a:rPr>
                        <a:t>≤10</a:t>
                      </a:r>
                      <a:r>
                        <a:rPr lang="pt-BR" sz="1800" baseline="30000" dirty="0">
                          <a:effectLst/>
                        </a:rPr>
                        <a:t>3 </a:t>
                      </a:r>
                      <a:r>
                        <a:rPr lang="pt-BR" sz="1800" dirty="0">
                          <a:effectLst/>
                        </a:rPr>
                        <a:t>CFU/ml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87250991"/>
                  </a:ext>
                </a:extLst>
              </a:tr>
            </a:tbl>
          </a:graphicData>
        </a:graphic>
      </p:graphicFrame>
      <p:sp>
        <p:nvSpPr>
          <p:cNvPr id="3" name="TextBox 2">
            <a:extLst>
              <a:ext uri="{FF2B5EF4-FFF2-40B4-BE49-F238E27FC236}">
                <a16:creationId xmlns:a16="http://schemas.microsoft.com/office/drawing/2014/main" id="{87BCFEFB-952C-4780-B282-862C7EDEF0A5}"/>
              </a:ext>
            </a:extLst>
          </p:cNvPr>
          <p:cNvSpPr txBox="1"/>
          <p:nvPr/>
        </p:nvSpPr>
        <p:spPr>
          <a:xfrm>
            <a:off x="1104900" y="364326"/>
            <a:ext cx="69342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CÁC CHỈ TIÊU THEO DÕI, TẦN SUẤT VÀ GIỚI HẠN MÔI TRƯỜNG PHÙ HỢP</a:t>
            </a:r>
          </a:p>
        </p:txBody>
      </p:sp>
    </p:spTree>
    <p:extLst>
      <p:ext uri="{BB962C8B-B14F-4D97-AF65-F5344CB8AC3E}">
        <p14:creationId xmlns:p14="http://schemas.microsoft.com/office/powerpoint/2010/main" val="4026717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02FDB7D-D5CA-471E-B2D6-5D4EC8A4CC29}"/>
              </a:ext>
            </a:extLst>
          </p:cNvPr>
          <p:cNvGraphicFramePr>
            <a:graphicFrameLocks noGrp="1"/>
          </p:cNvGraphicFramePr>
          <p:nvPr>
            <p:extLst>
              <p:ext uri="{D42A27DB-BD31-4B8C-83A1-F6EECF244321}">
                <p14:modId xmlns:p14="http://schemas.microsoft.com/office/powerpoint/2010/main" val="4037021876"/>
              </p:ext>
            </p:extLst>
          </p:nvPr>
        </p:nvGraphicFramePr>
        <p:xfrm>
          <a:off x="647700" y="1600200"/>
          <a:ext cx="7962900" cy="2971800"/>
        </p:xfrm>
        <a:graphic>
          <a:graphicData uri="http://schemas.openxmlformats.org/drawingml/2006/table">
            <a:tbl>
              <a:tblPr firstRow="1" firstCol="1" bandRow="1">
                <a:tableStyleId>{C083E6E3-FA7D-4D7B-A595-EF9225AFEA82}</a:tableStyleId>
              </a:tblPr>
              <a:tblGrid>
                <a:gridCol w="830122">
                  <a:extLst>
                    <a:ext uri="{9D8B030D-6E8A-4147-A177-3AD203B41FA5}">
                      <a16:colId xmlns:a16="http://schemas.microsoft.com/office/drawing/2014/main" val="3802652648"/>
                    </a:ext>
                  </a:extLst>
                </a:gridCol>
                <a:gridCol w="5075378">
                  <a:extLst>
                    <a:ext uri="{9D8B030D-6E8A-4147-A177-3AD203B41FA5}">
                      <a16:colId xmlns:a16="http://schemas.microsoft.com/office/drawing/2014/main" val="3118818579"/>
                    </a:ext>
                  </a:extLst>
                </a:gridCol>
                <a:gridCol w="2057400">
                  <a:extLst>
                    <a:ext uri="{9D8B030D-6E8A-4147-A177-3AD203B41FA5}">
                      <a16:colId xmlns:a16="http://schemas.microsoft.com/office/drawing/2014/main" val="659571086"/>
                    </a:ext>
                  </a:extLst>
                </a:gridCol>
              </a:tblGrid>
              <a:tr h="371475">
                <a:tc>
                  <a:txBody>
                    <a:bodyPr/>
                    <a:lstStyle/>
                    <a:p>
                      <a:pPr algn="just">
                        <a:lnSpc>
                          <a:spcPct val="130000"/>
                        </a:lnSpc>
                        <a:spcBef>
                          <a:spcPts val="300"/>
                        </a:spcBef>
                        <a:spcAft>
                          <a:spcPts val="300"/>
                        </a:spcAft>
                      </a:pPr>
                      <a:r>
                        <a:rPr lang="en-US" sz="1800" dirty="0" err="1">
                          <a:effectLst/>
                        </a:rPr>
                        <a:t>Stt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Chỉ số</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Số lượng</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7654830"/>
                  </a:ext>
                </a:extLst>
              </a:tr>
              <a:tr h="371475">
                <a:tc>
                  <a:txBody>
                    <a:bodyPr/>
                    <a:lstStyle/>
                    <a:p>
                      <a:pPr algn="just">
                        <a:lnSpc>
                          <a:spcPct val="130000"/>
                        </a:lnSpc>
                        <a:spcBef>
                          <a:spcPts val="300"/>
                        </a:spcBef>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Lượng thức ăn tối đã hàng ngày (W</a:t>
                      </a:r>
                      <a:r>
                        <a:rPr lang="en-US" sz="1800" baseline="-25000">
                          <a:effectLst/>
                        </a:rPr>
                        <a:t>feed</a:t>
                      </a:r>
                      <a:r>
                        <a:rPr lang="en-US" sz="1800">
                          <a:effectLst/>
                        </a:rPr>
                        <a: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dirty="0">
                          <a:effectLst/>
                        </a:rPr>
                        <a:t>18,75 kg</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2783805"/>
                  </a:ext>
                </a:extLst>
              </a:tr>
              <a:tr h="371475">
                <a:tc>
                  <a:txBody>
                    <a:bodyPr/>
                    <a:lstStyle/>
                    <a:p>
                      <a:pPr algn="just">
                        <a:lnSpc>
                          <a:spcPct val="130000"/>
                        </a:lnSpc>
                        <a:spcBef>
                          <a:spcPts val="300"/>
                        </a:spcBef>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Hàm lượng protein trong thức ăn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40%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25392771"/>
                  </a:ext>
                </a:extLst>
              </a:tr>
              <a:tr h="371475">
                <a:tc>
                  <a:txBody>
                    <a:bodyPr/>
                    <a:lstStyle/>
                    <a:p>
                      <a:pPr algn="just">
                        <a:lnSpc>
                          <a:spcPct val="130000"/>
                        </a:lnSpc>
                        <a:spcBef>
                          <a:spcPts val="300"/>
                        </a:spcBef>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Thể tích hệ lọc sinh học (m</a:t>
                      </a:r>
                      <a:r>
                        <a:rPr lang="en-US" sz="1800" baseline="30000">
                          <a:effectLst/>
                        </a:rPr>
                        <a:t>3</a:t>
                      </a:r>
                      <a:r>
                        <a:rPr lang="en-US" sz="1800">
                          <a:effectLst/>
                        </a:rPr>
                        <a: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15 m</a:t>
                      </a:r>
                      <a:r>
                        <a:rPr lang="en-US" sz="1800" baseline="300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85954419"/>
                  </a:ext>
                </a:extLst>
              </a:tr>
              <a:tr h="371475">
                <a:tc>
                  <a:txBody>
                    <a:bodyPr/>
                    <a:lstStyle/>
                    <a:p>
                      <a:pPr algn="just">
                        <a:lnSpc>
                          <a:spcPct val="130000"/>
                        </a:lnSpc>
                        <a:spcBef>
                          <a:spcPts val="300"/>
                        </a:spcBef>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Diện tích bề mặt riêng hạt Kaldnes (S</a:t>
                      </a:r>
                      <a:r>
                        <a:rPr lang="en-US" sz="1800" baseline="-25000">
                          <a:effectLst/>
                        </a:rPr>
                        <a:t>bmr</a:t>
                      </a:r>
                      <a:r>
                        <a:rPr lang="en-US" sz="1800">
                          <a:effectLst/>
                        </a:rPr>
                        <a: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500 m</a:t>
                      </a:r>
                      <a:r>
                        <a:rPr lang="en-US" sz="1800" baseline="30000">
                          <a:effectLst/>
                        </a:rPr>
                        <a:t>2</a:t>
                      </a:r>
                      <a:r>
                        <a:rPr lang="en-US" sz="1800">
                          <a:effectLst/>
                        </a:rPr>
                        <a:t>/m</a:t>
                      </a:r>
                      <a:r>
                        <a:rPr lang="en-US" sz="1800" baseline="300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53386784"/>
                  </a:ext>
                </a:extLst>
              </a:tr>
              <a:tr h="371475">
                <a:tc>
                  <a:txBody>
                    <a:bodyPr/>
                    <a:lstStyle/>
                    <a:p>
                      <a:pPr algn="just">
                        <a:lnSpc>
                          <a:spcPct val="130000"/>
                        </a:lnSpc>
                        <a:spcBef>
                          <a:spcPts val="300"/>
                        </a:spcBef>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Tổng TAN sinh ra tối đa (W</a:t>
                      </a:r>
                      <a:r>
                        <a:rPr lang="en-US" sz="1800" baseline="-25000">
                          <a:effectLst/>
                        </a:rPr>
                        <a:t>TAN</a:t>
                      </a:r>
                      <a:r>
                        <a:rPr lang="en-US" sz="1800">
                          <a:effectLst/>
                        </a:rPr>
                        <a: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690 g/ngày</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80850825"/>
                  </a:ext>
                </a:extLst>
              </a:tr>
              <a:tr h="371475">
                <a:tc>
                  <a:txBody>
                    <a:bodyPr/>
                    <a:lstStyle/>
                    <a:p>
                      <a:pPr algn="just">
                        <a:lnSpc>
                          <a:spcPct val="130000"/>
                        </a:lnSpc>
                        <a:spcBef>
                          <a:spcPts val="300"/>
                        </a:spcBef>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Tổng diện tích bể mặt (S</a:t>
                      </a:r>
                      <a:r>
                        <a:rPr lang="en-US" sz="1800" baseline="-25000">
                          <a:effectLst/>
                        </a:rPr>
                        <a:t>ts</a:t>
                      </a:r>
                      <a:r>
                        <a:rPr lang="en-US" sz="1800">
                          <a:effectLst/>
                        </a:rPr>
                        <a: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a:effectLst/>
                        </a:rPr>
                        <a:t>3.750 m</a:t>
                      </a:r>
                      <a:r>
                        <a:rPr lang="en-US" sz="1800" baseline="300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06958598"/>
                  </a:ext>
                </a:extLst>
              </a:tr>
              <a:tr h="371475">
                <a:tc>
                  <a:txBody>
                    <a:bodyPr/>
                    <a:lstStyle/>
                    <a:p>
                      <a:pPr algn="just">
                        <a:lnSpc>
                          <a:spcPct val="130000"/>
                        </a:lnSpc>
                        <a:spcBef>
                          <a:spcPts val="300"/>
                        </a:spcBef>
                        <a:spcAft>
                          <a:spcPts val="300"/>
                        </a:spcAft>
                      </a:pPr>
                      <a:r>
                        <a:rPr lang="en-US" sz="1800">
                          <a:effectLst/>
                        </a:rPr>
                        <a:t>7</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30000"/>
                        </a:lnSpc>
                        <a:spcBef>
                          <a:spcPts val="300"/>
                        </a:spcBef>
                        <a:spcAft>
                          <a:spcPts val="300"/>
                        </a:spcAft>
                      </a:pPr>
                      <a:r>
                        <a:rPr lang="en-US" sz="1800">
                          <a:effectLst/>
                        </a:rPr>
                        <a:t>Tốc độ nitrat hoá của phức hệ lọc sinh học (R</a:t>
                      </a:r>
                      <a:r>
                        <a:rPr lang="en-US" sz="1800" baseline="-25000">
                          <a:effectLst/>
                        </a:rPr>
                        <a:t>n</a:t>
                      </a:r>
                      <a:r>
                        <a:rPr lang="en-US" sz="1800">
                          <a:effectLst/>
                        </a:rPr>
                        <a: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1800" dirty="0">
                          <a:effectLst/>
                        </a:rPr>
                        <a:t>0,184 g/m</a:t>
                      </a:r>
                      <a:r>
                        <a:rPr lang="en-US" sz="1800" baseline="30000" dirty="0">
                          <a:effectLst/>
                        </a:rPr>
                        <a:t>2</a:t>
                      </a:r>
                      <a:r>
                        <a:rPr lang="en-US" sz="1800" dirty="0">
                          <a:effectLst/>
                        </a:rPr>
                        <a:t>/</a:t>
                      </a:r>
                      <a:r>
                        <a:rPr lang="en-US" sz="1800" dirty="0" err="1">
                          <a:effectLst/>
                        </a:rPr>
                        <a:t>ngày</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92291259"/>
                  </a:ext>
                </a:extLst>
              </a:tr>
            </a:tbl>
          </a:graphicData>
        </a:graphic>
      </p:graphicFrame>
      <p:sp>
        <p:nvSpPr>
          <p:cNvPr id="3" name="TextBox 2">
            <a:extLst>
              <a:ext uri="{FF2B5EF4-FFF2-40B4-BE49-F238E27FC236}">
                <a16:creationId xmlns:a16="http://schemas.microsoft.com/office/drawing/2014/main" id="{455369D5-0C77-4A40-B40F-A2190A90C937}"/>
              </a:ext>
            </a:extLst>
          </p:cNvPr>
          <p:cNvSpPr txBox="1"/>
          <p:nvPr/>
        </p:nvSpPr>
        <p:spPr>
          <a:xfrm>
            <a:off x="647700" y="500751"/>
            <a:ext cx="79629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HIỆU QUẢ KỸ THUẬT, KINH TẾ CỦA MÔ HÌNH NUÔI QUY MÔ 100 m</a:t>
            </a:r>
            <a:r>
              <a:rPr lang="en-US" b="1" baseline="30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MẬT ĐỘ 300 CON/m</a:t>
            </a:r>
            <a:r>
              <a:rPr lang="en-US" b="1" baseline="30000" dirty="0">
                <a:latin typeface="Times New Roman" panose="02020603050405020304" pitchFamily="18" charset="0"/>
                <a:cs typeface="Times New Roman" panose="02020603050405020304" pitchFamily="18" charset="0"/>
              </a:rPr>
              <a:t>2</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967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5C4FFB-4BD1-4FC0-81D9-250A0C8EC927}"/>
              </a:ext>
            </a:extLst>
          </p:cNvPr>
          <p:cNvGrpSpPr/>
          <p:nvPr/>
        </p:nvGrpSpPr>
        <p:grpSpPr>
          <a:xfrm>
            <a:off x="889987" y="1677879"/>
            <a:ext cx="7263413" cy="3656121"/>
            <a:chOff x="577049" y="257452"/>
            <a:chExt cx="6116714" cy="3249228"/>
          </a:xfrm>
        </p:grpSpPr>
        <p:sp>
          <p:nvSpPr>
            <p:cNvPr id="6" name="Flowchart: Magnetic Disk 5">
              <a:extLst>
                <a:ext uri="{FF2B5EF4-FFF2-40B4-BE49-F238E27FC236}">
                  <a16:creationId xmlns:a16="http://schemas.microsoft.com/office/drawing/2014/main" id="{EF0AA809-408F-44B7-87E6-F2A5E3F9D297}"/>
                </a:ext>
              </a:extLst>
            </p:cNvPr>
            <p:cNvSpPr/>
            <p:nvPr/>
          </p:nvSpPr>
          <p:spPr>
            <a:xfrm>
              <a:off x="1154097" y="1322772"/>
              <a:ext cx="2610035" cy="97654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8831833D-859F-46CC-8C24-89E7C254C902}"/>
                </a:ext>
              </a:extLst>
            </p:cNvPr>
            <p:cNvCxnSpPr>
              <a:cxnSpLocks/>
              <a:endCxn id="40" idx="1"/>
            </p:cNvCxnSpPr>
            <p:nvPr/>
          </p:nvCxnSpPr>
          <p:spPr>
            <a:xfrm>
              <a:off x="877824" y="2720845"/>
              <a:ext cx="302241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3F1618-F6F6-4F63-B1DB-8C5B9E2A8275}"/>
                </a:ext>
              </a:extLst>
            </p:cNvPr>
            <p:cNvCxnSpPr>
              <a:cxnSpLocks/>
            </p:cNvCxnSpPr>
            <p:nvPr/>
          </p:nvCxnSpPr>
          <p:spPr>
            <a:xfrm>
              <a:off x="2254928" y="2299312"/>
              <a:ext cx="0" cy="31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651FA0-FB3A-4E78-8628-27A8D82C2868}"/>
                </a:ext>
              </a:extLst>
            </p:cNvPr>
            <p:cNvCxnSpPr>
              <a:cxnSpLocks/>
            </p:cNvCxnSpPr>
            <p:nvPr/>
          </p:nvCxnSpPr>
          <p:spPr>
            <a:xfrm>
              <a:off x="2254928" y="2327846"/>
              <a:ext cx="37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E27D57-84FD-4BAA-B470-6D8AC5645100}"/>
                </a:ext>
              </a:extLst>
            </p:cNvPr>
            <p:cNvCxnSpPr>
              <a:cxnSpLocks/>
            </p:cNvCxnSpPr>
            <p:nvPr/>
          </p:nvCxnSpPr>
          <p:spPr>
            <a:xfrm>
              <a:off x="2625848" y="2299312"/>
              <a:ext cx="0" cy="31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DA3CA4F-B94E-4B25-85EC-D0839BEECFE8}"/>
                </a:ext>
              </a:extLst>
            </p:cNvPr>
            <p:cNvCxnSpPr>
              <a:cxnSpLocks/>
            </p:cNvCxnSpPr>
            <p:nvPr/>
          </p:nvCxnSpPr>
          <p:spPr>
            <a:xfrm>
              <a:off x="5133160" y="1645920"/>
              <a:ext cx="24084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DA60B07-24FF-4376-90DC-8580E4735999}"/>
                </a:ext>
              </a:extLst>
            </p:cNvPr>
            <p:cNvSpPr/>
            <p:nvPr/>
          </p:nvSpPr>
          <p:spPr>
            <a:xfrm>
              <a:off x="4173855" y="1463040"/>
              <a:ext cx="954401"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Trống</a:t>
              </a:r>
              <a:r>
                <a:rPr lang="en-US" sz="1600" b="1" dirty="0">
                  <a:solidFill>
                    <a:schemeClr val="tx1"/>
                  </a:solidFill>
                </a:rPr>
                <a:t> </a:t>
              </a:r>
              <a:r>
                <a:rPr lang="en-US" sz="1600" b="1" dirty="0" err="1">
                  <a:solidFill>
                    <a:schemeClr val="tx1"/>
                  </a:solidFill>
                </a:rPr>
                <a:t>lọc</a:t>
              </a:r>
              <a:endParaRPr lang="en-US" sz="2000" b="1" dirty="0">
                <a:solidFill>
                  <a:schemeClr val="tx1"/>
                </a:solidFill>
              </a:endParaRPr>
            </a:p>
          </p:txBody>
        </p:sp>
        <p:sp>
          <p:nvSpPr>
            <p:cNvPr id="33" name="Rectangle 32">
              <a:extLst>
                <a:ext uri="{FF2B5EF4-FFF2-40B4-BE49-F238E27FC236}">
                  <a16:creationId xmlns:a16="http://schemas.microsoft.com/office/drawing/2014/main" id="{BD9CF07A-56BB-4317-8FDD-1DA061AFEC60}"/>
                </a:ext>
              </a:extLst>
            </p:cNvPr>
            <p:cNvSpPr/>
            <p:nvPr/>
          </p:nvSpPr>
          <p:spPr>
            <a:xfrm>
              <a:off x="5374005" y="1463040"/>
              <a:ext cx="1095375"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Tách</a:t>
              </a:r>
              <a:r>
                <a:rPr lang="en-US" sz="1600" b="1" dirty="0">
                  <a:solidFill>
                    <a:schemeClr val="tx1"/>
                  </a:solidFill>
                </a:rPr>
                <a:t> protein</a:t>
              </a:r>
              <a:endParaRPr lang="en-US" sz="2000" b="1" dirty="0">
                <a:solidFill>
                  <a:schemeClr val="tx1"/>
                </a:solidFill>
              </a:endParaRPr>
            </a:p>
          </p:txBody>
        </p:sp>
        <p:cxnSp>
          <p:nvCxnSpPr>
            <p:cNvPr id="34" name="Straight Arrow Connector 33">
              <a:extLst>
                <a:ext uri="{FF2B5EF4-FFF2-40B4-BE49-F238E27FC236}">
                  <a16:creationId xmlns:a16="http://schemas.microsoft.com/office/drawing/2014/main" id="{4A0ABEF7-C376-4F3A-B1C0-5597C3BAB9F4}"/>
                </a:ext>
              </a:extLst>
            </p:cNvPr>
            <p:cNvCxnSpPr>
              <a:cxnSpLocks/>
            </p:cNvCxnSpPr>
            <p:nvPr/>
          </p:nvCxnSpPr>
          <p:spPr>
            <a:xfrm flipH="1">
              <a:off x="5127803" y="2724627"/>
              <a:ext cx="246201" cy="50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06C21BD-2486-4FEB-92DA-74672F8ABB8B}"/>
                </a:ext>
              </a:extLst>
            </p:cNvPr>
            <p:cNvCxnSpPr>
              <a:cxnSpLocks/>
              <a:stCxn id="33" idx="2"/>
              <a:endCxn id="37" idx="0"/>
            </p:cNvCxnSpPr>
            <p:nvPr/>
          </p:nvCxnSpPr>
          <p:spPr>
            <a:xfrm flipH="1">
              <a:off x="5921692" y="1828800"/>
              <a:ext cx="1" cy="7015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E35BDAF-F1FD-4923-9B97-C33D8F342604}"/>
                </a:ext>
              </a:extLst>
            </p:cNvPr>
            <p:cNvSpPr/>
            <p:nvPr/>
          </p:nvSpPr>
          <p:spPr>
            <a:xfrm>
              <a:off x="5374004" y="2530358"/>
              <a:ext cx="1095375"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Lọc</a:t>
              </a:r>
              <a:r>
                <a:rPr lang="en-US" sz="1600" b="1" dirty="0">
                  <a:solidFill>
                    <a:schemeClr val="tx1"/>
                  </a:solidFill>
                </a:rPr>
                <a:t> </a:t>
              </a:r>
              <a:r>
                <a:rPr lang="en-US" sz="1600" b="1" dirty="0" err="1">
                  <a:solidFill>
                    <a:schemeClr val="tx1"/>
                  </a:solidFill>
                </a:rPr>
                <a:t>sinh</a:t>
              </a:r>
              <a:r>
                <a:rPr lang="en-US" sz="1600" b="1" dirty="0">
                  <a:solidFill>
                    <a:schemeClr val="tx1"/>
                  </a:solidFill>
                </a:rPr>
                <a:t> </a:t>
              </a:r>
              <a:r>
                <a:rPr lang="en-US" sz="1600" b="1" dirty="0" err="1">
                  <a:solidFill>
                    <a:schemeClr val="tx1"/>
                  </a:solidFill>
                </a:rPr>
                <a:t>học</a:t>
              </a:r>
              <a:endParaRPr lang="en-US" sz="2000" b="1" dirty="0">
                <a:solidFill>
                  <a:schemeClr val="tx1"/>
                </a:solidFill>
              </a:endParaRPr>
            </a:p>
          </p:txBody>
        </p:sp>
        <p:cxnSp>
          <p:nvCxnSpPr>
            <p:cNvPr id="38" name="Straight Arrow Connector 37">
              <a:extLst>
                <a:ext uri="{FF2B5EF4-FFF2-40B4-BE49-F238E27FC236}">
                  <a16:creationId xmlns:a16="http://schemas.microsoft.com/office/drawing/2014/main" id="{9C41270A-3337-479D-8634-9C27062CE367}"/>
                </a:ext>
              </a:extLst>
            </p:cNvPr>
            <p:cNvCxnSpPr>
              <a:cxnSpLocks/>
            </p:cNvCxnSpPr>
            <p:nvPr/>
          </p:nvCxnSpPr>
          <p:spPr>
            <a:xfrm>
              <a:off x="885011" y="1756178"/>
              <a:ext cx="248599"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B778C1C-2C9E-4C45-9213-BCBFF573650F}"/>
                </a:ext>
              </a:extLst>
            </p:cNvPr>
            <p:cNvSpPr/>
            <p:nvPr/>
          </p:nvSpPr>
          <p:spPr>
            <a:xfrm>
              <a:off x="3900242" y="2537965"/>
              <a:ext cx="1228014"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Bơm</a:t>
              </a:r>
              <a:r>
                <a:rPr lang="en-US" sz="1600" b="1" dirty="0">
                  <a:solidFill>
                    <a:schemeClr val="tx1"/>
                  </a:solidFill>
                </a:rPr>
                <a:t> </a:t>
              </a:r>
              <a:r>
                <a:rPr lang="en-US" sz="1600" b="1" dirty="0" err="1">
                  <a:solidFill>
                    <a:schemeClr val="tx1"/>
                  </a:solidFill>
                </a:rPr>
                <a:t>hoàn</a:t>
              </a:r>
              <a:r>
                <a:rPr lang="en-US" sz="1600" b="1" dirty="0">
                  <a:solidFill>
                    <a:schemeClr val="tx1"/>
                  </a:solidFill>
                </a:rPr>
                <a:t> </a:t>
              </a:r>
              <a:r>
                <a:rPr lang="en-US" sz="1600" b="1" dirty="0" err="1">
                  <a:solidFill>
                    <a:schemeClr val="tx1"/>
                  </a:solidFill>
                </a:rPr>
                <a:t>lưu</a:t>
              </a:r>
              <a:endParaRPr lang="en-US" sz="1600" b="1" dirty="0">
                <a:solidFill>
                  <a:schemeClr val="tx1"/>
                </a:solidFill>
              </a:endParaRPr>
            </a:p>
          </p:txBody>
        </p:sp>
        <p:cxnSp>
          <p:nvCxnSpPr>
            <p:cNvPr id="47" name="Straight Connector 46">
              <a:extLst>
                <a:ext uri="{FF2B5EF4-FFF2-40B4-BE49-F238E27FC236}">
                  <a16:creationId xmlns:a16="http://schemas.microsoft.com/office/drawing/2014/main" id="{04C3DB43-3CAC-4ED1-A64A-AA5C59B471AC}"/>
                </a:ext>
              </a:extLst>
            </p:cNvPr>
            <p:cNvCxnSpPr/>
            <p:nvPr/>
          </p:nvCxnSpPr>
          <p:spPr>
            <a:xfrm flipV="1">
              <a:off x="877824" y="1756178"/>
              <a:ext cx="0" cy="9570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915DE32-6E6E-43BD-8338-3ABC9E142B5B}"/>
                </a:ext>
              </a:extLst>
            </p:cNvPr>
            <p:cNvCxnSpPr>
              <a:cxnSpLocks/>
            </p:cNvCxnSpPr>
            <p:nvPr/>
          </p:nvCxnSpPr>
          <p:spPr>
            <a:xfrm>
              <a:off x="2415540" y="2327846"/>
              <a:ext cx="0" cy="568272"/>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8383283-EF15-41CA-90A0-DC0739B517C5}"/>
                </a:ext>
              </a:extLst>
            </p:cNvPr>
            <p:cNvGrpSpPr/>
            <p:nvPr/>
          </p:nvGrpSpPr>
          <p:grpSpPr>
            <a:xfrm>
              <a:off x="2440388" y="1628391"/>
              <a:ext cx="1733467" cy="749049"/>
              <a:chOff x="2440388" y="1628391"/>
              <a:chExt cx="1733467" cy="749049"/>
            </a:xfrm>
          </p:grpSpPr>
          <p:cxnSp>
            <p:nvCxnSpPr>
              <p:cNvPr id="9" name="Straight Connector 8">
                <a:extLst>
                  <a:ext uri="{FF2B5EF4-FFF2-40B4-BE49-F238E27FC236}">
                    <a16:creationId xmlns:a16="http://schemas.microsoft.com/office/drawing/2014/main" id="{60D76150-949D-4E53-8152-1D82AECB6909}"/>
                  </a:ext>
                </a:extLst>
              </p:cNvPr>
              <p:cNvCxnSpPr>
                <a:cxnSpLocks/>
              </p:cNvCxnSpPr>
              <p:nvPr/>
            </p:nvCxnSpPr>
            <p:spPr>
              <a:xfrm>
                <a:off x="2440388" y="2327846"/>
                <a:ext cx="0" cy="49594"/>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E6717BF-BFDF-4EE1-B1F7-C2B7208CC3CB}"/>
                  </a:ext>
                </a:extLst>
              </p:cNvPr>
              <p:cNvCxnSpPr>
                <a:cxnSpLocks/>
              </p:cNvCxnSpPr>
              <p:nvPr/>
            </p:nvCxnSpPr>
            <p:spPr>
              <a:xfrm>
                <a:off x="2440388" y="2377440"/>
                <a:ext cx="13899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D866FA-A0B4-4C81-9238-80216E0647B7}"/>
                  </a:ext>
                </a:extLst>
              </p:cNvPr>
              <p:cNvCxnSpPr>
                <a:cxnSpLocks/>
              </p:cNvCxnSpPr>
              <p:nvPr/>
            </p:nvCxnSpPr>
            <p:spPr>
              <a:xfrm flipV="1">
                <a:off x="3830320" y="1634487"/>
                <a:ext cx="0" cy="7429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BDD1460-3EDC-4322-A0BD-D835D9535B36}"/>
                  </a:ext>
                </a:extLst>
              </p:cNvPr>
              <p:cNvCxnSpPr>
                <a:cxnSpLocks/>
                <a:endCxn id="32" idx="1"/>
              </p:cNvCxnSpPr>
              <p:nvPr/>
            </p:nvCxnSpPr>
            <p:spPr>
              <a:xfrm>
                <a:off x="3830320" y="1628391"/>
                <a:ext cx="34353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29F93C87-5553-4204-9F6D-34CD33EB43F6}"/>
                </a:ext>
              </a:extLst>
            </p:cNvPr>
            <p:cNvCxnSpPr>
              <a:cxnSpLocks/>
            </p:cNvCxnSpPr>
            <p:nvPr/>
          </p:nvCxnSpPr>
          <p:spPr>
            <a:xfrm flipV="1">
              <a:off x="5690777" y="1828802"/>
              <a:ext cx="0" cy="49657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78501DD-B918-430B-A521-1859BB78A978}"/>
                </a:ext>
              </a:extLst>
            </p:cNvPr>
            <p:cNvCxnSpPr>
              <a:cxnSpLocks/>
            </p:cNvCxnSpPr>
            <p:nvPr/>
          </p:nvCxnSpPr>
          <p:spPr>
            <a:xfrm flipV="1">
              <a:off x="4651055" y="1828802"/>
              <a:ext cx="0" cy="49657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AD9F37-E33E-4870-B4D1-98471E790AAD}"/>
                </a:ext>
              </a:extLst>
            </p:cNvPr>
            <p:cNvCxnSpPr>
              <a:cxnSpLocks/>
            </p:cNvCxnSpPr>
            <p:nvPr/>
          </p:nvCxnSpPr>
          <p:spPr>
            <a:xfrm>
              <a:off x="4300845" y="2325380"/>
              <a:ext cx="138993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F4363B-6A8F-426C-A031-BCCC2AE1B307}"/>
                </a:ext>
              </a:extLst>
            </p:cNvPr>
            <p:cNvCxnSpPr>
              <a:cxnSpLocks/>
            </p:cNvCxnSpPr>
            <p:nvPr/>
          </p:nvCxnSpPr>
          <p:spPr>
            <a:xfrm flipH="1">
              <a:off x="2502562" y="2327846"/>
              <a:ext cx="1798283" cy="568272"/>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058FE70-08A4-43FF-A6F5-90141E2CFB3A}"/>
                </a:ext>
              </a:extLst>
            </p:cNvPr>
            <p:cNvSpPr/>
            <p:nvPr/>
          </p:nvSpPr>
          <p:spPr>
            <a:xfrm>
              <a:off x="1541073" y="2943172"/>
              <a:ext cx="1922977"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Xử</a:t>
              </a:r>
              <a:r>
                <a:rPr lang="en-US" sz="1600" b="1" dirty="0">
                  <a:solidFill>
                    <a:srgbClr val="FF0000"/>
                  </a:solidFill>
                </a:rPr>
                <a:t> </a:t>
              </a:r>
              <a:r>
                <a:rPr lang="en-US" sz="1600" b="1" dirty="0" err="1">
                  <a:solidFill>
                    <a:srgbClr val="FF0000"/>
                  </a:solidFill>
                </a:rPr>
                <a:t>lý</a:t>
              </a:r>
              <a:r>
                <a:rPr lang="en-US" sz="1600" b="1" dirty="0">
                  <a:solidFill>
                    <a:srgbClr val="FF0000"/>
                  </a:solidFill>
                </a:rPr>
                <a:t> </a:t>
              </a:r>
              <a:r>
                <a:rPr lang="en-US" sz="1600" b="1" dirty="0" err="1">
                  <a:solidFill>
                    <a:srgbClr val="FF0000"/>
                  </a:solidFill>
                </a:rPr>
                <a:t>bùn</a:t>
              </a:r>
              <a:r>
                <a:rPr lang="en-US" sz="1600" b="1" dirty="0">
                  <a:solidFill>
                    <a:srgbClr val="FF0000"/>
                  </a:solidFill>
                </a:rPr>
                <a:t> </a:t>
              </a:r>
              <a:r>
                <a:rPr lang="en-US" sz="1600" b="1" dirty="0" err="1">
                  <a:solidFill>
                    <a:srgbClr val="FF0000"/>
                  </a:solidFill>
                </a:rPr>
                <a:t>thải</a:t>
              </a:r>
              <a:r>
                <a:rPr lang="en-US" sz="1600" b="1" dirty="0">
                  <a:solidFill>
                    <a:srgbClr val="FF0000"/>
                  </a:solidFill>
                </a:rPr>
                <a:t> </a:t>
              </a:r>
              <a:r>
                <a:rPr lang="en-US" sz="1600" b="1" dirty="0" err="1">
                  <a:solidFill>
                    <a:srgbClr val="FF0000"/>
                  </a:solidFill>
                </a:rPr>
                <a:t>thứ</a:t>
              </a:r>
              <a:r>
                <a:rPr lang="en-US" sz="1600" b="1" dirty="0">
                  <a:solidFill>
                    <a:srgbClr val="FF0000"/>
                  </a:solidFill>
                </a:rPr>
                <a:t> </a:t>
              </a:r>
              <a:r>
                <a:rPr lang="en-US" sz="1600" b="1" dirty="0" err="1">
                  <a:solidFill>
                    <a:srgbClr val="FF0000"/>
                  </a:solidFill>
                </a:rPr>
                <a:t>cấp</a:t>
              </a:r>
              <a:r>
                <a:rPr lang="en-US" sz="1050" b="1" dirty="0">
                  <a:solidFill>
                    <a:srgbClr val="FF0000"/>
                  </a:solidFill>
                </a:rPr>
                <a:t> </a:t>
              </a:r>
            </a:p>
          </p:txBody>
        </p:sp>
        <p:sp>
          <p:nvSpPr>
            <p:cNvPr id="45" name="Rectangle 44">
              <a:extLst>
                <a:ext uri="{FF2B5EF4-FFF2-40B4-BE49-F238E27FC236}">
                  <a16:creationId xmlns:a16="http://schemas.microsoft.com/office/drawing/2014/main" id="{D98B2BAB-2F7F-4B96-B6A3-DB39AF0B12F3}"/>
                </a:ext>
              </a:extLst>
            </p:cNvPr>
            <p:cNvSpPr/>
            <p:nvPr/>
          </p:nvSpPr>
          <p:spPr>
            <a:xfrm>
              <a:off x="1602539" y="489656"/>
              <a:ext cx="1922979" cy="5228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Quản</a:t>
              </a:r>
              <a:r>
                <a:rPr lang="en-US" b="1" dirty="0">
                  <a:solidFill>
                    <a:srgbClr val="FF0000"/>
                  </a:solidFill>
                </a:rPr>
                <a:t> </a:t>
              </a:r>
              <a:r>
                <a:rPr lang="en-US" b="1" dirty="0" err="1">
                  <a:solidFill>
                    <a:srgbClr val="FF0000"/>
                  </a:solidFill>
                </a:rPr>
                <a:t>lý</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điều</a:t>
              </a:r>
              <a:r>
                <a:rPr lang="en-US" b="1" dirty="0">
                  <a:solidFill>
                    <a:srgbClr val="FF0000"/>
                  </a:solidFill>
                </a:rPr>
                <a:t> </a:t>
              </a:r>
              <a:r>
                <a:rPr lang="en-US" b="1" dirty="0" err="1">
                  <a:solidFill>
                    <a:srgbClr val="FF0000"/>
                  </a:solidFill>
                </a:rPr>
                <a:t>khiển</a:t>
              </a:r>
              <a:r>
                <a:rPr lang="en-US" b="1" dirty="0">
                  <a:solidFill>
                    <a:srgbClr val="FF0000"/>
                  </a:solidFill>
                </a:rPr>
                <a:t> </a:t>
              </a:r>
              <a:r>
                <a:rPr lang="en-US" b="1" dirty="0" err="1">
                  <a:solidFill>
                    <a:srgbClr val="FF0000"/>
                  </a:solidFill>
                </a:rPr>
                <a:t>thông</a:t>
              </a:r>
              <a:r>
                <a:rPr lang="en-US" b="1" dirty="0">
                  <a:solidFill>
                    <a:srgbClr val="FF0000"/>
                  </a:solidFill>
                </a:rPr>
                <a:t> </a:t>
              </a:r>
              <a:r>
                <a:rPr lang="en-US" b="1" dirty="0" err="1">
                  <a:solidFill>
                    <a:srgbClr val="FF0000"/>
                  </a:solidFill>
                </a:rPr>
                <a:t>minh</a:t>
              </a:r>
              <a:endParaRPr lang="en-US" b="1" dirty="0">
                <a:solidFill>
                  <a:srgbClr val="FF0000"/>
                </a:solidFill>
              </a:endParaRPr>
            </a:p>
          </p:txBody>
        </p:sp>
        <p:cxnSp>
          <p:nvCxnSpPr>
            <p:cNvPr id="46" name="Straight Arrow Connector 45">
              <a:extLst>
                <a:ext uri="{FF2B5EF4-FFF2-40B4-BE49-F238E27FC236}">
                  <a16:creationId xmlns:a16="http://schemas.microsoft.com/office/drawing/2014/main" id="{657CB63C-A860-4822-B91E-EF21E94178F7}"/>
                </a:ext>
              </a:extLst>
            </p:cNvPr>
            <p:cNvCxnSpPr>
              <a:cxnSpLocks/>
            </p:cNvCxnSpPr>
            <p:nvPr/>
          </p:nvCxnSpPr>
          <p:spPr>
            <a:xfrm flipH="1">
              <a:off x="2459114" y="1041404"/>
              <a:ext cx="0" cy="421636"/>
            </a:xfrm>
            <a:prstGeom prst="straightConnector1">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C3F4C2F-106D-4A5E-9616-8D939D25405B}"/>
                </a:ext>
              </a:extLst>
            </p:cNvPr>
            <p:cNvCxnSpPr>
              <a:cxnSpLocks/>
            </p:cNvCxnSpPr>
            <p:nvPr/>
          </p:nvCxnSpPr>
          <p:spPr>
            <a:xfrm flipV="1">
              <a:off x="2521356" y="1035308"/>
              <a:ext cx="0" cy="416313"/>
            </a:xfrm>
            <a:prstGeom prst="straightConnector1">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03BC39-4073-4547-A9D4-E66A8969AD2B}"/>
                </a:ext>
              </a:extLst>
            </p:cNvPr>
            <p:cNvCxnSpPr>
              <a:cxnSpLocks/>
            </p:cNvCxnSpPr>
            <p:nvPr/>
          </p:nvCxnSpPr>
          <p:spPr>
            <a:xfrm flipV="1">
              <a:off x="5690777" y="1835088"/>
              <a:ext cx="0" cy="49657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8887CA6-62A8-46EB-B173-9A228AC82330}"/>
                </a:ext>
              </a:extLst>
            </p:cNvPr>
            <p:cNvCxnSpPr>
              <a:cxnSpLocks/>
            </p:cNvCxnSpPr>
            <p:nvPr/>
          </p:nvCxnSpPr>
          <p:spPr>
            <a:xfrm flipV="1">
              <a:off x="4651055" y="1835088"/>
              <a:ext cx="0" cy="49657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68335E5-45E0-4BAC-9701-DF1F80152E61}"/>
                </a:ext>
              </a:extLst>
            </p:cNvPr>
            <p:cNvCxnSpPr>
              <a:cxnSpLocks/>
            </p:cNvCxnSpPr>
            <p:nvPr/>
          </p:nvCxnSpPr>
          <p:spPr>
            <a:xfrm>
              <a:off x="4300845" y="2331666"/>
              <a:ext cx="138993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AC9DFDE-5DD7-46A1-B75B-BABACFE25B56}"/>
                </a:ext>
              </a:extLst>
            </p:cNvPr>
            <p:cNvSpPr txBox="1"/>
            <p:nvPr/>
          </p:nvSpPr>
          <p:spPr>
            <a:xfrm>
              <a:off x="1984819" y="1828800"/>
              <a:ext cx="985477" cy="300876"/>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Bể</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nuôi</a:t>
              </a:r>
              <a:endParaRPr lang="en-US" sz="16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3378B3C-264E-45F6-8E8C-B801F435B89D}"/>
                </a:ext>
              </a:extLst>
            </p:cNvPr>
            <p:cNvSpPr/>
            <p:nvPr/>
          </p:nvSpPr>
          <p:spPr>
            <a:xfrm>
              <a:off x="577049" y="257452"/>
              <a:ext cx="6116714" cy="32492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a:extLst>
              <a:ext uri="{FF2B5EF4-FFF2-40B4-BE49-F238E27FC236}">
                <a16:creationId xmlns:a16="http://schemas.microsoft.com/office/drawing/2014/main" id="{A96A2791-3A4A-4090-9CCF-91B7F671C162}"/>
              </a:ext>
            </a:extLst>
          </p:cNvPr>
          <p:cNvSpPr txBox="1"/>
          <p:nvPr/>
        </p:nvSpPr>
        <p:spPr>
          <a:xfrm>
            <a:off x="889986" y="603364"/>
            <a:ext cx="7263413"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MÔ HÌNH RAS NUÔI TÔM KẾT HỢP MÔ-ĐUN QUẢN LÝ, ĐIỀU KHIỂN THÔNG MINH VÀ XỬ LÝ BÙN THẢI THỨ CẤP</a:t>
            </a:r>
          </a:p>
        </p:txBody>
      </p:sp>
    </p:spTree>
    <p:extLst>
      <p:ext uri="{BB962C8B-B14F-4D97-AF65-F5344CB8AC3E}">
        <p14:creationId xmlns:p14="http://schemas.microsoft.com/office/powerpoint/2010/main" val="2698019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237" y="76200"/>
            <a:ext cx="7772400" cy="685800"/>
          </a:xfrm>
        </p:spPr>
        <p:txBody>
          <a:bodyPr>
            <a:noAutofit/>
          </a:bodyPr>
          <a:lstStyle/>
          <a:p>
            <a:r>
              <a:rPr lang="en-US" sz="1800" b="1" dirty="0">
                <a:latin typeface="Times New Roman" pitchFamily="18" charset="0"/>
                <a:cs typeface="Times New Roman" pitchFamily="18" charset="0"/>
              </a:rPr>
              <a:t>TỔNG QUAN CÁC VẤN ĐỀ LÝ THUYẾT LIÊN QUAN</a:t>
            </a:r>
            <a:endParaRPr lang="en-US" sz="1800" b="1" dirty="0"/>
          </a:p>
        </p:txBody>
      </p:sp>
      <p:sp>
        <p:nvSpPr>
          <p:cNvPr id="3" name="Subtitle 2"/>
          <p:cNvSpPr>
            <a:spLocks noGrp="1"/>
          </p:cNvSpPr>
          <p:nvPr>
            <p:ph type="subTitle" idx="1"/>
          </p:nvPr>
        </p:nvSpPr>
        <p:spPr>
          <a:xfrm>
            <a:off x="457200" y="982079"/>
            <a:ext cx="8229600" cy="2467999"/>
          </a:xfrm>
        </p:spPr>
        <p:txBody>
          <a:bodyPr>
            <a:noAutofit/>
          </a:bodyPr>
          <a:lstStyle/>
          <a:p>
            <a:pPr algn="just">
              <a:lnSpc>
                <a:spcPct val="100000"/>
              </a:lnSpc>
              <a:spcBef>
                <a:spcPts val="0"/>
              </a:spcBef>
            </a:pPr>
            <a:r>
              <a:rPr lang="en-US" sz="1800" b="1" dirty="0" err="1">
                <a:latin typeface="Times New Roman" pitchFamily="18" charset="0"/>
                <a:cs typeface="Times New Roman" pitchFamily="18" charset="0"/>
              </a:rPr>
              <a:t>Công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nghệ</a:t>
            </a:r>
            <a:r>
              <a:rPr lang="en-US" sz="1800" b="1" dirty="0">
                <a:latin typeface="Times New Roman" pitchFamily="18" charset="0"/>
                <a:cs typeface="Times New Roman" pitchFamily="18" charset="0"/>
              </a:rPr>
              <a:t> RAS</a:t>
            </a:r>
          </a:p>
          <a:p>
            <a:pPr algn="just">
              <a:lnSpc>
                <a:spcPct val="100000"/>
              </a:lnSpc>
              <a:spcBef>
                <a:spcPts val="0"/>
              </a:spcBef>
            </a:pPr>
            <a:r>
              <a:rPr lang="pt-BR" sz="1800" dirty="0">
                <a:effectLst/>
                <a:latin typeface="Times New Roman" panose="02020603050405020304" pitchFamily="18" charset="0"/>
                <a:ea typeface="MS Mincho" panose="02020609040205080304" pitchFamily="49" charset="-128"/>
              </a:rPr>
              <a:t>Công nghệ mà chất lượng môi trường nước nuôi được duy trì bằng cách chạy tuần hoàn qua các mô-đun lọc sinh học để loại bỏ các chất ô nhiễm.</a:t>
            </a:r>
          </a:p>
          <a:p>
            <a:pPr algn="just">
              <a:lnSpc>
                <a:spcPct val="100000"/>
              </a:lnSpc>
              <a:spcBef>
                <a:spcPts val="0"/>
              </a:spcBef>
            </a:pPr>
            <a:r>
              <a:rPr lang="en-US" sz="1800" dirty="0" err="1">
                <a:effectLst/>
                <a:latin typeface="Times New Roman" panose="02020603050405020304" pitchFamily="18" charset="0"/>
                <a:ea typeface="MS Mincho" panose="02020609040205080304" pitchFamily="49" charset="-128"/>
              </a:rPr>
              <a:t>Ưu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điểm</a:t>
            </a:r>
            <a:r>
              <a:rPr lang="en-US" sz="1800" dirty="0">
                <a:effectLst/>
                <a:latin typeface="Times New Roman" panose="02020603050405020304" pitchFamily="18" charset="0"/>
                <a:ea typeface="MS Mincho" panose="02020609040205080304" pitchFamily="49" charset="-128"/>
              </a:rPr>
              <a:t>: </a:t>
            </a:r>
            <a:r>
              <a:rPr lang="pt-BR" sz="1800" dirty="0">
                <a:effectLst/>
                <a:latin typeface="Times New Roman" panose="02020603050405020304" pitchFamily="18" charset="0"/>
                <a:ea typeface="MS Mincho" panose="02020609040205080304" pitchFamily="49" charset="-128"/>
              </a:rPr>
              <a:t>ít phụ thuộc vào nguồn nước cấp, không gây ô nhiễm môi trường, an toàn sinh học và ít rủi ro về dịch bệnh, tỷ lệ sống cao, năng suất </a:t>
            </a:r>
            <a:r>
              <a:rPr lang="pt-BR" sz="1800" dirty="0">
                <a:latin typeface="Times New Roman" panose="02020603050405020304" pitchFamily="18" charset="0"/>
                <a:ea typeface="MS Mincho" panose="02020609040205080304" pitchFamily="49" charset="-128"/>
              </a:rPr>
              <a:t>cao</a:t>
            </a:r>
            <a:r>
              <a:rPr lang="pt-BR" sz="1800" dirty="0">
                <a:effectLst/>
                <a:latin typeface="Times New Roman" panose="02020603050405020304" pitchFamily="18" charset="0"/>
                <a:ea typeface="MS Mincho" panose="02020609040205080304" pitchFamily="49" charset="-128"/>
              </a:rPr>
              <a:t>.</a:t>
            </a:r>
          </a:p>
          <a:p>
            <a:pPr algn="just">
              <a:lnSpc>
                <a:spcPct val="100000"/>
              </a:lnSpc>
              <a:spcBef>
                <a:spcPts val="0"/>
              </a:spcBef>
            </a:pPr>
            <a:r>
              <a:rPr lang="pt-BR" sz="1800" dirty="0">
                <a:latin typeface="Times New Roman" panose="02020603050405020304" pitchFamily="18" charset="0"/>
                <a:ea typeface="MS Mincho" panose="02020609040205080304" pitchFamily="49" charset="-128"/>
              </a:rPr>
              <a:t>Nhược điểm: </a:t>
            </a:r>
            <a:r>
              <a:rPr lang="pt-BR" sz="1800" dirty="0">
                <a:solidFill>
                  <a:srgbClr val="FF0000"/>
                </a:solidFill>
                <a:effectLst/>
                <a:latin typeface="Times New Roman" panose="02020603050405020304" pitchFamily="18" charset="0"/>
                <a:ea typeface="MS Mincho" panose="02020609040205080304" pitchFamily="49" charset="-128"/>
              </a:rPr>
              <a:t>chi phí đầu tư ban đầu cao </a:t>
            </a:r>
            <a:r>
              <a:rPr lang="pt-BR" sz="1800" dirty="0">
                <a:effectLst/>
                <a:latin typeface="Times New Roman" panose="02020603050405020304" pitchFamily="18" charset="0"/>
                <a:ea typeface="MS Mincho" panose="02020609040205080304" pitchFamily="49" charset="-128"/>
              </a:rPr>
              <a:t>và </a:t>
            </a:r>
            <a:r>
              <a:rPr lang="pt-BR" sz="1800" dirty="0">
                <a:solidFill>
                  <a:srgbClr val="FF0000"/>
                </a:solidFill>
                <a:effectLst/>
                <a:latin typeface="Times New Roman" panose="02020603050405020304" pitchFamily="18" charset="0"/>
                <a:ea typeface="MS Mincho" panose="02020609040205080304" pitchFamily="49" charset="-128"/>
              </a:rPr>
              <a:t>yêu cầu người vận hành phải được tập huấn và đào tạo bài bản</a:t>
            </a:r>
            <a:r>
              <a:rPr lang="pt-BR" sz="1800" dirty="0">
                <a:effectLst/>
                <a:latin typeface="Times New Roman" panose="02020603050405020304" pitchFamily="18" charset="0"/>
                <a:ea typeface="MS Mincho" panose="02020609040205080304" pitchFamily="49" charset="-128"/>
              </a:rPr>
              <a:t>.</a:t>
            </a:r>
            <a:endParaRPr lang="pt-BR" sz="1800" dirty="0">
              <a:latin typeface="Times New Roman" panose="02020603050405020304" pitchFamily="18" charset="0"/>
              <a:ea typeface="MS Mincho" panose="02020609040205080304" pitchFamily="49" charset="-128"/>
            </a:endParaRPr>
          </a:p>
          <a:p>
            <a:pPr algn="just">
              <a:lnSpc>
                <a:spcPct val="100000"/>
              </a:lnSpc>
              <a:spcBef>
                <a:spcPts val="0"/>
              </a:spcBef>
            </a:pPr>
            <a:r>
              <a:rPr lang="pt-BR" sz="1800" dirty="0">
                <a:effectLst/>
                <a:latin typeface="Times New Roman" panose="02020603050405020304" pitchFamily="18" charset="0"/>
                <a:ea typeface="MS Mincho" panose="02020609040205080304" pitchFamily="49" charset="-128"/>
              </a:rPr>
              <a:t>Cấu tạo chung: Bể nuôi, lọc chất rắn, lọc sinh học, loại bỏ CO</a:t>
            </a:r>
            <a:r>
              <a:rPr lang="pt-BR" sz="1800" baseline="-25000" dirty="0">
                <a:effectLst/>
                <a:latin typeface="Times New Roman" panose="02020603050405020304" pitchFamily="18" charset="0"/>
                <a:ea typeface="MS Mincho" panose="02020609040205080304" pitchFamily="49" charset="-128"/>
              </a:rPr>
              <a:t>2</a:t>
            </a:r>
            <a:r>
              <a:rPr lang="pt-BR" sz="1800" dirty="0">
                <a:effectLst/>
                <a:latin typeface="Times New Roman" panose="02020603050405020304" pitchFamily="18" charset="0"/>
                <a:ea typeface="MS Mincho" panose="02020609040205080304" pitchFamily="49" charset="-128"/>
              </a:rPr>
              <a:t>, khử trùng, cấp oxy</a:t>
            </a:r>
          </a:p>
          <a:p>
            <a:pPr algn="just">
              <a:lnSpc>
                <a:spcPct val="100000"/>
              </a:lnSpc>
              <a:spcBef>
                <a:spcPts val="0"/>
              </a:spcBef>
            </a:pPr>
            <a:endParaRPr lang="pt-BR" sz="1800" dirty="0">
              <a:effectLst/>
              <a:latin typeface="Times New Roman" panose="02020603050405020304" pitchFamily="18" charset="0"/>
              <a:ea typeface="MS Mincho" panose="02020609040205080304" pitchFamily="49" charset="-128"/>
            </a:endParaRPr>
          </a:p>
          <a:p>
            <a:pPr algn="just">
              <a:lnSpc>
                <a:spcPct val="100000"/>
              </a:lnSpc>
              <a:spcBef>
                <a:spcPts val="0"/>
              </a:spcBef>
            </a:pPr>
            <a:r>
              <a:rPr lang="en-US" sz="1800" b="1" dirty="0">
                <a:latin typeface="Times New Roman" pitchFamily="18" charset="0"/>
                <a:cs typeface="Times New Roman" pitchFamily="18" charset="0"/>
              </a:rPr>
              <a:t> </a:t>
            </a:r>
          </a:p>
          <a:p>
            <a:pPr algn="just">
              <a:lnSpc>
                <a:spcPct val="100000"/>
              </a:lnSpc>
              <a:spcBef>
                <a:spcPts val="0"/>
              </a:spcBef>
            </a:pPr>
            <a:endParaRPr lang="en-US" sz="1800" dirty="0">
              <a:solidFill>
                <a:schemeClr val="tx1"/>
              </a:solidFill>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A8E71BE1-5FCB-4148-B982-32A65BBFCD62}"/>
              </a:ext>
            </a:extLst>
          </p:cNvPr>
          <p:cNvGrpSpPr/>
          <p:nvPr/>
        </p:nvGrpSpPr>
        <p:grpSpPr>
          <a:xfrm>
            <a:off x="640237" y="3740886"/>
            <a:ext cx="7735490" cy="2486009"/>
            <a:chOff x="586353" y="950166"/>
            <a:chExt cx="7850980" cy="2690770"/>
          </a:xfrm>
        </p:grpSpPr>
        <p:sp>
          <p:nvSpPr>
            <p:cNvPr id="6" name="Flowchart: Magnetic Disk 5">
              <a:extLst>
                <a:ext uri="{FF2B5EF4-FFF2-40B4-BE49-F238E27FC236}">
                  <a16:creationId xmlns:a16="http://schemas.microsoft.com/office/drawing/2014/main" id="{551C11E9-06FE-46B4-BE54-DF17739C8D8D}"/>
                </a:ext>
              </a:extLst>
            </p:cNvPr>
            <p:cNvSpPr/>
            <p:nvPr/>
          </p:nvSpPr>
          <p:spPr>
            <a:xfrm>
              <a:off x="681135" y="950166"/>
              <a:ext cx="1981200" cy="842865"/>
            </a:xfrm>
            <a:prstGeom prst="flowChartMagneticDisk">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EA00AF8-15E5-4777-A8A6-3A987E27B3A6}"/>
                </a:ext>
              </a:extLst>
            </p:cNvPr>
            <p:cNvSpPr/>
            <p:nvPr/>
          </p:nvSpPr>
          <p:spPr>
            <a:xfrm>
              <a:off x="3445329" y="1062135"/>
              <a:ext cx="1269741"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err="1">
                  <a:latin typeface="Times New Roman" panose="02020603050405020304" pitchFamily="18" charset="0"/>
                  <a:cs typeface="Times New Roman" panose="02020603050405020304" pitchFamily="18" charset="0"/>
                </a:rPr>
                <a:t>Lọc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rắn</a:t>
              </a:r>
              <a:endParaRPr lang="en-US" sz="16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F657624-2D83-490A-8896-EE8CB04C94A0}"/>
                </a:ext>
              </a:extLst>
            </p:cNvPr>
            <p:cNvSpPr/>
            <p:nvPr/>
          </p:nvSpPr>
          <p:spPr>
            <a:xfrm>
              <a:off x="5100735" y="1062135"/>
              <a:ext cx="1447800"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err="1">
                  <a:latin typeface="Times New Roman" panose="02020603050405020304" pitchFamily="18" charset="0"/>
                  <a:cs typeface="Times New Roman" panose="02020603050405020304" pitchFamily="18" charset="0"/>
                </a:rPr>
                <a:t>Lọc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sinh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học</a:t>
              </a:r>
              <a:endParaRPr lang="en-US" sz="16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3A8D92D-AEC8-4A84-A6DD-073198994505}"/>
                </a:ext>
              </a:extLst>
            </p:cNvPr>
            <p:cNvSpPr/>
            <p:nvPr/>
          </p:nvSpPr>
          <p:spPr>
            <a:xfrm>
              <a:off x="6934200" y="1062135"/>
              <a:ext cx="1447800"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err="1">
                  <a:latin typeface="Times New Roman" panose="02020603050405020304" pitchFamily="18" charset="0"/>
                  <a:cs typeface="Times New Roman" panose="02020603050405020304" pitchFamily="18" charset="0"/>
                </a:rPr>
                <a:t>Loại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bỏ</a:t>
              </a:r>
              <a:r>
                <a:rPr lang="en-US" sz="1600" b="1" dirty="0">
                  <a:latin typeface="Times New Roman" panose="02020603050405020304" pitchFamily="18" charset="0"/>
                  <a:cs typeface="Times New Roman" panose="02020603050405020304" pitchFamily="18" charset="0"/>
                </a:rPr>
                <a:t> CO</a:t>
              </a:r>
              <a:r>
                <a:rPr lang="en-US" sz="1600" b="1" baseline="-25000" dirty="0">
                  <a:latin typeface="Times New Roman" panose="02020603050405020304" pitchFamily="18" charset="0"/>
                  <a:cs typeface="Times New Roman" panose="02020603050405020304" pitchFamily="18" charset="0"/>
                </a:rPr>
                <a:t>2</a:t>
              </a:r>
              <a:endParaRPr lang="en-US" sz="16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8254C4CC-C2B0-4EE7-87B5-025A173E4AB3}"/>
                </a:ext>
              </a:extLst>
            </p:cNvPr>
            <p:cNvGrpSpPr/>
            <p:nvPr/>
          </p:nvGrpSpPr>
          <p:grpSpPr>
            <a:xfrm>
              <a:off x="7315200" y="2285015"/>
              <a:ext cx="969733" cy="875649"/>
              <a:chOff x="2667000" y="3200400"/>
              <a:chExt cx="969733" cy="875649"/>
            </a:xfrm>
          </p:grpSpPr>
          <p:sp>
            <p:nvSpPr>
              <p:cNvPr id="35" name="Freeform: Shape 34">
                <a:extLst>
                  <a:ext uri="{FF2B5EF4-FFF2-40B4-BE49-F238E27FC236}">
                    <a16:creationId xmlns:a16="http://schemas.microsoft.com/office/drawing/2014/main" id="{2245B491-AB24-4681-B48F-0E8D47DBA682}"/>
                  </a:ext>
                </a:extLst>
              </p:cNvPr>
              <p:cNvSpPr/>
              <p:nvPr/>
            </p:nvSpPr>
            <p:spPr>
              <a:xfrm>
                <a:off x="2667000" y="3200400"/>
                <a:ext cx="969733" cy="783775"/>
              </a:xfrm>
              <a:custGeom>
                <a:avLst/>
                <a:gdLst>
                  <a:gd name="connsiteX0" fmla="*/ 40005 w 969733"/>
                  <a:gd name="connsiteY0" fmla="*/ 16165 h 783775"/>
                  <a:gd name="connsiteX1" fmla="*/ 516255 w 969733"/>
                  <a:gd name="connsiteY1" fmla="*/ 14260 h 783775"/>
                  <a:gd name="connsiteX2" fmla="*/ 621030 w 969733"/>
                  <a:gd name="connsiteY2" fmla="*/ 12355 h 783775"/>
                  <a:gd name="connsiteX3" fmla="*/ 706755 w 969733"/>
                  <a:gd name="connsiteY3" fmla="*/ 37120 h 783775"/>
                  <a:gd name="connsiteX4" fmla="*/ 769620 w 969733"/>
                  <a:gd name="connsiteY4" fmla="*/ 65695 h 783775"/>
                  <a:gd name="connsiteX5" fmla="*/ 834390 w 969733"/>
                  <a:gd name="connsiteY5" fmla="*/ 105700 h 783775"/>
                  <a:gd name="connsiteX6" fmla="*/ 914400 w 969733"/>
                  <a:gd name="connsiteY6" fmla="*/ 202855 h 783775"/>
                  <a:gd name="connsiteX7" fmla="*/ 958215 w 969733"/>
                  <a:gd name="connsiteY7" fmla="*/ 307630 h 783775"/>
                  <a:gd name="connsiteX8" fmla="*/ 965835 w 969733"/>
                  <a:gd name="connsiteY8" fmla="*/ 454315 h 783775"/>
                  <a:gd name="connsiteX9" fmla="*/ 904875 w 969733"/>
                  <a:gd name="connsiteY9" fmla="*/ 610525 h 783775"/>
                  <a:gd name="connsiteX10" fmla="*/ 800100 w 969733"/>
                  <a:gd name="connsiteY10" fmla="*/ 717205 h 783775"/>
                  <a:gd name="connsiteX11" fmla="*/ 649605 w 969733"/>
                  <a:gd name="connsiteY11" fmla="*/ 778165 h 783775"/>
                  <a:gd name="connsiteX12" fmla="*/ 497205 w 969733"/>
                  <a:gd name="connsiteY12" fmla="*/ 774355 h 783775"/>
                  <a:gd name="connsiteX13" fmla="*/ 360045 w 969733"/>
                  <a:gd name="connsiteY13" fmla="*/ 719110 h 783775"/>
                  <a:gd name="connsiteX14" fmla="*/ 276225 w 969733"/>
                  <a:gd name="connsiteY14" fmla="*/ 637195 h 783775"/>
                  <a:gd name="connsiteX15" fmla="*/ 222885 w 969733"/>
                  <a:gd name="connsiteY15" fmla="*/ 538135 h 783775"/>
                  <a:gd name="connsiteX16" fmla="*/ 196215 w 969733"/>
                  <a:gd name="connsiteY16" fmla="*/ 442885 h 783775"/>
                  <a:gd name="connsiteX17" fmla="*/ 177165 w 969733"/>
                  <a:gd name="connsiteY17" fmla="*/ 330490 h 783775"/>
                  <a:gd name="connsiteX18" fmla="*/ 41910 w 969733"/>
                  <a:gd name="connsiteY18" fmla="*/ 328585 h 783775"/>
                  <a:gd name="connsiteX19" fmla="*/ 28575 w 969733"/>
                  <a:gd name="connsiteY19" fmla="*/ 227620 h 783775"/>
                  <a:gd name="connsiteX20" fmla="*/ 40005 w 969733"/>
                  <a:gd name="connsiteY20" fmla="*/ 16165 h 7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9733" h="783775">
                    <a:moveTo>
                      <a:pt x="40005" y="16165"/>
                    </a:moveTo>
                    <a:cubicBezTo>
                      <a:pt x="121285" y="-19395"/>
                      <a:pt x="419418" y="14895"/>
                      <a:pt x="516255" y="14260"/>
                    </a:cubicBezTo>
                    <a:cubicBezTo>
                      <a:pt x="613092" y="13625"/>
                      <a:pt x="589280" y="8545"/>
                      <a:pt x="621030" y="12355"/>
                    </a:cubicBezTo>
                    <a:cubicBezTo>
                      <a:pt x="652780" y="16165"/>
                      <a:pt x="681990" y="28230"/>
                      <a:pt x="706755" y="37120"/>
                    </a:cubicBezTo>
                    <a:cubicBezTo>
                      <a:pt x="731520" y="46010"/>
                      <a:pt x="748347" y="54265"/>
                      <a:pt x="769620" y="65695"/>
                    </a:cubicBezTo>
                    <a:cubicBezTo>
                      <a:pt x="790893" y="77125"/>
                      <a:pt x="810260" y="82840"/>
                      <a:pt x="834390" y="105700"/>
                    </a:cubicBezTo>
                    <a:cubicBezTo>
                      <a:pt x="858520" y="128560"/>
                      <a:pt x="893763" y="169200"/>
                      <a:pt x="914400" y="202855"/>
                    </a:cubicBezTo>
                    <a:cubicBezTo>
                      <a:pt x="935037" y="236510"/>
                      <a:pt x="949643" y="265720"/>
                      <a:pt x="958215" y="307630"/>
                    </a:cubicBezTo>
                    <a:cubicBezTo>
                      <a:pt x="966788" y="349540"/>
                      <a:pt x="974725" y="403832"/>
                      <a:pt x="965835" y="454315"/>
                    </a:cubicBezTo>
                    <a:cubicBezTo>
                      <a:pt x="956945" y="504798"/>
                      <a:pt x="932498" y="566710"/>
                      <a:pt x="904875" y="610525"/>
                    </a:cubicBezTo>
                    <a:cubicBezTo>
                      <a:pt x="877252" y="654340"/>
                      <a:pt x="842645" y="689265"/>
                      <a:pt x="800100" y="717205"/>
                    </a:cubicBezTo>
                    <a:cubicBezTo>
                      <a:pt x="757555" y="745145"/>
                      <a:pt x="700087" y="768640"/>
                      <a:pt x="649605" y="778165"/>
                    </a:cubicBezTo>
                    <a:cubicBezTo>
                      <a:pt x="599123" y="787690"/>
                      <a:pt x="545465" y="784198"/>
                      <a:pt x="497205" y="774355"/>
                    </a:cubicBezTo>
                    <a:cubicBezTo>
                      <a:pt x="448945" y="764513"/>
                      <a:pt x="396875" y="741970"/>
                      <a:pt x="360045" y="719110"/>
                    </a:cubicBezTo>
                    <a:cubicBezTo>
                      <a:pt x="323215" y="696250"/>
                      <a:pt x="299085" y="667358"/>
                      <a:pt x="276225" y="637195"/>
                    </a:cubicBezTo>
                    <a:cubicBezTo>
                      <a:pt x="253365" y="607033"/>
                      <a:pt x="236220" y="570520"/>
                      <a:pt x="222885" y="538135"/>
                    </a:cubicBezTo>
                    <a:cubicBezTo>
                      <a:pt x="209550" y="505750"/>
                      <a:pt x="203835" y="477493"/>
                      <a:pt x="196215" y="442885"/>
                    </a:cubicBezTo>
                    <a:cubicBezTo>
                      <a:pt x="188595" y="408278"/>
                      <a:pt x="202883" y="349540"/>
                      <a:pt x="177165" y="330490"/>
                    </a:cubicBezTo>
                    <a:cubicBezTo>
                      <a:pt x="151448" y="311440"/>
                      <a:pt x="66675" y="345730"/>
                      <a:pt x="41910" y="328585"/>
                    </a:cubicBezTo>
                    <a:cubicBezTo>
                      <a:pt x="17145" y="311440"/>
                      <a:pt x="31115" y="280325"/>
                      <a:pt x="28575" y="227620"/>
                    </a:cubicBezTo>
                    <a:cubicBezTo>
                      <a:pt x="26035" y="174915"/>
                      <a:pt x="-41275" y="51725"/>
                      <a:pt x="40005" y="1616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2F8CCB6-82A6-4879-BE91-753C3A85BF1A}"/>
                  </a:ext>
                </a:extLst>
              </p:cNvPr>
              <p:cNvSpPr/>
              <p:nvPr/>
            </p:nvSpPr>
            <p:spPr>
              <a:xfrm>
                <a:off x="3025007" y="3920669"/>
                <a:ext cx="572000" cy="155380"/>
              </a:xfrm>
              <a:custGeom>
                <a:avLst/>
                <a:gdLst>
                  <a:gd name="connsiteX0" fmla="*/ 59188 w 572000"/>
                  <a:gd name="connsiteY0" fmla="*/ 30301 h 155380"/>
                  <a:gd name="connsiteX1" fmla="*/ 2038 w 572000"/>
                  <a:gd name="connsiteY1" fmla="*/ 140791 h 155380"/>
                  <a:gd name="connsiteX2" fmla="*/ 123958 w 572000"/>
                  <a:gd name="connsiteY2" fmla="*/ 154126 h 155380"/>
                  <a:gd name="connsiteX3" fmla="*/ 343033 w 572000"/>
                  <a:gd name="connsiteY3" fmla="*/ 148411 h 155380"/>
                  <a:gd name="connsiteX4" fmla="*/ 562108 w 572000"/>
                  <a:gd name="connsiteY4" fmla="*/ 136981 h 155380"/>
                  <a:gd name="connsiteX5" fmla="*/ 527818 w 572000"/>
                  <a:gd name="connsiteY5" fmla="*/ 83641 h 155380"/>
                  <a:gd name="connsiteX6" fmla="*/ 468763 w 572000"/>
                  <a:gd name="connsiteY6" fmla="*/ 34111 h 155380"/>
                  <a:gd name="connsiteX7" fmla="*/ 442093 w 572000"/>
                  <a:gd name="connsiteY7" fmla="*/ 3631 h 155380"/>
                  <a:gd name="connsiteX8" fmla="*/ 438283 w 572000"/>
                  <a:gd name="connsiteY8" fmla="*/ 1726 h 1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000" h="155380">
                    <a:moveTo>
                      <a:pt x="59188" y="30301"/>
                    </a:moveTo>
                    <a:cubicBezTo>
                      <a:pt x="25215" y="75227"/>
                      <a:pt x="-8757" y="120154"/>
                      <a:pt x="2038" y="140791"/>
                    </a:cubicBezTo>
                    <a:cubicBezTo>
                      <a:pt x="12833" y="161429"/>
                      <a:pt x="123958" y="154126"/>
                      <a:pt x="123958" y="154126"/>
                    </a:cubicBezTo>
                    <a:lnTo>
                      <a:pt x="343033" y="148411"/>
                    </a:lnTo>
                    <a:cubicBezTo>
                      <a:pt x="416058" y="145554"/>
                      <a:pt x="531311" y="147776"/>
                      <a:pt x="562108" y="136981"/>
                    </a:cubicBezTo>
                    <a:cubicBezTo>
                      <a:pt x="592905" y="126186"/>
                      <a:pt x="543375" y="100786"/>
                      <a:pt x="527818" y="83641"/>
                    </a:cubicBezTo>
                    <a:cubicBezTo>
                      <a:pt x="512261" y="66496"/>
                      <a:pt x="483050" y="47446"/>
                      <a:pt x="468763" y="34111"/>
                    </a:cubicBezTo>
                    <a:cubicBezTo>
                      <a:pt x="454476" y="20776"/>
                      <a:pt x="447173" y="9028"/>
                      <a:pt x="442093" y="3631"/>
                    </a:cubicBezTo>
                    <a:cubicBezTo>
                      <a:pt x="437013" y="-1766"/>
                      <a:pt x="437648" y="-20"/>
                      <a:pt x="438283" y="17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B972B07-1D41-46A5-A809-79C3D105F2B3}"/>
                  </a:ext>
                </a:extLst>
              </p:cNvPr>
              <p:cNvSpPr/>
              <p:nvPr/>
            </p:nvSpPr>
            <p:spPr>
              <a:xfrm>
                <a:off x="3118485" y="3453271"/>
                <a:ext cx="296454" cy="2807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F232723F-0D00-4AED-AABE-17E5FD3EA9F8}"/>
                </a:ext>
              </a:extLst>
            </p:cNvPr>
            <p:cNvSpPr/>
            <p:nvPr/>
          </p:nvSpPr>
          <p:spPr>
            <a:xfrm>
              <a:off x="5714999" y="2283630"/>
              <a:ext cx="1201785"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err="1">
                  <a:latin typeface="Times New Roman" panose="02020603050405020304" pitchFamily="18" charset="0"/>
                  <a:cs typeface="Times New Roman" panose="02020603050405020304" pitchFamily="18" charset="0"/>
                </a:rPr>
                <a:t>Khử</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trùng</a:t>
              </a:r>
              <a:endParaRPr lang="en-US" sz="1600" b="1"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DAB48A1-FFC7-45A9-A487-0D941A904194}"/>
                </a:ext>
              </a:extLst>
            </p:cNvPr>
            <p:cNvSpPr/>
            <p:nvPr/>
          </p:nvSpPr>
          <p:spPr>
            <a:xfrm>
              <a:off x="2136281" y="2936815"/>
              <a:ext cx="3396323" cy="533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latin typeface="Times New Roman" panose="02020603050405020304" pitchFamily="18" charset="0"/>
                  <a:cs typeface="Times New Roman" panose="02020603050405020304" pitchFamily="18" charset="0"/>
                </a:rPr>
                <a:t>Gia </a:t>
              </a:r>
              <a:r>
                <a:rPr lang="en-US" sz="1400" b="1" dirty="0" err="1">
                  <a:latin typeface="Times New Roman" panose="02020603050405020304" pitchFamily="18" charset="0"/>
                  <a:cs typeface="Times New Roman" panose="02020603050405020304" pitchFamily="18" charset="0"/>
                </a:rPr>
                <a:t>và</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giảm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nhiệt</a:t>
              </a:r>
              <a:endParaRPr lang="en-US" sz="1400" b="1" dirty="0">
                <a:latin typeface="Times New Roman" panose="02020603050405020304" pitchFamily="18" charset="0"/>
                <a:cs typeface="Times New Roman" panose="02020603050405020304" pitchFamily="18" charset="0"/>
              </a:endParaRPr>
            </a:p>
          </p:txBody>
        </p:sp>
        <p:sp>
          <p:nvSpPr>
            <p:cNvPr id="13" name="Isosceles Triangle 12">
              <a:extLst>
                <a:ext uri="{FF2B5EF4-FFF2-40B4-BE49-F238E27FC236}">
                  <a16:creationId xmlns:a16="http://schemas.microsoft.com/office/drawing/2014/main" id="{2001E200-91D7-459C-B656-B44A42041040}"/>
                </a:ext>
              </a:extLst>
            </p:cNvPr>
            <p:cNvSpPr/>
            <p:nvPr/>
          </p:nvSpPr>
          <p:spPr>
            <a:xfrm>
              <a:off x="946738" y="2133524"/>
              <a:ext cx="849671" cy="114307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96695ED-AAA6-4957-B17E-4A8E8342DCDF}"/>
                </a:ext>
              </a:extLst>
            </p:cNvPr>
            <p:cNvCxnSpPr>
              <a:cxnSpLocks/>
            </p:cNvCxnSpPr>
            <p:nvPr/>
          </p:nvCxnSpPr>
          <p:spPr>
            <a:xfrm>
              <a:off x="2907264" y="1371600"/>
              <a:ext cx="498489"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D53252-C6E9-4A51-A518-A921EB7D4B75}"/>
                </a:ext>
              </a:extLst>
            </p:cNvPr>
            <p:cNvCxnSpPr>
              <a:cxnSpLocks/>
            </p:cNvCxnSpPr>
            <p:nvPr/>
          </p:nvCxnSpPr>
          <p:spPr>
            <a:xfrm flipV="1">
              <a:off x="4722819" y="1344333"/>
              <a:ext cx="38566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7D85991-A8C3-4899-ABCE-9B01A45033C6}"/>
                </a:ext>
              </a:extLst>
            </p:cNvPr>
            <p:cNvCxnSpPr>
              <a:cxnSpLocks/>
            </p:cNvCxnSpPr>
            <p:nvPr/>
          </p:nvCxnSpPr>
          <p:spPr>
            <a:xfrm flipV="1">
              <a:off x="6556284" y="1336584"/>
              <a:ext cx="38566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928C5B2-DA99-4CFA-84E0-32BD80D5BE27}"/>
                </a:ext>
              </a:extLst>
            </p:cNvPr>
            <p:cNvCxnSpPr>
              <a:cxnSpLocks/>
            </p:cNvCxnSpPr>
            <p:nvPr/>
          </p:nvCxnSpPr>
          <p:spPr>
            <a:xfrm>
              <a:off x="5438616" y="2569916"/>
              <a:ext cx="0" cy="3452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E5E2B4-5FAF-4206-A73F-3BF7AF639474}"/>
                </a:ext>
              </a:extLst>
            </p:cNvPr>
            <p:cNvCxnSpPr>
              <a:cxnSpLocks/>
            </p:cNvCxnSpPr>
            <p:nvPr/>
          </p:nvCxnSpPr>
          <p:spPr>
            <a:xfrm flipH="1">
              <a:off x="6916784" y="2488809"/>
              <a:ext cx="37325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D3DDA4-11DC-431D-9C96-8DB03DF9C88D}"/>
                </a:ext>
              </a:extLst>
            </p:cNvPr>
            <p:cNvCxnSpPr>
              <a:cxnSpLocks/>
            </p:cNvCxnSpPr>
            <p:nvPr/>
          </p:nvCxnSpPr>
          <p:spPr>
            <a:xfrm flipH="1">
              <a:off x="1569204" y="2555496"/>
              <a:ext cx="411480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3A87E6-9FC4-4637-9646-072CF43EA981}"/>
                </a:ext>
              </a:extLst>
            </p:cNvPr>
            <p:cNvCxnSpPr>
              <a:cxnSpLocks/>
            </p:cNvCxnSpPr>
            <p:nvPr/>
          </p:nvCxnSpPr>
          <p:spPr>
            <a:xfrm>
              <a:off x="4220706" y="2569916"/>
              <a:ext cx="0" cy="3452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237AE86-F710-440C-8E85-EA1EA568D1DB}"/>
                </a:ext>
              </a:extLst>
            </p:cNvPr>
            <p:cNvCxnSpPr>
              <a:cxnSpLocks/>
            </p:cNvCxnSpPr>
            <p:nvPr/>
          </p:nvCxnSpPr>
          <p:spPr>
            <a:xfrm>
              <a:off x="3011443" y="2573577"/>
              <a:ext cx="0" cy="3452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FEB31AD-B5C3-45B5-8C3A-0C8FE3EE757E}"/>
                </a:ext>
              </a:extLst>
            </p:cNvPr>
            <p:cNvCxnSpPr>
              <a:cxnSpLocks/>
            </p:cNvCxnSpPr>
            <p:nvPr/>
          </p:nvCxnSpPr>
          <p:spPr>
            <a:xfrm flipV="1">
              <a:off x="3535274" y="2540806"/>
              <a:ext cx="0" cy="3798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4B62C2-282E-4C3A-A339-E4A7384712D3}"/>
                </a:ext>
              </a:extLst>
            </p:cNvPr>
            <p:cNvCxnSpPr>
              <a:cxnSpLocks/>
            </p:cNvCxnSpPr>
            <p:nvPr/>
          </p:nvCxnSpPr>
          <p:spPr>
            <a:xfrm flipV="1">
              <a:off x="4750771" y="2540806"/>
              <a:ext cx="0" cy="3798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C9340F4-8BD3-4BDB-98E3-7E060402D361}"/>
                </a:ext>
              </a:extLst>
            </p:cNvPr>
            <p:cNvCxnSpPr>
              <a:cxnSpLocks/>
            </p:cNvCxnSpPr>
            <p:nvPr/>
          </p:nvCxnSpPr>
          <p:spPr>
            <a:xfrm flipV="1">
              <a:off x="2346702" y="2538920"/>
              <a:ext cx="0" cy="3798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99CF43-E239-4600-B54C-8FA328F3F9A7}"/>
                </a:ext>
              </a:extLst>
            </p:cNvPr>
            <p:cNvCxnSpPr>
              <a:cxnSpLocks/>
              <a:stCxn id="6" idx="3"/>
            </p:cNvCxnSpPr>
            <p:nvPr/>
          </p:nvCxnSpPr>
          <p:spPr>
            <a:xfrm>
              <a:off x="1671735" y="1793031"/>
              <a:ext cx="0" cy="26436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A265DB-40A3-4A26-BF5A-D5D46CEE0D8F}"/>
                </a:ext>
              </a:extLst>
            </p:cNvPr>
            <p:cNvCxnSpPr>
              <a:cxnSpLocks/>
            </p:cNvCxnSpPr>
            <p:nvPr/>
          </p:nvCxnSpPr>
          <p:spPr>
            <a:xfrm flipH="1">
              <a:off x="1671736" y="2057399"/>
              <a:ext cx="122386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CB1EE3-AB57-464F-B1F0-EC2D24CF87A5}"/>
                </a:ext>
              </a:extLst>
            </p:cNvPr>
            <p:cNvCxnSpPr>
              <a:cxnSpLocks/>
            </p:cNvCxnSpPr>
            <p:nvPr/>
          </p:nvCxnSpPr>
          <p:spPr>
            <a:xfrm>
              <a:off x="2895600" y="1371598"/>
              <a:ext cx="0" cy="6858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632A28-484A-4735-BD30-06162807EDD1}"/>
                </a:ext>
              </a:extLst>
            </p:cNvPr>
            <p:cNvCxnSpPr>
              <a:cxnSpLocks/>
            </p:cNvCxnSpPr>
            <p:nvPr/>
          </p:nvCxnSpPr>
          <p:spPr>
            <a:xfrm flipH="1">
              <a:off x="594102" y="3068790"/>
              <a:ext cx="42483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DA8122-13F5-42A4-A90B-09416E2F3A4F}"/>
                </a:ext>
              </a:extLst>
            </p:cNvPr>
            <p:cNvCxnSpPr>
              <a:cxnSpLocks/>
            </p:cNvCxnSpPr>
            <p:nvPr/>
          </p:nvCxnSpPr>
          <p:spPr>
            <a:xfrm>
              <a:off x="594102" y="1455549"/>
              <a:ext cx="0" cy="161565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0CD81F6-8B84-4B8E-A854-DD353BDF4BB2}"/>
                </a:ext>
              </a:extLst>
            </p:cNvPr>
            <p:cNvCxnSpPr>
              <a:cxnSpLocks/>
            </p:cNvCxnSpPr>
            <p:nvPr/>
          </p:nvCxnSpPr>
          <p:spPr>
            <a:xfrm>
              <a:off x="586353" y="1455549"/>
              <a:ext cx="9478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8324275-5859-4325-AFD3-CCA0284E0B48}"/>
                </a:ext>
              </a:extLst>
            </p:cNvPr>
            <p:cNvSpPr txBox="1"/>
            <p:nvPr/>
          </p:nvSpPr>
          <p:spPr>
            <a:xfrm>
              <a:off x="7467600" y="3178010"/>
              <a:ext cx="969733" cy="307777"/>
            </a:xfrm>
            <a:prstGeom prst="rect">
              <a:avLst/>
            </a:prstGeom>
            <a:noFill/>
          </p:spPr>
          <p:txBody>
            <a:bodyPr wrap="square" rtlCol="0">
              <a:spAutoFit/>
            </a:bodyPr>
            <a:lstStyle/>
            <a:p>
              <a:pPr algn="ctr"/>
              <a:r>
                <a:rPr lang="en-US" sz="1400" b="1" dirty="0" err="1">
                  <a:latin typeface="Times New Roman" panose="02020603050405020304" pitchFamily="18" charset="0"/>
                  <a:cs typeface="Times New Roman" panose="02020603050405020304" pitchFamily="18" charset="0"/>
                </a:rPr>
                <a:t>Bơm</a:t>
              </a:r>
              <a:endParaRPr lang="en-US" sz="1400" b="1" dirty="0">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96A2CD65-EC0E-42B6-BAFA-F89AE0706633}"/>
                </a:ext>
              </a:extLst>
            </p:cNvPr>
            <p:cNvCxnSpPr>
              <a:cxnSpLocks/>
            </p:cNvCxnSpPr>
            <p:nvPr/>
          </p:nvCxnSpPr>
          <p:spPr>
            <a:xfrm>
              <a:off x="7766685" y="1642994"/>
              <a:ext cx="0" cy="56680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B56BDB4-FA5D-4627-AD0A-AB5B93303FFD}"/>
                </a:ext>
              </a:extLst>
            </p:cNvPr>
            <p:cNvSpPr txBox="1"/>
            <p:nvPr/>
          </p:nvSpPr>
          <p:spPr>
            <a:xfrm>
              <a:off x="1196536" y="1356508"/>
              <a:ext cx="969733" cy="307777"/>
            </a:xfrm>
            <a:prstGeom prst="rect">
              <a:avLst/>
            </a:prstGeom>
            <a:noFill/>
          </p:spPr>
          <p:txBody>
            <a:bodyPr wrap="square" rtlCol="0">
              <a:spAutoFit/>
            </a:bodyPr>
            <a:lstStyle/>
            <a:p>
              <a:pPr algn="ctr"/>
              <a:r>
                <a:rPr lang="en-US" sz="1400" b="1" dirty="0" err="1">
                  <a:latin typeface="Times New Roman" panose="02020603050405020304" pitchFamily="18" charset="0"/>
                  <a:cs typeface="Times New Roman" panose="02020603050405020304" pitchFamily="18" charset="0"/>
                </a:rPr>
                <a:t>Bể</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nuôi</a:t>
              </a:r>
              <a:endParaRPr lang="en-US" sz="1400" b="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261D6066-03A8-451B-8EB8-AF6072B400C9}"/>
                </a:ext>
              </a:extLst>
            </p:cNvPr>
            <p:cNvSpPr txBox="1"/>
            <p:nvPr/>
          </p:nvSpPr>
          <p:spPr>
            <a:xfrm>
              <a:off x="886706" y="3333159"/>
              <a:ext cx="969733" cy="307777"/>
            </a:xfrm>
            <a:prstGeom prst="rect">
              <a:avLst/>
            </a:prstGeom>
            <a:noFill/>
          </p:spPr>
          <p:txBody>
            <a:bodyPr wrap="square" rtlCol="0">
              <a:spAutoFit/>
            </a:bodyPr>
            <a:lstStyle/>
            <a:p>
              <a:pPr algn="ctr"/>
              <a:r>
                <a:rPr lang="en-US" sz="1400" b="1" dirty="0" err="1">
                  <a:latin typeface="Times New Roman" panose="02020603050405020304" pitchFamily="18" charset="0"/>
                  <a:cs typeface="Times New Roman" panose="02020603050405020304" pitchFamily="18" charset="0"/>
                </a:rPr>
                <a:t>Cấp</a:t>
              </a:r>
              <a:r>
                <a:rPr lang="en-US" sz="1400" b="1" dirty="0">
                  <a:latin typeface="Times New Roman" panose="02020603050405020304" pitchFamily="18" charset="0"/>
                  <a:cs typeface="Times New Roman" panose="02020603050405020304" pitchFamily="18" charset="0"/>
                </a:rPr>
                <a:t> oxy</a:t>
              </a:r>
            </a:p>
          </p:txBody>
        </p:sp>
      </p:grpSp>
    </p:spTree>
    <p:extLst>
      <p:ext uri="{BB962C8B-B14F-4D97-AF65-F5344CB8AC3E}">
        <p14:creationId xmlns:p14="http://schemas.microsoft.com/office/powerpoint/2010/main" val="36913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8A9F03C-F965-4CA7-9DF0-892D12C85451}"/>
              </a:ext>
            </a:extLst>
          </p:cNvPr>
          <p:cNvGrpSpPr/>
          <p:nvPr/>
        </p:nvGrpSpPr>
        <p:grpSpPr>
          <a:xfrm>
            <a:off x="745952" y="1447800"/>
            <a:ext cx="7675185" cy="3646415"/>
            <a:chOff x="381000" y="1524000"/>
            <a:chExt cx="7675185" cy="3646415"/>
          </a:xfrm>
        </p:grpSpPr>
        <p:grpSp>
          <p:nvGrpSpPr>
            <p:cNvPr id="9" name="Nhóm 8">
              <a:extLst>
                <a:ext uri="{FF2B5EF4-FFF2-40B4-BE49-F238E27FC236}">
                  <a16:creationId xmlns:a16="http://schemas.microsoft.com/office/drawing/2014/main" id="{1C4BABE5-4488-42AB-8A23-5AEB9F308277}"/>
                </a:ext>
              </a:extLst>
            </p:cNvPr>
            <p:cNvGrpSpPr/>
            <p:nvPr/>
          </p:nvGrpSpPr>
          <p:grpSpPr>
            <a:xfrm>
              <a:off x="457200" y="1687585"/>
              <a:ext cx="7598985" cy="3382644"/>
              <a:chOff x="802246" y="1034923"/>
              <a:chExt cx="7765310" cy="3709317"/>
            </a:xfrm>
          </p:grpSpPr>
          <p:grpSp>
            <p:nvGrpSpPr>
              <p:cNvPr id="109" name="Group 108">
                <a:extLst>
                  <a:ext uri="{FF2B5EF4-FFF2-40B4-BE49-F238E27FC236}">
                    <a16:creationId xmlns:a16="http://schemas.microsoft.com/office/drawing/2014/main" id="{13D1BA18-C0AF-4165-BC92-B266CCE66883}"/>
                  </a:ext>
                </a:extLst>
              </p:cNvPr>
              <p:cNvGrpSpPr/>
              <p:nvPr/>
            </p:nvGrpSpPr>
            <p:grpSpPr>
              <a:xfrm>
                <a:off x="802246" y="1034923"/>
                <a:ext cx="7650262" cy="3503173"/>
                <a:chOff x="977350" y="1153965"/>
                <a:chExt cx="6303244" cy="2753149"/>
              </a:xfrm>
            </p:grpSpPr>
            <p:pic>
              <p:nvPicPr>
                <p:cNvPr id="2" name="Picture 1">
                  <a:extLst>
                    <a:ext uri="{FF2B5EF4-FFF2-40B4-BE49-F238E27FC236}">
                      <a16:creationId xmlns:a16="http://schemas.microsoft.com/office/drawing/2014/main" id="{238F573A-592E-420B-AADF-3B54BC3B25DF}"/>
                    </a:ext>
                  </a:extLst>
                </p:cNvPr>
                <p:cNvPicPr>
                  <a:picLocks noChangeAspect="1"/>
                </p:cNvPicPr>
                <p:nvPr/>
              </p:nvPicPr>
              <p:blipFill rotWithShape="1">
                <a:blip r:embed="rId2"/>
                <a:srcRect l="81199" t="-145" b="71301"/>
                <a:stretch/>
              </p:blipFill>
              <p:spPr>
                <a:xfrm>
                  <a:off x="6121412" y="1933259"/>
                  <a:ext cx="839966" cy="606741"/>
                </a:xfrm>
                <a:prstGeom prst="rect">
                  <a:avLst/>
                </a:prstGeom>
              </p:spPr>
            </p:pic>
            <p:pic>
              <p:nvPicPr>
                <p:cNvPr id="3" name="Picture 2">
                  <a:extLst>
                    <a:ext uri="{FF2B5EF4-FFF2-40B4-BE49-F238E27FC236}">
                      <a16:creationId xmlns:a16="http://schemas.microsoft.com/office/drawing/2014/main" id="{1D26B8A9-F996-4CA9-910B-14B647E0DD5A}"/>
                    </a:ext>
                  </a:extLst>
                </p:cNvPr>
                <p:cNvPicPr>
                  <a:picLocks noChangeAspect="1"/>
                </p:cNvPicPr>
                <p:nvPr/>
              </p:nvPicPr>
              <p:blipFill rotWithShape="1">
                <a:blip r:embed="rId2"/>
                <a:srcRect l="32111" t="45167" r="59005" b="46986"/>
                <a:stretch/>
              </p:blipFill>
              <p:spPr>
                <a:xfrm>
                  <a:off x="5277034" y="2975692"/>
                  <a:ext cx="540362" cy="289441"/>
                </a:xfrm>
                <a:prstGeom prst="rect">
                  <a:avLst/>
                </a:prstGeom>
              </p:spPr>
            </p:pic>
            <p:pic>
              <p:nvPicPr>
                <p:cNvPr id="4" name="Picture 3">
                  <a:extLst>
                    <a:ext uri="{FF2B5EF4-FFF2-40B4-BE49-F238E27FC236}">
                      <a16:creationId xmlns:a16="http://schemas.microsoft.com/office/drawing/2014/main" id="{EAB0543C-8572-48C5-B814-662C0B190F29}"/>
                    </a:ext>
                  </a:extLst>
                </p:cNvPr>
                <p:cNvPicPr>
                  <a:picLocks noChangeAspect="1"/>
                </p:cNvPicPr>
                <p:nvPr/>
              </p:nvPicPr>
              <p:blipFill rotWithShape="1">
                <a:blip r:embed="rId2"/>
                <a:srcRect l="83155" t="43311" r="7306" b="45399"/>
                <a:stretch/>
              </p:blipFill>
              <p:spPr>
                <a:xfrm>
                  <a:off x="6247658" y="2952274"/>
                  <a:ext cx="710168" cy="395743"/>
                </a:xfrm>
                <a:prstGeom prst="rect">
                  <a:avLst/>
                </a:prstGeom>
              </p:spPr>
            </p:pic>
            <p:pic>
              <p:nvPicPr>
                <p:cNvPr id="6" name="Picture 5">
                  <a:extLst>
                    <a:ext uri="{FF2B5EF4-FFF2-40B4-BE49-F238E27FC236}">
                      <a16:creationId xmlns:a16="http://schemas.microsoft.com/office/drawing/2014/main" id="{7A426D0B-B8CD-4424-8F71-631E54D7DEDF}"/>
                    </a:ext>
                  </a:extLst>
                </p:cNvPr>
                <p:cNvPicPr>
                  <a:picLocks noChangeAspect="1"/>
                </p:cNvPicPr>
                <p:nvPr/>
              </p:nvPicPr>
              <p:blipFill rotWithShape="1">
                <a:blip r:embed="rId2"/>
                <a:srcRect l="28034" t="18141" r="70195" b="65662"/>
                <a:stretch/>
              </p:blipFill>
              <p:spPr>
                <a:xfrm flipH="1" flipV="1">
                  <a:off x="3981143" y="2819810"/>
                  <a:ext cx="134942" cy="617174"/>
                </a:xfrm>
                <a:prstGeom prst="rect">
                  <a:avLst/>
                </a:prstGeom>
              </p:spPr>
            </p:pic>
            <p:sp>
              <p:nvSpPr>
                <p:cNvPr id="7" name="Oval 6">
                  <a:extLst>
                    <a:ext uri="{FF2B5EF4-FFF2-40B4-BE49-F238E27FC236}">
                      <a16:creationId xmlns:a16="http://schemas.microsoft.com/office/drawing/2014/main" id="{80719C3E-89E1-4009-9CE6-E62B15863581}"/>
                    </a:ext>
                  </a:extLst>
                </p:cNvPr>
                <p:cNvSpPr/>
                <p:nvPr/>
              </p:nvSpPr>
              <p:spPr>
                <a:xfrm>
                  <a:off x="977350" y="1391915"/>
                  <a:ext cx="2636889" cy="25151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DC5415CA-E75A-4114-9A05-138A18CB6E9D}"/>
                    </a:ext>
                  </a:extLst>
                </p:cNvPr>
                <p:cNvSpPr/>
                <p:nvPr/>
              </p:nvSpPr>
              <p:spPr>
                <a:xfrm>
                  <a:off x="3782627" y="2720764"/>
                  <a:ext cx="540362" cy="782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D5EBB4CC-4E53-4B4B-A3DD-1DE046E36F5F}"/>
                    </a:ext>
                  </a:extLst>
                </p:cNvPr>
                <p:cNvCxnSpPr>
                  <a:cxnSpLocks/>
                </p:cNvCxnSpPr>
                <p:nvPr/>
              </p:nvCxnSpPr>
              <p:spPr>
                <a:xfrm flipH="1">
                  <a:off x="4031704" y="2540000"/>
                  <a:ext cx="15105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DE53DC-5894-432B-AF76-730255E23330}"/>
                    </a:ext>
                  </a:extLst>
                </p:cNvPr>
                <p:cNvCxnSpPr>
                  <a:cxnSpLocks/>
                </p:cNvCxnSpPr>
                <p:nvPr/>
              </p:nvCxnSpPr>
              <p:spPr>
                <a:xfrm>
                  <a:off x="4031704" y="2540000"/>
                  <a:ext cx="0" cy="271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F922E7-EDAC-4A88-9001-D5BC64FBD19F}"/>
                    </a:ext>
                  </a:extLst>
                </p:cNvPr>
                <p:cNvCxnSpPr>
                  <a:cxnSpLocks/>
                  <a:endCxn id="3" idx="0"/>
                </p:cNvCxnSpPr>
                <p:nvPr/>
              </p:nvCxnSpPr>
              <p:spPr>
                <a:xfrm>
                  <a:off x="5542280" y="2540000"/>
                  <a:ext cx="0" cy="435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9FBE23-3C19-4FD2-9B91-159D8BDE6584}"/>
                    </a:ext>
                  </a:extLst>
                </p:cNvPr>
                <p:cNvCxnSpPr>
                  <a:cxnSpLocks/>
                </p:cNvCxnSpPr>
                <p:nvPr/>
              </p:nvCxnSpPr>
              <p:spPr>
                <a:xfrm>
                  <a:off x="7280594" y="2236629"/>
                  <a:ext cx="0" cy="1500154"/>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6C23D3B-5610-4654-A297-7C1AFD988EFE}"/>
                    </a:ext>
                  </a:extLst>
                </p:cNvPr>
                <p:cNvGrpSpPr/>
                <p:nvPr/>
              </p:nvGrpSpPr>
              <p:grpSpPr>
                <a:xfrm>
                  <a:off x="4429292" y="3553819"/>
                  <a:ext cx="232332" cy="267581"/>
                  <a:chOff x="4464808" y="3813334"/>
                  <a:chExt cx="232332" cy="267581"/>
                </a:xfrm>
              </p:grpSpPr>
              <p:sp>
                <p:nvSpPr>
                  <p:cNvPr id="37" name="Isosceles Triangle 36">
                    <a:extLst>
                      <a:ext uri="{FF2B5EF4-FFF2-40B4-BE49-F238E27FC236}">
                        <a16:creationId xmlns:a16="http://schemas.microsoft.com/office/drawing/2014/main" id="{F2AB0AA6-B338-47C8-ACFA-5BDCB8961130}"/>
                      </a:ext>
                    </a:extLst>
                  </p:cNvPr>
                  <p:cNvSpPr/>
                  <p:nvPr/>
                </p:nvSpPr>
                <p:spPr>
                  <a:xfrm rot="5400000">
                    <a:off x="4452370" y="3951635"/>
                    <a:ext cx="141718" cy="11684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Isosceles Triangle 37">
                    <a:extLst>
                      <a:ext uri="{FF2B5EF4-FFF2-40B4-BE49-F238E27FC236}">
                        <a16:creationId xmlns:a16="http://schemas.microsoft.com/office/drawing/2014/main" id="{CA573B20-C8B1-4214-9067-30DF0BDD2142}"/>
                      </a:ext>
                    </a:extLst>
                  </p:cNvPr>
                  <p:cNvSpPr/>
                  <p:nvPr/>
                </p:nvSpPr>
                <p:spPr>
                  <a:xfrm rot="16200000">
                    <a:off x="4567859" y="3951631"/>
                    <a:ext cx="141719" cy="11684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B7434A7F-F91C-4893-AD17-28ACAA5FE339}"/>
                      </a:ext>
                    </a:extLst>
                  </p:cNvPr>
                  <p:cNvSpPr/>
                  <p:nvPr/>
                </p:nvSpPr>
                <p:spPr>
                  <a:xfrm>
                    <a:off x="4525692" y="3813334"/>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5" dirty="0"/>
                      <a:t>m</a:t>
                    </a:r>
                    <a:endParaRPr lang="en-US" sz="900" dirty="0"/>
                  </a:p>
                </p:txBody>
              </p:sp>
              <p:cxnSp>
                <p:nvCxnSpPr>
                  <p:cNvPr id="41" name="Straight Connector 40">
                    <a:extLst>
                      <a:ext uri="{FF2B5EF4-FFF2-40B4-BE49-F238E27FC236}">
                        <a16:creationId xmlns:a16="http://schemas.microsoft.com/office/drawing/2014/main" id="{D3AD9C3D-57FF-4B1E-9E46-CADC54ED20D0}"/>
                      </a:ext>
                    </a:extLst>
                  </p:cNvPr>
                  <p:cNvCxnSpPr>
                    <a:cxnSpLocks/>
                  </p:cNvCxnSpPr>
                  <p:nvPr/>
                </p:nvCxnSpPr>
                <p:spPr>
                  <a:xfrm flipH="1">
                    <a:off x="4584185" y="3910795"/>
                    <a:ext cx="0" cy="91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CB07917F-4DB7-4B71-888E-373CADD131C6}"/>
                    </a:ext>
                  </a:extLst>
                </p:cNvPr>
                <p:cNvCxnSpPr>
                  <a:cxnSpLocks/>
                </p:cNvCxnSpPr>
                <p:nvPr/>
              </p:nvCxnSpPr>
              <p:spPr>
                <a:xfrm flipH="1">
                  <a:off x="4650656" y="3742720"/>
                  <a:ext cx="2629938"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7652945-C244-4637-8C11-9C1CD27C3613}"/>
                    </a:ext>
                  </a:extLst>
                </p:cNvPr>
                <p:cNvSpPr/>
                <p:nvPr/>
              </p:nvSpPr>
              <p:spPr>
                <a:xfrm>
                  <a:off x="2194394" y="3433800"/>
                  <a:ext cx="361748" cy="362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t>
                  </a:r>
                </a:p>
              </p:txBody>
            </p:sp>
            <p:cxnSp>
              <p:nvCxnSpPr>
                <p:cNvPr id="61" name="Straight Arrow Connector 60">
                  <a:extLst>
                    <a:ext uri="{FF2B5EF4-FFF2-40B4-BE49-F238E27FC236}">
                      <a16:creationId xmlns:a16="http://schemas.microsoft.com/office/drawing/2014/main" id="{E6471785-55B7-4A9B-92A3-A0D1CFDCEC7A}"/>
                    </a:ext>
                  </a:extLst>
                </p:cNvPr>
                <p:cNvCxnSpPr>
                  <a:cxnSpLocks/>
                </p:cNvCxnSpPr>
                <p:nvPr/>
              </p:nvCxnSpPr>
              <p:spPr>
                <a:xfrm>
                  <a:off x="3281870" y="2934233"/>
                  <a:ext cx="4788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74F5DD9-E857-4F8A-8830-1BE45821250A}"/>
                    </a:ext>
                  </a:extLst>
                </p:cNvPr>
                <p:cNvCxnSpPr>
                  <a:cxnSpLocks/>
                </p:cNvCxnSpPr>
                <p:nvPr/>
              </p:nvCxnSpPr>
              <p:spPr>
                <a:xfrm flipH="1">
                  <a:off x="3273499" y="3348017"/>
                  <a:ext cx="4788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2A743C5-48BA-46D4-839E-B34C323261F5}"/>
                    </a:ext>
                  </a:extLst>
                </p:cNvPr>
                <p:cNvCxnSpPr>
                  <a:cxnSpLocks/>
                </p:cNvCxnSpPr>
                <p:nvPr/>
              </p:nvCxnSpPr>
              <p:spPr>
                <a:xfrm flipH="1" flipV="1">
                  <a:off x="6602742" y="2704638"/>
                  <a:ext cx="1" cy="217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1A85272-0800-40F2-AA87-C152D24F1BEA}"/>
                    </a:ext>
                  </a:extLst>
                </p:cNvPr>
                <p:cNvCxnSpPr>
                  <a:cxnSpLocks/>
                </p:cNvCxnSpPr>
                <p:nvPr/>
              </p:nvCxnSpPr>
              <p:spPr>
                <a:xfrm>
                  <a:off x="5825436" y="3100879"/>
                  <a:ext cx="4094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A2DCB27E-6A64-4DE2-A943-F4E1615C1F09}"/>
                    </a:ext>
                  </a:extLst>
                </p:cNvPr>
                <p:cNvSpPr/>
                <p:nvPr/>
              </p:nvSpPr>
              <p:spPr>
                <a:xfrm>
                  <a:off x="4877849" y="2193752"/>
                  <a:ext cx="939545" cy="237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Times New Roman" panose="02020603050405020304" pitchFamily="18" charset="0"/>
                      <a:cs typeface="Times New Roman" panose="02020603050405020304" pitchFamily="18" charset="0"/>
                    </a:rPr>
                    <a:t>Số</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liệu</a:t>
                  </a:r>
                  <a:r>
                    <a:rPr lang="en-US" sz="1400" b="1" dirty="0">
                      <a:solidFill>
                        <a:schemeClr val="tx1"/>
                      </a:solidFill>
                      <a:latin typeface="Times New Roman" panose="02020603050405020304" pitchFamily="18" charset="0"/>
                      <a:cs typeface="Times New Roman" panose="02020603050405020304" pitchFamily="18" charset="0"/>
                    </a:rPr>
                    <a:t> PT</a:t>
                  </a:r>
                </a:p>
              </p:txBody>
            </p:sp>
            <p:cxnSp>
              <p:nvCxnSpPr>
                <p:cNvPr id="77" name="Straight Arrow Connector 76">
                  <a:extLst>
                    <a:ext uri="{FF2B5EF4-FFF2-40B4-BE49-F238E27FC236}">
                      <a16:creationId xmlns:a16="http://schemas.microsoft.com/office/drawing/2014/main" id="{54448BDE-3B86-46D0-81A7-F239633F3F23}"/>
                    </a:ext>
                  </a:extLst>
                </p:cNvPr>
                <p:cNvCxnSpPr>
                  <a:cxnSpLocks/>
                </p:cNvCxnSpPr>
                <p:nvPr/>
              </p:nvCxnSpPr>
              <p:spPr>
                <a:xfrm flipV="1">
                  <a:off x="5825436" y="2179803"/>
                  <a:ext cx="290018" cy="129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0065C81-69C6-4A08-A49D-7B1E2EC0A817}"/>
                    </a:ext>
                  </a:extLst>
                </p:cNvPr>
                <p:cNvSpPr/>
                <p:nvPr/>
              </p:nvSpPr>
              <p:spPr>
                <a:xfrm>
                  <a:off x="4872291" y="1873328"/>
                  <a:ext cx="932548" cy="214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latin typeface="Times New Roman" panose="02020603050405020304" pitchFamily="18" charset="0"/>
                      <a:cs typeface="Times New Roman" panose="02020603050405020304" pitchFamily="18" charset="0"/>
                    </a:rPr>
                    <a:t>Chỉ</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dẫn</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nuôi</a:t>
                  </a:r>
                  <a:endParaRPr lang="en-US" sz="1200" b="1" dirty="0">
                    <a:solidFill>
                      <a:schemeClr val="tx1"/>
                    </a:solidFill>
                    <a:latin typeface="Times New Roman" panose="02020603050405020304" pitchFamily="18" charset="0"/>
                    <a:cs typeface="Times New Roman" panose="02020603050405020304" pitchFamily="18" charset="0"/>
                  </a:endParaRPr>
                </a:p>
              </p:txBody>
            </p:sp>
            <p:cxnSp>
              <p:nvCxnSpPr>
                <p:cNvPr id="81" name="Straight Arrow Connector 80">
                  <a:extLst>
                    <a:ext uri="{FF2B5EF4-FFF2-40B4-BE49-F238E27FC236}">
                      <a16:creationId xmlns:a16="http://schemas.microsoft.com/office/drawing/2014/main" id="{A78DF05A-5505-43BB-870A-204443C3E492}"/>
                    </a:ext>
                  </a:extLst>
                </p:cNvPr>
                <p:cNvCxnSpPr>
                  <a:cxnSpLocks/>
                </p:cNvCxnSpPr>
                <p:nvPr/>
              </p:nvCxnSpPr>
              <p:spPr>
                <a:xfrm flipH="1" flipV="1">
                  <a:off x="5817396" y="1982774"/>
                  <a:ext cx="292100" cy="100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8CF06EB-15D6-4A2F-A2DE-752F683A2447}"/>
                    </a:ext>
                  </a:extLst>
                </p:cNvPr>
                <p:cNvCxnSpPr>
                  <a:cxnSpLocks/>
                </p:cNvCxnSpPr>
                <p:nvPr/>
              </p:nvCxnSpPr>
              <p:spPr>
                <a:xfrm flipH="1">
                  <a:off x="3172745" y="2002382"/>
                  <a:ext cx="451434" cy="242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6E67314-67C7-48C5-9699-AA65C75E0FE9}"/>
                    </a:ext>
                  </a:extLst>
                </p:cNvPr>
                <p:cNvCxnSpPr>
                  <a:stCxn id="2" idx="0"/>
                </p:cNvCxnSpPr>
                <p:nvPr/>
              </p:nvCxnSpPr>
              <p:spPr>
                <a:xfrm flipV="1">
                  <a:off x="6541394" y="1549710"/>
                  <a:ext cx="0" cy="38354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2DAE691E-609A-4FCC-9C01-5A3C09204B35}"/>
                    </a:ext>
                  </a:extLst>
                </p:cNvPr>
                <p:cNvSpPr/>
                <p:nvPr/>
              </p:nvSpPr>
              <p:spPr>
                <a:xfrm>
                  <a:off x="6038161" y="1153965"/>
                  <a:ext cx="950116" cy="383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Times New Roman" panose="02020603050405020304" pitchFamily="18" charset="0"/>
                      <a:cs typeface="Times New Roman" panose="02020603050405020304" pitchFamily="18" charset="0"/>
                    </a:rPr>
                    <a:t>Chuyên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gia</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93" name="Rectangle 92">
                  <a:extLst>
                    <a:ext uri="{FF2B5EF4-FFF2-40B4-BE49-F238E27FC236}">
                      <a16:creationId xmlns:a16="http://schemas.microsoft.com/office/drawing/2014/main" id="{3053F2C8-132D-4D18-B4FB-596F47C95431}"/>
                    </a:ext>
                  </a:extLst>
                </p:cNvPr>
                <p:cNvSpPr/>
                <p:nvPr/>
              </p:nvSpPr>
              <p:spPr>
                <a:xfrm>
                  <a:off x="3655547" y="1868296"/>
                  <a:ext cx="1067956" cy="2209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Times New Roman" panose="02020603050405020304" pitchFamily="18" charset="0"/>
                      <a:cs typeface="Times New Roman" panose="02020603050405020304" pitchFamily="18" charset="0"/>
                    </a:rPr>
                    <a:t>Cán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bộ</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nuôi</a:t>
                  </a:r>
                  <a:endParaRPr lang="en-US" sz="1400" b="1" dirty="0">
                    <a:solidFill>
                      <a:schemeClr val="tx1"/>
                    </a:solidFill>
                    <a:latin typeface="Times New Roman" panose="02020603050405020304" pitchFamily="18" charset="0"/>
                    <a:cs typeface="Times New Roman" panose="02020603050405020304" pitchFamily="18" charset="0"/>
                  </a:endParaRPr>
                </a:p>
              </p:txBody>
            </p:sp>
            <p:cxnSp>
              <p:nvCxnSpPr>
                <p:cNvPr id="96" name="Straight Arrow Connector 95">
                  <a:extLst>
                    <a:ext uri="{FF2B5EF4-FFF2-40B4-BE49-F238E27FC236}">
                      <a16:creationId xmlns:a16="http://schemas.microsoft.com/office/drawing/2014/main" id="{D603BD85-7943-4E0E-AC68-28125EB813A0}"/>
                    </a:ext>
                  </a:extLst>
                </p:cNvPr>
                <p:cNvCxnSpPr>
                  <a:cxnSpLocks/>
                </p:cNvCxnSpPr>
                <p:nvPr/>
              </p:nvCxnSpPr>
              <p:spPr>
                <a:xfrm flipH="1">
                  <a:off x="4736458" y="1978786"/>
                  <a:ext cx="1413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A0505EC-3146-4114-8202-0763F17E053C}"/>
                    </a:ext>
                  </a:extLst>
                </p:cNvPr>
                <p:cNvSpPr/>
                <p:nvPr/>
              </p:nvSpPr>
              <p:spPr>
                <a:xfrm>
                  <a:off x="3674154" y="2190329"/>
                  <a:ext cx="1054306" cy="237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CB </a:t>
                  </a:r>
                  <a:r>
                    <a:rPr lang="en-US" sz="1400" b="1" dirty="0" err="1">
                      <a:solidFill>
                        <a:schemeClr val="tx1"/>
                      </a:solidFill>
                    </a:rPr>
                    <a:t>phân</a:t>
                  </a:r>
                  <a:r>
                    <a:rPr lang="en-US" sz="1400" b="1" dirty="0">
                      <a:solidFill>
                        <a:schemeClr val="tx1"/>
                      </a:solidFill>
                    </a:rPr>
                    <a:t> </a:t>
                  </a:r>
                  <a:r>
                    <a:rPr lang="en-US" sz="1400" b="1" dirty="0" err="1">
                      <a:solidFill>
                        <a:schemeClr val="tx1"/>
                      </a:solidFill>
                    </a:rPr>
                    <a:t>tích</a:t>
                  </a:r>
                  <a:endParaRPr lang="en-US" sz="1400" b="1" dirty="0">
                    <a:solidFill>
                      <a:schemeClr val="tx1"/>
                    </a:solidFill>
                  </a:endParaRPr>
                </a:p>
              </p:txBody>
            </p:sp>
            <p:cxnSp>
              <p:nvCxnSpPr>
                <p:cNvPr id="104" name="Straight Arrow Connector 103">
                  <a:extLst>
                    <a:ext uri="{FF2B5EF4-FFF2-40B4-BE49-F238E27FC236}">
                      <a16:creationId xmlns:a16="http://schemas.microsoft.com/office/drawing/2014/main" id="{3BB7C3C3-E93F-480E-A569-CF2E358DFF51}"/>
                    </a:ext>
                  </a:extLst>
                </p:cNvPr>
                <p:cNvCxnSpPr>
                  <a:cxnSpLocks/>
                </p:cNvCxnSpPr>
                <p:nvPr/>
              </p:nvCxnSpPr>
              <p:spPr>
                <a:xfrm>
                  <a:off x="4722701" y="2310830"/>
                  <a:ext cx="150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A6C9D5D-CB87-4032-8538-53CB524D71D2}"/>
                    </a:ext>
                  </a:extLst>
                </p:cNvPr>
                <p:cNvCxnSpPr/>
                <p:nvPr/>
              </p:nvCxnSpPr>
              <p:spPr>
                <a:xfrm>
                  <a:off x="6602743" y="1549710"/>
                  <a:ext cx="0" cy="42164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111" name="Straight Arrow Connector 110">
                <a:extLst>
                  <a:ext uri="{FF2B5EF4-FFF2-40B4-BE49-F238E27FC236}">
                    <a16:creationId xmlns:a16="http://schemas.microsoft.com/office/drawing/2014/main" id="{79E2EC5E-B8C0-4FC6-8E96-6023EE530395}"/>
                  </a:ext>
                </a:extLst>
              </p:cNvPr>
              <p:cNvCxnSpPr>
                <a:cxnSpLocks/>
              </p:cNvCxnSpPr>
              <p:nvPr/>
            </p:nvCxnSpPr>
            <p:spPr>
              <a:xfrm flipH="1">
                <a:off x="6086622" y="1229793"/>
                <a:ext cx="0" cy="68236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D3FA6A1-DFBF-4C41-AEC2-06DC0EA2A220}"/>
                  </a:ext>
                </a:extLst>
              </p:cNvPr>
              <p:cNvCxnSpPr>
                <a:cxnSpLocks/>
              </p:cNvCxnSpPr>
              <p:nvPr/>
            </p:nvCxnSpPr>
            <p:spPr>
              <a:xfrm flipH="1">
                <a:off x="6096000" y="1229793"/>
                <a:ext cx="90469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91B3FBB-2FAA-4455-BC0A-6E60674E23BA}"/>
                  </a:ext>
                </a:extLst>
              </p:cNvPr>
              <p:cNvSpPr txBox="1"/>
              <p:nvPr/>
            </p:nvSpPr>
            <p:spPr>
              <a:xfrm>
                <a:off x="1783080" y="2617234"/>
                <a:ext cx="1397971" cy="371249"/>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Bể</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nuôi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tôm</a:t>
                </a:r>
                <a:endParaRPr lang="en-US" sz="1600" b="1"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A9B4B518-AACD-486F-9E2B-E139AA72687D}"/>
                  </a:ext>
                </a:extLst>
              </p:cNvPr>
              <p:cNvSpPr txBox="1"/>
              <p:nvPr/>
            </p:nvSpPr>
            <p:spPr>
              <a:xfrm>
                <a:off x="1572910" y="3578783"/>
                <a:ext cx="1823342" cy="371249"/>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guống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5C4280E-D73C-4FAC-9B7F-D2C0FFD25D0A}"/>
                  </a:ext>
                </a:extLst>
              </p:cNvPr>
              <p:cNvSpPr txBox="1"/>
              <p:nvPr/>
            </p:nvSpPr>
            <p:spPr>
              <a:xfrm>
                <a:off x="4333019" y="4406740"/>
                <a:ext cx="1619450" cy="337500"/>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Rơ</a:t>
                </a:r>
                <a:r>
                  <a:rPr lang="en-US" sz="1400" dirty="0">
                    <a:latin typeface="Times New Roman" panose="02020603050405020304" pitchFamily="18" charset="0"/>
                    <a:cs typeface="Times New Roman" panose="02020603050405020304" pitchFamily="18" charset="0"/>
                  </a:rPr>
                  <a:t> le </a:t>
                </a:r>
                <a:r>
                  <a:rPr lang="en-US" sz="1400" dirty="0" err="1">
                    <a:latin typeface="Times New Roman" panose="02020603050405020304" pitchFamily="18" charset="0"/>
                    <a:cs typeface="Times New Roman" panose="02020603050405020304" pitchFamily="18" charset="0"/>
                  </a:rPr>
                  <a:t>điều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khiển</a:t>
                </a:r>
                <a:endParaRPr lang="en-US" dirty="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9BF65C85-8C91-4A6A-A9A3-EDB200468E75}"/>
                  </a:ext>
                </a:extLst>
              </p:cNvPr>
              <p:cNvSpPr txBox="1"/>
              <p:nvPr/>
            </p:nvSpPr>
            <p:spPr>
              <a:xfrm rot="16200000">
                <a:off x="4511018" y="3208316"/>
                <a:ext cx="1127908" cy="543119"/>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Cảm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biến</a:t>
                </a:r>
                <a:r>
                  <a:rPr lang="en-US" sz="1400" dirty="0">
                    <a:latin typeface="Times New Roman" panose="02020603050405020304" pitchFamily="18" charset="0"/>
                    <a:cs typeface="Times New Roman" panose="02020603050405020304" pitchFamily="18" charset="0"/>
                  </a:rPr>
                  <a:t> DO, pH</a:t>
                </a:r>
              </a:p>
            </p:txBody>
          </p:sp>
          <p:sp>
            <p:nvSpPr>
              <p:cNvPr id="64" name="TextBox 63">
                <a:extLst>
                  <a:ext uri="{FF2B5EF4-FFF2-40B4-BE49-F238E27FC236}">
                    <a16:creationId xmlns:a16="http://schemas.microsoft.com/office/drawing/2014/main" id="{0B0CC96D-6F40-4C17-99DA-FE3B8D9F3DA2}"/>
                  </a:ext>
                </a:extLst>
              </p:cNvPr>
              <p:cNvSpPr txBox="1"/>
              <p:nvPr/>
            </p:nvSpPr>
            <p:spPr>
              <a:xfrm>
                <a:off x="5410385" y="3752169"/>
                <a:ext cx="1771842" cy="337500"/>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Bộ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cảm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biến</a:t>
                </a:r>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50B8C2AE-186D-4401-B4D2-12D50AAE7C60}"/>
                  </a:ext>
                </a:extLst>
              </p:cNvPr>
              <p:cNvSpPr txBox="1"/>
              <p:nvPr/>
            </p:nvSpPr>
            <p:spPr>
              <a:xfrm>
                <a:off x="6922137" y="3737087"/>
                <a:ext cx="1645419" cy="33750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Switch </a:t>
                </a:r>
                <a:r>
                  <a:rPr lang="en-US" sz="1400" dirty="0" err="1">
                    <a:latin typeface="Times New Roman" panose="02020603050405020304" pitchFamily="18" charset="0"/>
                    <a:cs typeface="Times New Roman" panose="02020603050405020304" pitchFamily="18" charset="0"/>
                  </a:rPr>
                  <a:t>quang</a:t>
                </a:r>
                <a:endParaRPr lang="en-US"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37D6695D-3551-48E4-B539-A809AB88D5F4}"/>
                  </a:ext>
                </a:extLst>
              </p:cNvPr>
              <p:cNvSpPr txBox="1"/>
              <p:nvPr/>
            </p:nvSpPr>
            <p:spPr>
              <a:xfrm>
                <a:off x="6371771" y="2736242"/>
                <a:ext cx="2175635" cy="337500"/>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Máy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tính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chủ</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phần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mềm</a:t>
                </a:r>
                <a:endParaRPr lang="en-US"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A980ED3F-6673-4330-A424-F4902194DE23}"/>
                  </a:ext>
                </a:extLst>
              </p:cNvPr>
              <p:cNvSpPr txBox="1"/>
              <p:nvPr/>
            </p:nvSpPr>
            <p:spPr>
              <a:xfrm>
                <a:off x="3396253" y="3957699"/>
                <a:ext cx="1812144" cy="337500"/>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Buồng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lấy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mẫu</a:t>
                </a:r>
                <a:r>
                  <a:rPr lang="en-US" sz="1400" dirty="0">
                    <a:latin typeface="Times New Roman" panose="02020603050405020304" pitchFamily="18" charset="0"/>
                    <a:cs typeface="Times New Roman" panose="02020603050405020304" pitchFamily="18" charset="0"/>
                  </a:rPr>
                  <a:t> Auto</a:t>
                </a:r>
              </a:p>
            </p:txBody>
          </p:sp>
          <p:cxnSp>
            <p:nvCxnSpPr>
              <p:cNvPr id="68" name="Straight Arrow Connector 67">
                <a:extLst>
                  <a:ext uri="{FF2B5EF4-FFF2-40B4-BE49-F238E27FC236}">
                    <a16:creationId xmlns:a16="http://schemas.microsoft.com/office/drawing/2014/main" id="{E26C9D05-6BE1-48BB-8CD4-DA091B879FC6}"/>
                  </a:ext>
                </a:extLst>
              </p:cNvPr>
              <p:cNvCxnSpPr>
                <a:cxnSpLocks/>
              </p:cNvCxnSpPr>
              <p:nvPr/>
            </p:nvCxnSpPr>
            <p:spPr>
              <a:xfrm flipV="1">
                <a:off x="3528223" y="2486646"/>
                <a:ext cx="534524" cy="281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332FA7-2F05-44D2-8AE5-FEE53853844E}"/>
                  </a:ext>
                </a:extLst>
              </p:cNvPr>
              <p:cNvCxnSpPr>
                <a:stCxn id="2" idx="3"/>
              </p:cNvCxnSpPr>
              <p:nvPr/>
            </p:nvCxnSpPr>
            <p:spPr>
              <a:xfrm>
                <a:off x="8065075" y="2412531"/>
                <a:ext cx="3874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9841031-FE68-4CD4-B138-029B868D780E}"/>
                  </a:ext>
                </a:extLst>
              </p:cNvPr>
              <p:cNvCxnSpPr>
                <a:stCxn id="37" idx="3"/>
                <a:endCxn id="59" idx="5"/>
              </p:cNvCxnSpPr>
              <p:nvPr/>
            </p:nvCxnSpPr>
            <p:spPr>
              <a:xfrm flipH="1" flipV="1">
                <a:off x="2654131" y="4329912"/>
                <a:ext cx="2337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50BF7F1-7225-48A9-9989-40523BABA76E}"/>
                </a:ext>
              </a:extLst>
            </p:cNvPr>
            <p:cNvSpPr txBox="1"/>
            <p:nvPr/>
          </p:nvSpPr>
          <p:spPr>
            <a:xfrm>
              <a:off x="381000" y="1524000"/>
              <a:ext cx="7675185" cy="3646415"/>
            </a:xfrm>
            <a:prstGeom prst="rect">
              <a:avLst/>
            </a:prstGeom>
            <a:noFill/>
            <a:ln>
              <a:solidFill>
                <a:schemeClr val="tx1"/>
              </a:solidFill>
            </a:ln>
          </p:spPr>
          <p:txBody>
            <a:bodyPr wrap="square" rtlCol="0">
              <a:spAutoFit/>
            </a:bodyPr>
            <a:lstStyle/>
            <a:p>
              <a:endParaRPr lang="en-US" dirty="0"/>
            </a:p>
          </p:txBody>
        </p:sp>
      </p:grpSp>
      <p:sp>
        <p:nvSpPr>
          <p:cNvPr id="5" name="TextBox 4">
            <a:extLst>
              <a:ext uri="{FF2B5EF4-FFF2-40B4-BE49-F238E27FC236}">
                <a16:creationId xmlns:a16="http://schemas.microsoft.com/office/drawing/2014/main" id="{920251A5-87CF-4ECA-93C3-30D56482E578}"/>
              </a:ext>
            </a:extLst>
          </p:cNvPr>
          <p:cNvSpPr txBox="1"/>
          <p:nvPr/>
        </p:nvSpPr>
        <p:spPr>
          <a:xfrm>
            <a:off x="726233" y="457200"/>
            <a:ext cx="7655466"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MÔ-ĐUN QUẢN LÝ VÀ ĐIỀU KHIỂN THÔNG MINH</a:t>
            </a:r>
          </a:p>
        </p:txBody>
      </p:sp>
    </p:spTree>
    <p:extLst>
      <p:ext uri="{BB962C8B-B14F-4D97-AF65-F5344CB8AC3E}">
        <p14:creationId xmlns:p14="http://schemas.microsoft.com/office/powerpoint/2010/main" val="33454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8E1DBAD-8F2E-4F60-99A5-9A15B57FE892}"/>
              </a:ext>
            </a:extLst>
          </p:cNvPr>
          <p:cNvGrpSpPr/>
          <p:nvPr/>
        </p:nvGrpSpPr>
        <p:grpSpPr>
          <a:xfrm>
            <a:off x="1066800" y="1295400"/>
            <a:ext cx="7315200" cy="5105400"/>
            <a:chOff x="838200" y="838200"/>
            <a:chExt cx="6172200" cy="5105400"/>
          </a:xfrm>
        </p:grpSpPr>
        <p:sp>
          <p:nvSpPr>
            <p:cNvPr id="2" name="Hình chữ nhật 1">
              <a:extLst>
                <a:ext uri="{FF2B5EF4-FFF2-40B4-BE49-F238E27FC236}">
                  <a16:creationId xmlns:a16="http://schemas.microsoft.com/office/drawing/2014/main" id="{E0BFF7C1-142E-4272-A0BB-2D86BBB6968F}"/>
                </a:ext>
              </a:extLst>
            </p:cNvPr>
            <p:cNvSpPr/>
            <p:nvPr/>
          </p:nvSpPr>
          <p:spPr>
            <a:xfrm>
              <a:off x="3024140" y="1143001"/>
              <a:ext cx="1776460" cy="624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Bùn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thải</a:t>
              </a:r>
              <a:r>
                <a:rPr lang="en-US" sz="1600" b="1" dirty="0">
                  <a:solidFill>
                    <a:schemeClr val="tx1"/>
                  </a:solidFill>
                  <a:latin typeface="Times New Roman" panose="02020603050405020304" pitchFamily="18" charset="0"/>
                  <a:cs typeface="Times New Roman" panose="02020603050405020304" pitchFamily="18" charset="0"/>
                </a:rPr>
                <a:t> + </a:t>
              </a:r>
              <a:r>
                <a:rPr lang="en-US" sz="1600" b="1" dirty="0" err="1">
                  <a:solidFill>
                    <a:schemeClr val="tx1"/>
                  </a:solidFill>
                  <a:latin typeface="Times New Roman" panose="02020603050405020304" pitchFamily="18" charset="0"/>
                  <a:cs typeface="Times New Roman" panose="02020603050405020304" pitchFamily="18" charset="0"/>
                </a:rPr>
                <a:t>Nguyên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liệu</a:t>
              </a:r>
              <a:r>
                <a:rPr lang="en-US" sz="1600" b="1" dirty="0">
                  <a:solidFill>
                    <a:schemeClr val="tx1"/>
                  </a:solidFill>
                  <a:latin typeface="Times New Roman" panose="02020603050405020304" pitchFamily="18" charset="0"/>
                  <a:cs typeface="Times New Roman" panose="02020603050405020304" pitchFamily="18" charset="0"/>
                </a:rPr>
                <a:t> h/c  </a:t>
              </a:r>
            </a:p>
          </p:txBody>
        </p:sp>
        <p:sp>
          <p:nvSpPr>
            <p:cNvPr id="3" name="Hình chữ nhật 2">
              <a:extLst>
                <a:ext uri="{FF2B5EF4-FFF2-40B4-BE49-F238E27FC236}">
                  <a16:creationId xmlns:a16="http://schemas.microsoft.com/office/drawing/2014/main" id="{66130892-5562-4A4F-8A69-1AE596AC11E1}"/>
                </a:ext>
              </a:extLst>
            </p:cNvPr>
            <p:cNvSpPr/>
            <p:nvPr/>
          </p:nvSpPr>
          <p:spPr>
            <a:xfrm>
              <a:off x="3024140" y="2074045"/>
              <a:ext cx="1776458" cy="441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Xử</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lý</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sơ</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chế</a:t>
              </a:r>
              <a:r>
                <a:rPr lang="en-US" sz="1600" b="1" dirty="0">
                  <a:solidFill>
                    <a:schemeClr val="tx1"/>
                  </a:solidFill>
                  <a:latin typeface="Times New Roman" panose="02020603050405020304" pitchFamily="18" charset="0"/>
                  <a:cs typeface="Times New Roman" panose="02020603050405020304" pitchFamily="18" charset="0"/>
                </a:rPr>
                <a:t>)</a:t>
              </a:r>
            </a:p>
          </p:txBody>
        </p:sp>
        <p:sp>
          <p:nvSpPr>
            <p:cNvPr id="4" name="Hình chữ nhật 3">
              <a:extLst>
                <a:ext uri="{FF2B5EF4-FFF2-40B4-BE49-F238E27FC236}">
                  <a16:creationId xmlns:a16="http://schemas.microsoft.com/office/drawing/2014/main" id="{E48237D1-43E8-4CAD-B611-65D7659BB1B4}"/>
                </a:ext>
              </a:extLst>
            </p:cNvPr>
            <p:cNvSpPr/>
            <p:nvPr/>
          </p:nvSpPr>
          <p:spPr>
            <a:xfrm>
              <a:off x="3024140" y="2822268"/>
              <a:ext cx="1776455" cy="441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Phối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trộn</a:t>
              </a:r>
              <a:r>
                <a:rPr lang="en-US" sz="1600" b="1" dirty="0">
                  <a:solidFill>
                    <a:schemeClr val="tx1"/>
                  </a:solidFill>
                  <a:latin typeface="Times New Roman" panose="02020603050405020304" pitchFamily="18" charset="0"/>
                  <a:cs typeface="Times New Roman" panose="02020603050405020304" pitchFamily="18" charset="0"/>
                </a:rPr>
                <a:t> (ủ)</a:t>
              </a:r>
            </a:p>
          </p:txBody>
        </p:sp>
        <p:sp>
          <p:nvSpPr>
            <p:cNvPr id="5" name="Hình chữ nhật 4">
              <a:extLst>
                <a:ext uri="{FF2B5EF4-FFF2-40B4-BE49-F238E27FC236}">
                  <a16:creationId xmlns:a16="http://schemas.microsoft.com/office/drawing/2014/main" id="{FED706D9-0E4C-4AC9-A4B3-BB4FC6A8CAA2}"/>
                </a:ext>
              </a:extLst>
            </p:cNvPr>
            <p:cNvSpPr/>
            <p:nvPr/>
          </p:nvSpPr>
          <p:spPr>
            <a:xfrm>
              <a:off x="3024132" y="3578485"/>
              <a:ext cx="1776459" cy="441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Cơ</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chất</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hữu</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cơ</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6" name="Hình chữ nhật 5">
              <a:extLst>
                <a:ext uri="{FF2B5EF4-FFF2-40B4-BE49-F238E27FC236}">
                  <a16:creationId xmlns:a16="http://schemas.microsoft.com/office/drawing/2014/main" id="{CBFFC426-9DA3-4B12-A2DC-566589CDA052}"/>
                </a:ext>
              </a:extLst>
            </p:cNvPr>
            <p:cNvSpPr/>
            <p:nvPr/>
          </p:nvSpPr>
          <p:spPr>
            <a:xfrm>
              <a:off x="3024132" y="4334701"/>
              <a:ext cx="1776459" cy="441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Phối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trộn</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7FA1A88E-6A09-409B-8F40-09DE1697832B}"/>
                </a:ext>
              </a:extLst>
            </p:cNvPr>
            <p:cNvSpPr/>
            <p:nvPr/>
          </p:nvSpPr>
          <p:spPr>
            <a:xfrm>
              <a:off x="3024132" y="5090917"/>
              <a:ext cx="1776459" cy="624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Phân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hữu</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cơ</a:t>
              </a:r>
              <a:r>
                <a:rPr lang="en-US" sz="1600" b="1" dirty="0">
                  <a:solidFill>
                    <a:schemeClr val="tx1"/>
                  </a:solidFill>
                  <a:latin typeface="Times New Roman" panose="02020603050405020304" pitchFamily="18" charset="0"/>
                  <a:cs typeface="Times New Roman" panose="02020603050405020304" pitchFamily="18" charset="0"/>
                </a:rPr>
                <a:t>, VSV</a:t>
              </a:r>
            </a:p>
          </p:txBody>
        </p:sp>
        <p:sp>
          <p:nvSpPr>
            <p:cNvPr id="8" name="Hình chữ nhật 7">
              <a:extLst>
                <a:ext uri="{FF2B5EF4-FFF2-40B4-BE49-F238E27FC236}">
                  <a16:creationId xmlns:a16="http://schemas.microsoft.com/office/drawing/2014/main" id="{0012CDD3-F5A5-4510-9503-216D717AB237}"/>
                </a:ext>
              </a:extLst>
            </p:cNvPr>
            <p:cNvSpPr/>
            <p:nvPr/>
          </p:nvSpPr>
          <p:spPr>
            <a:xfrm>
              <a:off x="5279836" y="2822267"/>
              <a:ext cx="1273364" cy="441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Men VSV</a:t>
              </a:r>
            </a:p>
          </p:txBody>
        </p:sp>
        <p:sp>
          <p:nvSpPr>
            <p:cNvPr id="9" name="Hình chữ nhật 8">
              <a:extLst>
                <a:ext uri="{FF2B5EF4-FFF2-40B4-BE49-F238E27FC236}">
                  <a16:creationId xmlns:a16="http://schemas.microsoft.com/office/drawing/2014/main" id="{5901C9A2-6E6E-4192-8CD5-51856312DB24}"/>
                </a:ext>
              </a:extLst>
            </p:cNvPr>
            <p:cNvSpPr/>
            <p:nvPr/>
          </p:nvSpPr>
          <p:spPr>
            <a:xfrm>
              <a:off x="5257800" y="4200332"/>
              <a:ext cx="1273364" cy="7246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Chế</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phẩm</a:t>
              </a:r>
              <a:r>
                <a:rPr lang="en-US" sz="1600" b="1" dirty="0">
                  <a:solidFill>
                    <a:schemeClr val="tx1"/>
                  </a:solidFill>
                  <a:latin typeface="Times New Roman" panose="02020603050405020304" pitchFamily="18" charset="0"/>
                  <a:cs typeface="Times New Roman" panose="02020603050405020304" pitchFamily="18" charset="0"/>
                </a:rPr>
                <a:t> VSV</a:t>
              </a:r>
            </a:p>
          </p:txBody>
        </p:sp>
        <p:sp>
          <p:nvSpPr>
            <p:cNvPr id="10" name="Hình chữ nhật 9">
              <a:extLst>
                <a:ext uri="{FF2B5EF4-FFF2-40B4-BE49-F238E27FC236}">
                  <a16:creationId xmlns:a16="http://schemas.microsoft.com/office/drawing/2014/main" id="{E6977EF7-8B22-4A32-817D-F7DFA299E5C2}"/>
                </a:ext>
              </a:extLst>
            </p:cNvPr>
            <p:cNvSpPr/>
            <p:nvPr/>
          </p:nvSpPr>
          <p:spPr>
            <a:xfrm>
              <a:off x="1152331" y="4191001"/>
              <a:ext cx="1273364" cy="7246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NPK, vi </a:t>
              </a:r>
              <a:r>
                <a:rPr lang="en-US" sz="1600" b="1" dirty="0" err="1">
                  <a:solidFill>
                    <a:schemeClr val="tx1"/>
                  </a:solidFill>
                  <a:latin typeface="Times New Roman" panose="02020603050405020304" pitchFamily="18" charset="0"/>
                  <a:cs typeface="Times New Roman" panose="02020603050405020304" pitchFamily="18" charset="0"/>
                </a:rPr>
                <a:t>lượng</a:t>
              </a:r>
              <a:r>
                <a:rPr lang="en-US" sz="1600" b="1" dirty="0">
                  <a:solidFill>
                    <a:schemeClr val="tx1"/>
                  </a:solidFill>
                  <a:latin typeface="Times New Roman" panose="02020603050405020304" pitchFamily="18" charset="0"/>
                  <a:cs typeface="Times New Roman" panose="02020603050405020304" pitchFamily="18" charset="0"/>
                </a:rPr>
                <a:t>, v.v..</a:t>
              </a:r>
            </a:p>
          </p:txBody>
        </p:sp>
        <p:cxnSp>
          <p:nvCxnSpPr>
            <p:cNvPr id="12" name="Đường kết nối Mũi tên Thẳng 11">
              <a:extLst>
                <a:ext uri="{FF2B5EF4-FFF2-40B4-BE49-F238E27FC236}">
                  <a16:creationId xmlns:a16="http://schemas.microsoft.com/office/drawing/2014/main" id="{4BFFFA0A-729C-4A08-B692-A27A7113DB3B}"/>
                </a:ext>
              </a:extLst>
            </p:cNvPr>
            <p:cNvCxnSpPr>
              <a:cxnSpLocks/>
            </p:cNvCxnSpPr>
            <p:nvPr/>
          </p:nvCxnSpPr>
          <p:spPr>
            <a:xfrm>
              <a:off x="3922349" y="1818242"/>
              <a:ext cx="0" cy="23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125128C7-BF75-49F3-82DD-1A07FF80F7C4}"/>
                </a:ext>
              </a:extLst>
            </p:cNvPr>
            <p:cNvCxnSpPr>
              <a:cxnSpLocks/>
            </p:cNvCxnSpPr>
            <p:nvPr/>
          </p:nvCxnSpPr>
          <p:spPr>
            <a:xfrm>
              <a:off x="3912654" y="3290705"/>
              <a:ext cx="0" cy="23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05995360-8F78-4014-8E5D-9A07570E249E}"/>
                </a:ext>
              </a:extLst>
            </p:cNvPr>
            <p:cNvCxnSpPr>
              <a:cxnSpLocks/>
            </p:cNvCxnSpPr>
            <p:nvPr/>
          </p:nvCxnSpPr>
          <p:spPr>
            <a:xfrm>
              <a:off x="3912654" y="2553676"/>
              <a:ext cx="0" cy="23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Đường kết nối Mũi tên Thẳng 16">
              <a:extLst>
                <a:ext uri="{FF2B5EF4-FFF2-40B4-BE49-F238E27FC236}">
                  <a16:creationId xmlns:a16="http://schemas.microsoft.com/office/drawing/2014/main" id="{51A2FFE8-C698-41D5-8602-3C7191AB60C0}"/>
                </a:ext>
              </a:extLst>
            </p:cNvPr>
            <p:cNvCxnSpPr>
              <a:cxnSpLocks/>
            </p:cNvCxnSpPr>
            <p:nvPr/>
          </p:nvCxnSpPr>
          <p:spPr>
            <a:xfrm>
              <a:off x="3910501" y="4072502"/>
              <a:ext cx="0" cy="23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a:extLst>
                <a:ext uri="{FF2B5EF4-FFF2-40B4-BE49-F238E27FC236}">
                  <a16:creationId xmlns:a16="http://schemas.microsoft.com/office/drawing/2014/main" id="{0241EA69-3606-4677-9845-FCA4421ADBBE}"/>
                </a:ext>
              </a:extLst>
            </p:cNvPr>
            <p:cNvCxnSpPr>
              <a:cxnSpLocks/>
            </p:cNvCxnSpPr>
            <p:nvPr/>
          </p:nvCxnSpPr>
          <p:spPr>
            <a:xfrm>
              <a:off x="3906195" y="4807936"/>
              <a:ext cx="0" cy="23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Đường kết nối Mũi tên Thẳng 19">
              <a:extLst>
                <a:ext uri="{FF2B5EF4-FFF2-40B4-BE49-F238E27FC236}">
                  <a16:creationId xmlns:a16="http://schemas.microsoft.com/office/drawing/2014/main" id="{50172883-0411-47C3-8D14-9D11C2F0FF26}"/>
                </a:ext>
              </a:extLst>
            </p:cNvPr>
            <p:cNvCxnSpPr/>
            <p:nvPr/>
          </p:nvCxnSpPr>
          <p:spPr>
            <a:xfrm flipH="1">
              <a:off x="4948760" y="3042896"/>
              <a:ext cx="2779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099C1553-5FEC-4760-8CB3-877C19A878F3}"/>
                </a:ext>
              </a:extLst>
            </p:cNvPr>
            <p:cNvCxnSpPr/>
            <p:nvPr/>
          </p:nvCxnSpPr>
          <p:spPr>
            <a:xfrm flipH="1">
              <a:off x="4903657" y="4555330"/>
              <a:ext cx="2779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a:extLst>
                <a:ext uri="{FF2B5EF4-FFF2-40B4-BE49-F238E27FC236}">
                  <a16:creationId xmlns:a16="http://schemas.microsoft.com/office/drawing/2014/main" id="{31328854-90DE-4460-9264-C86F57B4C05C}"/>
                </a:ext>
              </a:extLst>
            </p:cNvPr>
            <p:cNvCxnSpPr>
              <a:cxnSpLocks/>
            </p:cNvCxnSpPr>
            <p:nvPr/>
          </p:nvCxnSpPr>
          <p:spPr>
            <a:xfrm flipV="1">
              <a:off x="2513048" y="4555330"/>
              <a:ext cx="4190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6E6B69-E841-4D6F-BC31-B9F0363AEE60}"/>
                </a:ext>
              </a:extLst>
            </p:cNvPr>
            <p:cNvSpPr txBox="1"/>
            <p:nvPr/>
          </p:nvSpPr>
          <p:spPr>
            <a:xfrm>
              <a:off x="838200" y="838200"/>
              <a:ext cx="6172200" cy="5105400"/>
            </a:xfrm>
            <a:prstGeom prst="rect">
              <a:avLst/>
            </a:prstGeom>
            <a:noFill/>
            <a:ln>
              <a:solidFill>
                <a:schemeClr val="tx1"/>
              </a:solidFill>
            </a:ln>
          </p:spPr>
          <p:txBody>
            <a:bodyPr wrap="square" rtlCol="0">
              <a:spAutoFit/>
            </a:bodyPr>
            <a:lstStyle/>
            <a:p>
              <a:endParaRPr lang="en-US" dirty="0"/>
            </a:p>
          </p:txBody>
        </p:sp>
      </p:grpSp>
      <p:sp>
        <p:nvSpPr>
          <p:cNvPr id="16" name="TextBox 15">
            <a:extLst>
              <a:ext uri="{FF2B5EF4-FFF2-40B4-BE49-F238E27FC236}">
                <a16:creationId xmlns:a16="http://schemas.microsoft.com/office/drawing/2014/main" id="{9F74B8AB-5AC4-4B5E-8294-E3F8CBE5102B}"/>
              </a:ext>
            </a:extLst>
          </p:cNvPr>
          <p:cNvSpPr txBox="1"/>
          <p:nvPr/>
        </p:nvSpPr>
        <p:spPr>
          <a:xfrm>
            <a:off x="1066800" y="304800"/>
            <a:ext cx="73152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MÔ-ĐUN XỬ LÝ BÙN THẢI THỨ CẤP LÀM PHÂN HỮU CƠ, VI SINH VẬT</a:t>
            </a:r>
          </a:p>
        </p:txBody>
      </p:sp>
    </p:spTree>
    <p:extLst>
      <p:ext uri="{BB962C8B-B14F-4D97-AF65-F5344CB8AC3E}">
        <p14:creationId xmlns:p14="http://schemas.microsoft.com/office/powerpoint/2010/main" val="1629747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7BD76-9EC4-4946-B42C-2A81F044F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9324" y="314134"/>
            <a:ext cx="3962400" cy="2971800"/>
          </a:xfrm>
          <a:prstGeom prst="rect">
            <a:avLst/>
          </a:prstGeom>
        </p:spPr>
      </p:pic>
      <p:pic>
        <p:nvPicPr>
          <p:cNvPr id="7" name="Picture 6">
            <a:extLst>
              <a:ext uri="{FF2B5EF4-FFF2-40B4-BE49-F238E27FC236}">
                <a16:creationId xmlns:a16="http://schemas.microsoft.com/office/drawing/2014/main" id="{8E7009A4-2897-44B2-822B-F5D7A580A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6" y="301693"/>
            <a:ext cx="3962400" cy="2971800"/>
          </a:xfrm>
          <a:prstGeom prst="rect">
            <a:avLst/>
          </a:prstGeom>
        </p:spPr>
      </p:pic>
      <p:pic>
        <p:nvPicPr>
          <p:cNvPr id="15" name="Picture 14">
            <a:extLst>
              <a:ext uri="{FF2B5EF4-FFF2-40B4-BE49-F238E27FC236}">
                <a16:creationId xmlns:a16="http://schemas.microsoft.com/office/drawing/2014/main" id="{964EA4CE-ACC2-4ED3-8A15-DBC49E254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46" y="3390126"/>
            <a:ext cx="3962400" cy="2971800"/>
          </a:xfrm>
          <a:prstGeom prst="rect">
            <a:avLst/>
          </a:prstGeom>
        </p:spPr>
      </p:pic>
      <p:pic>
        <p:nvPicPr>
          <p:cNvPr id="17" name="Picture 16">
            <a:extLst>
              <a:ext uri="{FF2B5EF4-FFF2-40B4-BE49-F238E27FC236}">
                <a16:creationId xmlns:a16="http://schemas.microsoft.com/office/drawing/2014/main" id="{48F66FA1-8BE6-4513-BF19-8EC0B37F2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9324" y="3390126"/>
            <a:ext cx="3962400" cy="2971800"/>
          </a:xfrm>
          <a:prstGeom prst="rect">
            <a:avLst/>
          </a:prstGeom>
        </p:spPr>
      </p:pic>
    </p:spTree>
    <p:extLst>
      <p:ext uri="{BB962C8B-B14F-4D97-AF65-F5344CB8AC3E}">
        <p14:creationId xmlns:p14="http://schemas.microsoft.com/office/powerpoint/2010/main" val="4034323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0616E0-66E7-4BAB-B603-B0D5C6D69274}"/>
              </a:ext>
            </a:extLst>
          </p:cNvPr>
          <p:cNvPicPr>
            <a:picLocks noChangeAspect="1"/>
          </p:cNvPicPr>
          <p:nvPr/>
        </p:nvPicPr>
        <p:blipFill>
          <a:blip r:embed="rId2"/>
          <a:stretch>
            <a:fillRect/>
          </a:stretch>
        </p:blipFill>
        <p:spPr>
          <a:xfrm>
            <a:off x="4727087" y="303248"/>
            <a:ext cx="4163929" cy="2667000"/>
          </a:xfrm>
          <a:prstGeom prst="rect">
            <a:avLst/>
          </a:prstGeom>
        </p:spPr>
      </p:pic>
      <p:pic>
        <p:nvPicPr>
          <p:cNvPr id="10" name="Picture 9">
            <a:extLst>
              <a:ext uri="{FF2B5EF4-FFF2-40B4-BE49-F238E27FC236}">
                <a16:creationId xmlns:a16="http://schemas.microsoft.com/office/drawing/2014/main" id="{D6753D26-384F-4ED2-974F-7BB13E4145E2}"/>
              </a:ext>
            </a:extLst>
          </p:cNvPr>
          <p:cNvPicPr>
            <a:picLocks noChangeAspect="1"/>
          </p:cNvPicPr>
          <p:nvPr/>
        </p:nvPicPr>
        <p:blipFill>
          <a:blip r:embed="rId3"/>
          <a:stretch>
            <a:fillRect/>
          </a:stretch>
        </p:blipFill>
        <p:spPr>
          <a:xfrm>
            <a:off x="228600" y="303248"/>
            <a:ext cx="4188315" cy="2667000"/>
          </a:xfrm>
          <a:prstGeom prst="rect">
            <a:avLst/>
          </a:prstGeom>
        </p:spPr>
      </p:pic>
      <p:pic>
        <p:nvPicPr>
          <p:cNvPr id="11" name="Picture 10">
            <a:extLst>
              <a:ext uri="{FF2B5EF4-FFF2-40B4-BE49-F238E27FC236}">
                <a16:creationId xmlns:a16="http://schemas.microsoft.com/office/drawing/2014/main" id="{DE7A9087-DBD0-428D-8017-C712CC9981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67" y="3200400"/>
            <a:ext cx="2390581" cy="3187441"/>
          </a:xfrm>
          <a:prstGeom prst="rect">
            <a:avLst/>
          </a:prstGeom>
        </p:spPr>
      </p:pic>
      <p:pic>
        <p:nvPicPr>
          <p:cNvPr id="12" name="Picture 11">
            <a:extLst>
              <a:ext uri="{FF2B5EF4-FFF2-40B4-BE49-F238E27FC236}">
                <a16:creationId xmlns:a16="http://schemas.microsoft.com/office/drawing/2014/main" id="{5274A047-819E-42F9-A205-1B76A056A4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3200400"/>
            <a:ext cx="5611270" cy="3156339"/>
          </a:xfrm>
          <a:prstGeom prst="rect">
            <a:avLst/>
          </a:prstGeom>
        </p:spPr>
      </p:pic>
    </p:spTree>
    <p:extLst>
      <p:ext uri="{BB962C8B-B14F-4D97-AF65-F5344CB8AC3E}">
        <p14:creationId xmlns:p14="http://schemas.microsoft.com/office/powerpoint/2010/main" val="124669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M_20190914_181032">
            <a:hlinkClick r:id="" action="ppaction://media"/>
            <a:extLst>
              <a:ext uri="{FF2B5EF4-FFF2-40B4-BE49-F238E27FC236}">
                <a16:creationId xmlns:a16="http://schemas.microsoft.com/office/drawing/2014/main" id="{8BC3F6BB-4FB8-4AE7-9E76-464768A1FE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04800" y="304800"/>
            <a:ext cx="3527426" cy="1984177"/>
          </a:xfrm>
          <a:prstGeom prst="rect">
            <a:avLst/>
          </a:prstGeom>
        </p:spPr>
      </p:pic>
      <p:pic>
        <p:nvPicPr>
          <p:cNvPr id="3" name="VID_20190617_190223">
            <a:hlinkClick r:id="" action="ppaction://media"/>
            <a:extLst>
              <a:ext uri="{FF2B5EF4-FFF2-40B4-BE49-F238E27FC236}">
                <a16:creationId xmlns:a16="http://schemas.microsoft.com/office/drawing/2014/main" id="{CB4F0BA5-6451-4C01-B690-EC596E97FD01}"/>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038774" y="304800"/>
            <a:ext cx="3527426" cy="1984177"/>
          </a:xfrm>
          <a:prstGeom prst="rect">
            <a:avLst/>
          </a:prstGeom>
        </p:spPr>
      </p:pic>
      <p:pic>
        <p:nvPicPr>
          <p:cNvPr id="4" name="VID_20190618_164235">
            <a:hlinkClick r:id="" action="ppaction://media"/>
            <a:extLst>
              <a:ext uri="{FF2B5EF4-FFF2-40B4-BE49-F238E27FC236}">
                <a16:creationId xmlns:a16="http://schemas.microsoft.com/office/drawing/2014/main" id="{C9DCEC56-1279-422B-A783-5CF7590E2235}"/>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340566" y="2971800"/>
            <a:ext cx="3527425" cy="1984177"/>
          </a:xfrm>
          <a:prstGeom prst="rect">
            <a:avLst/>
          </a:prstGeom>
        </p:spPr>
      </p:pic>
      <p:pic>
        <p:nvPicPr>
          <p:cNvPr id="5" name="VID_20190619_163222">
            <a:hlinkClick r:id="" action="ppaction://media"/>
            <a:extLst>
              <a:ext uri="{FF2B5EF4-FFF2-40B4-BE49-F238E27FC236}">
                <a16:creationId xmlns:a16="http://schemas.microsoft.com/office/drawing/2014/main" id="{48E367FA-66BB-44BE-8E3F-5A8B4D101FE9}"/>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7750758" y="4267200"/>
            <a:ext cx="1365250" cy="2427111"/>
          </a:xfrm>
          <a:prstGeom prst="rect">
            <a:avLst/>
          </a:prstGeom>
        </p:spPr>
      </p:pic>
      <p:pic>
        <p:nvPicPr>
          <p:cNvPr id="6" name="VID_20201008_101315">
            <a:hlinkClick r:id="" action="ppaction://media"/>
            <a:extLst>
              <a:ext uri="{FF2B5EF4-FFF2-40B4-BE49-F238E27FC236}">
                <a16:creationId xmlns:a16="http://schemas.microsoft.com/office/drawing/2014/main" id="{4AAB6F62-45D1-41A3-B62D-7FAEE59AB405}"/>
              </a:ext>
            </a:extLst>
          </p:cNvPr>
          <p:cNvPicPr>
            <a:picLocks noChangeAspect="1"/>
          </p:cNvPicPr>
          <p:nvPr>
            <a:videoFile r:link="rId10"/>
            <p:extLst>
              <p:ext uri="{DAA4B4D4-6D71-4841-9C94-3DE7FCFB9230}">
                <p14:media xmlns:p14="http://schemas.microsoft.com/office/powerpoint/2010/main" r:embed="rId9"/>
              </p:ext>
            </p:extLst>
          </p:nvPr>
        </p:nvPicPr>
        <p:blipFill>
          <a:blip r:embed="rId16"/>
          <a:stretch>
            <a:fillRect/>
          </a:stretch>
        </p:blipFill>
        <p:spPr>
          <a:xfrm>
            <a:off x="4038773" y="2970244"/>
            <a:ext cx="3527425" cy="1984177"/>
          </a:xfrm>
          <a:prstGeom prst="rect">
            <a:avLst/>
          </a:prstGeom>
        </p:spPr>
      </p:pic>
    </p:spTree>
    <p:extLst>
      <p:ext uri="{BB962C8B-B14F-4D97-AF65-F5344CB8AC3E}">
        <p14:creationId xmlns:p14="http://schemas.microsoft.com/office/powerpoint/2010/main" val="3436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9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54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36"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video>
              <p:cMediaNode vol="80000">
                <p:cTn id="35" fill="hold" display="0">
                  <p:stCondLst>
                    <p:cond delay="indefinite"/>
                  </p:stCondLst>
                </p:cTn>
                <p:tgtEl>
                  <p:spTgt spid="4"/>
                </p:tgtEl>
              </p:cMediaNode>
            </p:video>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4"/>
                                        </p:tgtEl>
                                      </p:cBhvr>
                                    </p:cmd>
                                  </p:childTnLst>
                                </p:cTn>
                              </p:par>
                            </p:childTnLst>
                          </p:cTn>
                        </p:par>
                      </p:childTnLst>
                    </p:cTn>
                  </p:par>
                </p:childTnLst>
              </p:cTn>
              <p:nextCondLst>
                <p:cond evt="onClick" delay="0">
                  <p:tgtEl>
                    <p:spTgt spid="4"/>
                  </p:tgtEl>
                </p:cond>
              </p:nextCondLst>
            </p:seq>
            <p:video>
              <p:cMediaNode vol="80000">
                <p:cTn id="41" fill="hold" display="0">
                  <p:stCondLst>
                    <p:cond delay="indefinite"/>
                  </p:stCondLst>
                </p:cTn>
                <p:tgtEl>
                  <p:spTgt spid="5"/>
                </p:tgtEl>
              </p:cMediaNode>
            </p:vide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5"/>
                                        </p:tgtEl>
                                      </p:cBhvr>
                                    </p:cmd>
                                  </p:childTnLst>
                                </p:cTn>
                              </p:par>
                            </p:childTnLst>
                          </p:cTn>
                        </p:par>
                      </p:childTnLst>
                    </p:cTn>
                  </p:par>
                </p:childTnLst>
              </p:cTn>
              <p:nextCondLst>
                <p:cond evt="onClick" delay="0">
                  <p:tgtEl>
                    <p:spTgt spid="5"/>
                  </p:tgtEl>
                </p:cond>
              </p:nextCondLst>
            </p:seq>
            <p:video>
              <p:cMediaNode vol="80000">
                <p:cTn id="47" fill="hold" display="0">
                  <p:stCondLst>
                    <p:cond delay="indefinite"/>
                  </p:stCondLst>
                </p:cTn>
                <p:tgtEl>
                  <p:spTgt spid="6"/>
                </p:tgtEl>
              </p:cMediaNode>
            </p:video>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7BD76-9EC4-4946-B42C-2A81F044F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9324" y="314134"/>
            <a:ext cx="3962400" cy="2971800"/>
          </a:xfrm>
          <a:prstGeom prst="rect">
            <a:avLst/>
          </a:prstGeom>
        </p:spPr>
      </p:pic>
      <p:pic>
        <p:nvPicPr>
          <p:cNvPr id="7" name="Picture 6">
            <a:extLst>
              <a:ext uri="{FF2B5EF4-FFF2-40B4-BE49-F238E27FC236}">
                <a16:creationId xmlns:a16="http://schemas.microsoft.com/office/drawing/2014/main" id="{8E7009A4-2897-44B2-822B-F5D7A580A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6" y="301693"/>
            <a:ext cx="3962400" cy="2971800"/>
          </a:xfrm>
          <a:prstGeom prst="rect">
            <a:avLst/>
          </a:prstGeom>
        </p:spPr>
      </p:pic>
      <p:pic>
        <p:nvPicPr>
          <p:cNvPr id="15" name="Picture 14">
            <a:extLst>
              <a:ext uri="{FF2B5EF4-FFF2-40B4-BE49-F238E27FC236}">
                <a16:creationId xmlns:a16="http://schemas.microsoft.com/office/drawing/2014/main" id="{964EA4CE-ACC2-4ED3-8A15-DBC49E254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46" y="3390126"/>
            <a:ext cx="3962400" cy="2971800"/>
          </a:xfrm>
          <a:prstGeom prst="rect">
            <a:avLst/>
          </a:prstGeom>
        </p:spPr>
      </p:pic>
      <p:pic>
        <p:nvPicPr>
          <p:cNvPr id="17" name="Picture 16">
            <a:extLst>
              <a:ext uri="{FF2B5EF4-FFF2-40B4-BE49-F238E27FC236}">
                <a16:creationId xmlns:a16="http://schemas.microsoft.com/office/drawing/2014/main" id="{48F66FA1-8BE6-4513-BF19-8EC0B37F2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9324" y="3390126"/>
            <a:ext cx="3962400" cy="2971800"/>
          </a:xfrm>
          <a:prstGeom prst="rect">
            <a:avLst/>
          </a:prstGeom>
        </p:spPr>
      </p:pic>
    </p:spTree>
    <p:extLst>
      <p:ext uri="{BB962C8B-B14F-4D97-AF65-F5344CB8AC3E}">
        <p14:creationId xmlns:p14="http://schemas.microsoft.com/office/powerpoint/2010/main" val="2559356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0616E0-66E7-4BAB-B603-B0D5C6D69274}"/>
              </a:ext>
            </a:extLst>
          </p:cNvPr>
          <p:cNvPicPr>
            <a:picLocks noChangeAspect="1"/>
          </p:cNvPicPr>
          <p:nvPr/>
        </p:nvPicPr>
        <p:blipFill>
          <a:blip r:embed="rId2"/>
          <a:stretch>
            <a:fillRect/>
          </a:stretch>
        </p:blipFill>
        <p:spPr>
          <a:xfrm>
            <a:off x="4727087" y="303248"/>
            <a:ext cx="4163929" cy="2667000"/>
          </a:xfrm>
          <a:prstGeom prst="rect">
            <a:avLst/>
          </a:prstGeom>
        </p:spPr>
      </p:pic>
      <p:pic>
        <p:nvPicPr>
          <p:cNvPr id="10" name="Picture 9">
            <a:extLst>
              <a:ext uri="{FF2B5EF4-FFF2-40B4-BE49-F238E27FC236}">
                <a16:creationId xmlns:a16="http://schemas.microsoft.com/office/drawing/2014/main" id="{D6753D26-384F-4ED2-974F-7BB13E4145E2}"/>
              </a:ext>
            </a:extLst>
          </p:cNvPr>
          <p:cNvPicPr>
            <a:picLocks noChangeAspect="1"/>
          </p:cNvPicPr>
          <p:nvPr/>
        </p:nvPicPr>
        <p:blipFill>
          <a:blip r:embed="rId3"/>
          <a:stretch>
            <a:fillRect/>
          </a:stretch>
        </p:blipFill>
        <p:spPr>
          <a:xfrm>
            <a:off x="228600" y="303248"/>
            <a:ext cx="4188315" cy="2667000"/>
          </a:xfrm>
          <a:prstGeom prst="rect">
            <a:avLst/>
          </a:prstGeom>
        </p:spPr>
      </p:pic>
      <p:pic>
        <p:nvPicPr>
          <p:cNvPr id="11" name="Picture 10">
            <a:extLst>
              <a:ext uri="{FF2B5EF4-FFF2-40B4-BE49-F238E27FC236}">
                <a16:creationId xmlns:a16="http://schemas.microsoft.com/office/drawing/2014/main" id="{DE7A9087-DBD0-428D-8017-C712CC9981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67" y="3200400"/>
            <a:ext cx="2390581" cy="3187441"/>
          </a:xfrm>
          <a:prstGeom prst="rect">
            <a:avLst/>
          </a:prstGeom>
        </p:spPr>
      </p:pic>
      <p:pic>
        <p:nvPicPr>
          <p:cNvPr id="12" name="Picture 11">
            <a:extLst>
              <a:ext uri="{FF2B5EF4-FFF2-40B4-BE49-F238E27FC236}">
                <a16:creationId xmlns:a16="http://schemas.microsoft.com/office/drawing/2014/main" id="{5274A047-819E-42F9-A205-1B76A056A4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3200400"/>
            <a:ext cx="5611270" cy="3156339"/>
          </a:xfrm>
          <a:prstGeom prst="rect">
            <a:avLst/>
          </a:prstGeom>
        </p:spPr>
      </p:pic>
    </p:spTree>
    <p:extLst>
      <p:ext uri="{BB962C8B-B14F-4D97-AF65-F5344CB8AC3E}">
        <p14:creationId xmlns:p14="http://schemas.microsoft.com/office/powerpoint/2010/main" val="411077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M_20190914_181032">
            <a:hlinkClick r:id="" action="ppaction://media"/>
            <a:extLst>
              <a:ext uri="{FF2B5EF4-FFF2-40B4-BE49-F238E27FC236}">
                <a16:creationId xmlns:a16="http://schemas.microsoft.com/office/drawing/2014/main" id="{8BC3F6BB-4FB8-4AE7-9E76-464768A1FE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04800" y="304800"/>
            <a:ext cx="3527426" cy="1984177"/>
          </a:xfrm>
          <a:prstGeom prst="rect">
            <a:avLst/>
          </a:prstGeom>
        </p:spPr>
      </p:pic>
      <p:pic>
        <p:nvPicPr>
          <p:cNvPr id="3" name="VID_20190617_190223">
            <a:hlinkClick r:id="" action="ppaction://media"/>
            <a:extLst>
              <a:ext uri="{FF2B5EF4-FFF2-40B4-BE49-F238E27FC236}">
                <a16:creationId xmlns:a16="http://schemas.microsoft.com/office/drawing/2014/main" id="{CB4F0BA5-6451-4C01-B690-EC596E97FD01}"/>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038774" y="304800"/>
            <a:ext cx="3527426" cy="1984177"/>
          </a:xfrm>
          <a:prstGeom prst="rect">
            <a:avLst/>
          </a:prstGeom>
        </p:spPr>
      </p:pic>
      <p:pic>
        <p:nvPicPr>
          <p:cNvPr id="4" name="VID_20190618_164235">
            <a:hlinkClick r:id="" action="ppaction://media"/>
            <a:extLst>
              <a:ext uri="{FF2B5EF4-FFF2-40B4-BE49-F238E27FC236}">
                <a16:creationId xmlns:a16="http://schemas.microsoft.com/office/drawing/2014/main" id="{C9DCEC56-1279-422B-A783-5CF7590E2235}"/>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340566" y="2971800"/>
            <a:ext cx="3527425" cy="1984177"/>
          </a:xfrm>
          <a:prstGeom prst="rect">
            <a:avLst/>
          </a:prstGeom>
        </p:spPr>
      </p:pic>
      <p:pic>
        <p:nvPicPr>
          <p:cNvPr id="5" name="VID_20190619_163222">
            <a:hlinkClick r:id="" action="ppaction://media"/>
            <a:extLst>
              <a:ext uri="{FF2B5EF4-FFF2-40B4-BE49-F238E27FC236}">
                <a16:creationId xmlns:a16="http://schemas.microsoft.com/office/drawing/2014/main" id="{48E367FA-66BB-44BE-8E3F-5A8B4D101FE9}"/>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7750758" y="4267200"/>
            <a:ext cx="1365250" cy="2427111"/>
          </a:xfrm>
          <a:prstGeom prst="rect">
            <a:avLst/>
          </a:prstGeom>
        </p:spPr>
      </p:pic>
      <p:pic>
        <p:nvPicPr>
          <p:cNvPr id="6" name="VID_20201008_101315">
            <a:hlinkClick r:id="" action="ppaction://media"/>
            <a:extLst>
              <a:ext uri="{FF2B5EF4-FFF2-40B4-BE49-F238E27FC236}">
                <a16:creationId xmlns:a16="http://schemas.microsoft.com/office/drawing/2014/main" id="{4AAB6F62-45D1-41A3-B62D-7FAEE59AB405}"/>
              </a:ext>
            </a:extLst>
          </p:cNvPr>
          <p:cNvPicPr>
            <a:picLocks noChangeAspect="1"/>
          </p:cNvPicPr>
          <p:nvPr>
            <a:videoFile r:link="rId10"/>
            <p:extLst>
              <p:ext uri="{DAA4B4D4-6D71-4841-9C94-3DE7FCFB9230}">
                <p14:media xmlns:p14="http://schemas.microsoft.com/office/powerpoint/2010/main" r:embed="rId9"/>
              </p:ext>
            </p:extLst>
          </p:nvPr>
        </p:nvPicPr>
        <p:blipFill>
          <a:blip r:embed="rId16"/>
          <a:stretch>
            <a:fillRect/>
          </a:stretch>
        </p:blipFill>
        <p:spPr>
          <a:xfrm>
            <a:off x="4038773" y="2970244"/>
            <a:ext cx="3527425" cy="1984177"/>
          </a:xfrm>
          <a:prstGeom prst="rect">
            <a:avLst/>
          </a:prstGeom>
        </p:spPr>
      </p:pic>
    </p:spTree>
    <p:extLst>
      <p:ext uri="{BB962C8B-B14F-4D97-AF65-F5344CB8AC3E}">
        <p14:creationId xmlns:p14="http://schemas.microsoft.com/office/powerpoint/2010/main" val="41362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9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54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36"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video>
              <p:cMediaNode vol="80000">
                <p:cTn id="35" fill="hold" display="0">
                  <p:stCondLst>
                    <p:cond delay="indefinite"/>
                  </p:stCondLst>
                </p:cTn>
                <p:tgtEl>
                  <p:spTgt spid="4"/>
                </p:tgtEl>
              </p:cMediaNode>
            </p:video>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4"/>
                                        </p:tgtEl>
                                      </p:cBhvr>
                                    </p:cmd>
                                  </p:childTnLst>
                                </p:cTn>
                              </p:par>
                            </p:childTnLst>
                          </p:cTn>
                        </p:par>
                      </p:childTnLst>
                    </p:cTn>
                  </p:par>
                </p:childTnLst>
              </p:cTn>
              <p:nextCondLst>
                <p:cond evt="onClick" delay="0">
                  <p:tgtEl>
                    <p:spTgt spid="4"/>
                  </p:tgtEl>
                </p:cond>
              </p:nextCondLst>
            </p:seq>
            <p:video>
              <p:cMediaNode vol="80000">
                <p:cTn id="41" fill="hold" display="0">
                  <p:stCondLst>
                    <p:cond delay="indefinite"/>
                  </p:stCondLst>
                </p:cTn>
                <p:tgtEl>
                  <p:spTgt spid="5"/>
                </p:tgtEl>
              </p:cMediaNode>
            </p:vide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5"/>
                                        </p:tgtEl>
                                      </p:cBhvr>
                                    </p:cmd>
                                  </p:childTnLst>
                                </p:cTn>
                              </p:par>
                            </p:childTnLst>
                          </p:cTn>
                        </p:par>
                      </p:childTnLst>
                    </p:cTn>
                  </p:par>
                </p:childTnLst>
              </p:cTn>
              <p:nextCondLst>
                <p:cond evt="onClick" delay="0">
                  <p:tgtEl>
                    <p:spTgt spid="5"/>
                  </p:tgtEl>
                </p:cond>
              </p:nextCondLst>
            </p:seq>
            <p:video>
              <p:cMediaNode vol="80000">
                <p:cTn id="47" fill="hold" display="0">
                  <p:stCondLst>
                    <p:cond delay="indefinite"/>
                  </p:stCondLst>
                </p:cTn>
                <p:tgtEl>
                  <p:spTgt spid="6"/>
                </p:tgtEl>
              </p:cMediaNode>
            </p:video>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2324"/>
            <a:ext cx="7772400" cy="685800"/>
          </a:xfrm>
        </p:spPr>
        <p:txBody>
          <a:bodyPr>
            <a:noAutofit/>
          </a:bodyPr>
          <a:lstStyle/>
          <a:p>
            <a:r>
              <a:rPr lang="en-US" sz="2000" b="1" dirty="0">
                <a:latin typeface="Times New Roman" pitchFamily="18" charset="0"/>
                <a:cs typeface="Times New Roman" pitchFamily="18" charset="0"/>
              </a:rPr>
              <a:t>TỔNG QUAN CÁC VẤN ĐỀ LÝ THUYẾT LIÊN QUAN</a:t>
            </a:r>
            <a:endParaRPr lang="en-US" sz="2000" b="1" dirty="0"/>
          </a:p>
        </p:txBody>
      </p:sp>
      <p:sp>
        <p:nvSpPr>
          <p:cNvPr id="3" name="Subtitle 2"/>
          <p:cNvSpPr>
            <a:spLocks noGrp="1"/>
          </p:cNvSpPr>
          <p:nvPr>
            <p:ph type="subTitle" idx="1"/>
          </p:nvPr>
        </p:nvSpPr>
        <p:spPr>
          <a:xfrm>
            <a:off x="609600" y="794245"/>
            <a:ext cx="8077200" cy="2002457"/>
          </a:xfrm>
        </p:spPr>
        <p:txBody>
          <a:bodyPr>
            <a:noAutofit/>
          </a:bodyPr>
          <a:lstStyle/>
          <a:p>
            <a:pPr algn="just"/>
            <a:r>
              <a:rPr lang="en-US" sz="1800" b="1" dirty="0" err="1">
                <a:latin typeface="Times New Roman" pitchFamily="18" charset="0"/>
                <a:cs typeface="Times New Roman" pitchFamily="18" charset="0"/>
              </a:rPr>
              <a:t>Công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nghệ</a:t>
            </a:r>
            <a:r>
              <a:rPr lang="en-US" sz="1800" b="1" dirty="0">
                <a:latin typeface="Times New Roman" pitchFamily="18" charset="0"/>
                <a:cs typeface="Times New Roman" pitchFamily="18" charset="0"/>
              </a:rPr>
              <a:t> RAS</a:t>
            </a:r>
          </a:p>
          <a:p>
            <a:pPr algn="just">
              <a:lnSpc>
                <a:spcPct val="100000"/>
              </a:lnSpc>
              <a:spcBef>
                <a:spcPts val="0"/>
              </a:spcBef>
            </a:pPr>
            <a:r>
              <a:rPr lang="pt-BR" sz="1600" dirty="0">
                <a:latin typeface="Times New Roman" panose="02020603050405020304" pitchFamily="18" charset="0"/>
                <a:ea typeface="MS Mincho" panose="02020609040205080304" pitchFamily="49" charset="-128"/>
              </a:rPr>
              <a:t>Lịch sử: bắt đầu từ 1950s nuôi cá chép ở Nhật Bản nhưng đến 1990s công nghệ RAS mới được nghiên cứu và ứng dụng ở nhiều nơi trên thế giới. </a:t>
            </a:r>
            <a:r>
              <a:rPr lang="pt-BR" sz="1600" dirty="0">
                <a:effectLst/>
                <a:latin typeface="Times New Roman" panose="02020603050405020304" pitchFamily="18" charset="0"/>
                <a:ea typeface="MS Mincho" panose="02020609040205080304" pitchFamily="49" charset="-128"/>
              </a:rPr>
              <a:t>Hiện nay, công nghệ này đã được phát triển và thương mại hoá mạnh mẽ.</a:t>
            </a:r>
            <a:r>
              <a:rPr lang="en-US" sz="1600" dirty="0">
                <a:effectLst/>
                <a:latin typeface="Times New Roman" panose="02020603050405020304" pitchFamily="18" charset="0"/>
                <a:ea typeface="MS Mincho" panose="02020609040205080304" pitchFamily="49" charset="-128"/>
              </a:rPr>
              <a:t> </a:t>
            </a:r>
            <a:r>
              <a:rPr lang="pt-BR" sz="1600" dirty="0">
                <a:latin typeface="Times New Roman" panose="02020603050405020304" pitchFamily="18" charset="0"/>
                <a:ea typeface="MS Mincho" panose="02020609040205080304" pitchFamily="49" charset="-128"/>
              </a:rPr>
              <a:t> </a:t>
            </a:r>
          </a:p>
          <a:p>
            <a:pPr algn="just">
              <a:lnSpc>
                <a:spcPct val="100000"/>
              </a:lnSpc>
              <a:spcBef>
                <a:spcPts val="0"/>
              </a:spcBef>
            </a:pPr>
            <a:r>
              <a:rPr lang="pt-BR" sz="1600" dirty="0">
                <a:effectLst/>
                <a:latin typeface="Times New Roman" panose="02020603050405020304" pitchFamily="18" charset="0"/>
                <a:ea typeface="MS Mincho" panose="02020609040205080304" pitchFamily="49" charset="-128"/>
              </a:rPr>
              <a:t>Việt Nam: có một số nghiên cứu nhưng</a:t>
            </a:r>
            <a:r>
              <a:rPr lang="pt-BR" sz="1600" dirty="0">
                <a:latin typeface="Times New Roman" panose="02020603050405020304" pitchFamily="18" charset="0"/>
                <a:ea typeface="MS Mincho" panose="02020609040205080304" pitchFamily="49" charset="-128"/>
              </a:rPr>
              <a:t> mới dừng ở quy mô nhỏ</a:t>
            </a:r>
          </a:p>
          <a:p>
            <a:pPr algn="just">
              <a:lnSpc>
                <a:spcPct val="100000"/>
              </a:lnSpc>
              <a:spcBef>
                <a:spcPts val="0"/>
              </a:spcBef>
            </a:pPr>
            <a:r>
              <a:rPr lang="pt-BR" sz="1600" dirty="0">
                <a:effectLst/>
                <a:latin typeface="Times New Roman" panose="02020603050405020304" pitchFamily="18" charset="0"/>
                <a:ea typeface="MS Mincho" panose="02020609040205080304" pitchFamily="49" charset="-128"/>
              </a:rPr>
              <a:t>Hải Phòng: Công nghệ RAS mới chỉ được ứng dụng trong một số cơ sở sản xuất giống thủy sản. Công nghệ nuôi tôm thương phẩm hiện nay của thành phố vẫn là nuôi trong hệ thống mở với phương thức nuôi từ quảng canh đến thâm canh.</a:t>
            </a:r>
            <a:endParaRPr lang="en-US" sz="1600" dirty="0">
              <a:latin typeface="Times New Roman" panose="02020603050405020304" pitchFamily="18" charset="0"/>
              <a:ea typeface="MS Mincho" panose="02020609040205080304" pitchFamily="49" charset="-128"/>
            </a:endParaRPr>
          </a:p>
          <a:p>
            <a:pPr algn="just"/>
            <a:r>
              <a:rPr lang="en-US" sz="1600" dirty="0" err="1">
                <a:latin typeface="Times New Roman" panose="02020603050405020304" pitchFamily="18" charset="0"/>
                <a:ea typeface="MS Mincho" panose="02020609040205080304" pitchFamily="49" charset="-128"/>
              </a:rPr>
              <a:t>Triển</a:t>
            </a:r>
            <a:r>
              <a:rPr lang="en-US" sz="1600" dirty="0">
                <a:latin typeface="Times New Roman" panose="02020603050405020304" pitchFamily="18" charset="0"/>
                <a:ea typeface="MS Mincho" panose="02020609040205080304" pitchFamily="49" charset="-128"/>
              </a:rPr>
              <a:t> </a:t>
            </a:r>
            <a:r>
              <a:rPr lang="en-US" sz="1600" dirty="0" err="1">
                <a:latin typeface="Times New Roman" panose="02020603050405020304" pitchFamily="18" charset="0"/>
                <a:ea typeface="MS Mincho" panose="02020609040205080304" pitchFamily="49" charset="-128"/>
              </a:rPr>
              <a:t>vọng</a:t>
            </a:r>
            <a:r>
              <a:rPr lang="en-US" sz="1600" dirty="0">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Các</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hệ</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thống</a:t>
            </a:r>
            <a:r>
              <a:rPr lang="en-US" sz="1600" dirty="0">
                <a:effectLst/>
                <a:latin typeface="Times New Roman" panose="02020603050405020304" pitchFamily="18" charset="0"/>
                <a:ea typeface="MS Mincho" panose="02020609040205080304" pitchFamily="49" charset="-128"/>
              </a:rPr>
              <a:t> RAS </a:t>
            </a:r>
            <a:r>
              <a:rPr lang="en-US" sz="1600" dirty="0" err="1">
                <a:effectLst/>
                <a:latin typeface="Times New Roman" panose="02020603050405020304" pitchFamily="18" charset="0"/>
                <a:ea typeface="MS Mincho" panose="02020609040205080304" pitchFamily="49" charset="-128"/>
              </a:rPr>
              <a:t>cung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cấp</a:t>
            </a:r>
            <a:r>
              <a:rPr lang="en-US" sz="1600" dirty="0">
                <a:effectLst/>
                <a:latin typeface="Times New Roman" panose="02020603050405020304" pitchFamily="18" charset="0"/>
                <a:ea typeface="MS Mincho" panose="02020609040205080304" pitchFamily="49" charset="-128"/>
              </a:rPr>
              <a:t> 6% </a:t>
            </a:r>
            <a:r>
              <a:rPr lang="en-US" sz="1600" dirty="0" err="1">
                <a:effectLst/>
                <a:latin typeface="Times New Roman" panose="02020603050405020304" pitchFamily="18" charset="0"/>
                <a:ea typeface="MS Mincho" panose="02020609040205080304" pitchFamily="49" charset="-128"/>
              </a:rPr>
              <a:t>tổng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sản</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lượng</a:t>
            </a:r>
            <a:r>
              <a:rPr lang="en-US" sz="1600" dirty="0">
                <a:effectLst/>
                <a:latin typeface="Times New Roman" panose="02020603050405020304" pitchFamily="18" charset="0"/>
                <a:ea typeface="MS Mincho" panose="02020609040205080304" pitchFamily="49" charset="-128"/>
              </a:rPr>
              <a:t> ở </a:t>
            </a:r>
            <a:r>
              <a:rPr lang="en-US" sz="1600" dirty="0" err="1">
                <a:effectLst/>
                <a:latin typeface="Times New Roman" panose="02020603050405020304" pitchFamily="18" charset="0"/>
                <a:ea typeface="MS Mincho" panose="02020609040205080304" pitchFamily="49" charset="-128"/>
              </a:rPr>
              <a:t>Trung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Quốc</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và</a:t>
            </a:r>
            <a:r>
              <a:rPr lang="en-US" sz="1600" dirty="0">
                <a:effectLst/>
                <a:latin typeface="Times New Roman" panose="02020603050405020304" pitchFamily="18" charset="0"/>
                <a:ea typeface="MS Mincho" panose="02020609040205080304" pitchFamily="49" charset="-128"/>
              </a:rPr>
              <a:t> 12% ở </a:t>
            </a:r>
            <a:r>
              <a:rPr lang="en-US" sz="1600" dirty="0" err="1">
                <a:effectLst/>
                <a:latin typeface="Times New Roman" panose="02020603050405020304" pitchFamily="18" charset="0"/>
                <a:ea typeface="MS Mincho" panose="02020609040205080304" pitchFamily="49" charset="-128"/>
              </a:rPr>
              <a:t>Mỹ</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và</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Châu</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Âu</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Vào</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năm</a:t>
            </a:r>
            <a:r>
              <a:rPr lang="en-US" sz="1600" dirty="0">
                <a:effectLst/>
                <a:latin typeface="Times New Roman" panose="02020603050405020304" pitchFamily="18" charset="0"/>
                <a:ea typeface="MS Mincho" panose="02020609040205080304" pitchFamily="49" charset="-128"/>
              </a:rPr>
              <a:t> 2030, </a:t>
            </a:r>
            <a:r>
              <a:rPr lang="en-US" sz="1600" dirty="0" err="1">
                <a:effectLst/>
                <a:latin typeface="Times New Roman" panose="02020603050405020304" pitchFamily="18" charset="0"/>
                <a:ea typeface="MS Mincho" panose="02020609040205080304" pitchFamily="49" charset="-128"/>
              </a:rPr>
              <a:t>nuôi</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trồng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thủy</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sản</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sẽ</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đáp</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ứng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khoảng</a:t>
            </a:r>
            <a:r>
              <a:rPr lang="en-US" sz="1600" dirty="0">
                <a:effectLst/>
                <a:latin typeface="Times New Roman" panose="02020603050405020304" pitchFamily="18" charset="0"/>
                <a:ea typeface="MS Mincho" panose="02020609040205080304" pitchFamily="49" charset="-128"/>
              </a:rPr>
              <a:t> 62% </a:t>
            </a:r>
            <a:r>
              <a:rPr lang="en-US" sz="1600" dirty="0" err="1">
                <a:effectLst/>
                <a:latin typeface="Times New Roman" panose="02020603050405020304" pitchFamily="18" charset="0"/>
                <a:ea typeface="MS Mincho" panose="02020609040205080304" pitchFamily="49" charset="-128"/>
              </a:rPr>
              <a:t>nhu</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cầu</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toàn</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cầu</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trong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đó</a:t>
            </a:r>
            <a:r>
              <a:rPr lang="en-US" sz="1600" dirty="0">
                <a:effectLst/>
                <a:latin typeface="Times New Roman" panose="02020603050405020304" pitchFamily="18" charset="0"/>
                <a:ea typeface="MS Mincho" panose="02020609040205080304" pitchFamily="49" charset="-128"/>
              </a:rPr>
              <a:t> 40% </a:t>
            </a:r>
            <a:r>
              <a:rPr lang="en-US" sz="1600" dirty="0" err="1">
                <a:effectLst/>
                <a:latin typeface="Times New Roman" panose="02020603050405020304" pitchFamily="18" charset="0"/>
                <a:ea typeface="MS Mincho" panose="02020609040205080304" pitchFamily="49" charset="-128"/>
              </a:rPr>
              <a:t>sẽ</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được</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cung</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cấp</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từ</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các</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hệ</a:t>
            </a:r>
            <a:r>
              <a:rPr lang="en-US" sz="1600" dirty="0">
                <a:effectLst/>
                <a:latin typeface="Times New Roman" panose="02020603050405020304" pitchFamily="18" charset="0"/>
                <a:ea typeface="MS Mincho" panose="02020609040205080304" pitchFamily="49" charset="-128"/>
              </a:rPr>
              <a:t> </a:t>
            </a:r>
            <a:r>
              <a:rPr lang="en-US" sz="1600" dirty="0" err="1">
                <a:effectLst/>
                <a:latin typeface="Times New Roman" panose="02020603050405020304" pitchFamily="18" charset="0"/>
                <a:ea typeface="MS Mincho" panose="02020609040205080304" pitchFamily="49" charset="-128"/>
              </a:rPr>
              <a:t>thống</a:t>
            </a:r>
            <a:r>
              <a:rPr lang="en-US" sz="1600" dirty="0">
                <a:effectLst/>
                <a:latin typeface="Times New Roman" panose="02020603050405020304" pitchFamily="18" charset="0"/>
                <a:ea typeface="MS Mincho" panose="02020609040205080304" pitchFamily="49" charset="-128"/>
              </a:rPr>
              <a:t> RAS.</a:t>
            </a:r>
          </a:p>
        </p:txBody>
      </p:sp>
      <p:pic>
        <p:nvPicPr>
          <p:cNvPr id="41" name="Picture 40">
            <a:extLst>
              <a:ext uri="{FF2B5EF4-FFF2-40B4-BE49-F238E27FC236}">
                <a16:creationId xmlns:a16="http://schemas.microsoft.com/office/drawing/2014/main" id="{87C6D2CE-593F-4384-AF4C-6DAF6EC907EF}"/>
              </a:ext>
            </a:extLst>
          </p:cNvPr>
          <p:cNvPicPr>
            <a:picLocks noChangeAspect="1"/>
          </p:cNvPicPr>
          <p:nvPr/>
        </p:nvPicPr>
        <p:blipFill>
          <a:blip r:embed="rId2"/>
          <a:stretch>
            <a:fillRect/>
          </a:stretch>
        </p:blipFill>
        <p:spPr>
          <a:xfrm>
            <a:off x="4905911" y="3895634"/>
            <a:ext cx="3798723" cy="2168121"/>
          </a:xfrm>
          <a:prstGeom prst="rect">
            <a:avLst/>
          </a:prstGeom>
        </p:spPr>
      </p:pic>
      <p:pic>
        <p:nvPicPr>
          <p:cNvPr id="43" name="Picture 42">
            <a:extLst>
              <a:ext uri="{FF2B5EF4-FFF2-40B4-BE49-F238E27FC236}">
                <a16:creationId xmlns:a16="http://schemas.microsoft.com/office/drawing/2014/main" id="{9CC12C05-5C54-45CA-BE87-855BEE88E68F}"/>
              </a:ext>
            </a:extLst>
          </p:cNvPr>
          <p:cNvPicPr>
            <a:picLocks noChangeAspect="1"/>
          </p:cNvPicPr>
          <p:nvPr/>
        </p:nvPicPr>
        <p:blipFill>
          <a:blip r:embed="rId3"/>
          <a:stretch>
            <a:fillRect/>
          </a:stretch>
        </p:blipFill>
        <p:spPr>
          <a:xfrm>
            <a:off x="500938" y="3733800"/>
            <a:ext cx="4724401" cy="2962040"/>
          </a:xfrm>
          <a:prstGeom prst="rect">
            <a:avLst/>
          </a:prstGeom>
        </p:spPr>
      </p:pic>
      <p:sp>
        <p:nvSpPr>
          <p:cNvPr id="44" name="TextBox 43">
            <a:extLst>
              <a:ext uri="{FF2B5EF4-FFF2-40B4-BE49-F238E27FC236}">
                <a16:creationId xmlns:a16="http://schemas.microsoft.com/office/drawing/2014/main" id="{8511BA85-DFA2-417B-A2B1-624CCBA038C0}"/>
              </a:ext>
            </a:extLst>
          </p:cNvPr>
          <p:cNvSpPr txBox="1"/>
          <p:nvPr/>
        </p:nvSpPr>
        <p:spPr>
          <a:xfrm>
            <a:off x="1828800" y="6477000"/>
            <a:ext cx="69342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RAS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69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533400"/>
            <a:ext cx="8001000" cy="5943600"/>
          </a:xfrm>
        </p:spPr>
        <p:txBody>
          <a:bodyPr>
            <a:noAutofit/>
          </a:bodyPr>
          <a:lstStyle/>
          <a:p>
            <a:pPr algn="just"/>
            <a:r>
              <a:rPr lang="en-US" sz="1800" b="1" dirty="0" err="1">
                <a:latin typeface="Times New Roman" pitchFamily="18" charset="0"/>
                <a:cs typeface="Times New Roman" pitchFamily="18" charset="0"/>
              </a:rPr>
              <a:t>Điều</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kiện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tự</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nhiện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kinh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tế</a:t>
            </a:r>
            <a:r>
              <a:rPr lang="en-US" sz="1800" b="1" dirty="0">
                <a:latin typeface="Times New Roman" pitchFamily="18" charset="0"/>
                <a:cs typeface="Times New Roman" pitchFamily="18" charset="0"/>
              </a:rPr>
              <a:t> - </a:t>
            </a:r>
            <a:r>
              <a:rPr lang="en-US" sz="1800" b="1" dirty="0" err="1">
                <a:latin typeface="Times New Roman" pitchFamily="18" charset="0"/>
                <a:cs typeface="Times New Roman" pitchFamily="18" charset="0"/>
              </a:rPr>
              <a:t>xã</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hội</a:t>
            </a:r>
            <a:endParaRPr lang="en-US" sz="1800" b="1" dirty="0">
              <a:latin typeface="Times New Roman" pitchFamily="18" charset="0"/>
              <a:cs typeface="Times New Roman" pitchFamily="18" charset="0"/>
            </a:endParaRPr>
          </a:p>
          <a:p>
            <a:pPr marL="285750" indent="-285750" algn="just">
              <a:buFontTx/>
              <a:buChar char="-"/>
            </a:pPr>
            <a:r>
              <a:rPr lang="en-US" sz="1800" dirty="0" err="1">
                <a:effectLst/>
                <a:latin typeface="Times New Roman" panose="02020603050405020304" pitchFamily="18" charset="0"/>
                <a:ea typeface="MS Mincho" panose="02020609040205080304" pitchFamily="49" charset="-128"/>
              </a:rPr>
              <a:t>Thuận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lợi</a:t>
            </a:r>
            <a:r>
              <a:rPr lang="en-US" sz="1800" dirty="0">
                <a:effectLst/>
                <a:latin typeface="Times New Roman" panose="02020603050405020304" pitchFamily="18" charset="0"/>
                <a:ea typeface="MS Mincho" panose="02020609040205080304" pitchFamily="49" charset="-128"/>
              </a:rPr>
              <a:t>: (1) </a:t>
            </a:r>
            <a:r>
              <a:rPr lang="en-US" sz="1800" dirty="0" err="1">
                <a:effectLst/>
                <a:latin typeface="Times New Roman" panose="02020603050405020304" pitchFamily="18" charset="0"/>
                <a:ea typeface="MS Mincho" panose="02020609040205080304" pitchFamily="49" charset="-128"/>
              </a:rPr>
              <a:t>có</a:t>
            </a:r>
            <a:r>
              <a:rPr lang="en-US" sz="1800" dirty="0">
                <a:effectLst/>
                <a:latin typeface="Times New Roman" panose="02020603050405020304" pitchFamily="18" charset="0"/>
                <a:ea typeface="MS Mincho" panose="02020609040205080304" pitchFamily="49" charset="-128"/>
              </a:rPr>
              <a:t> </a:t>
            </a:r>
            <a:r>
              <a:rPr lang="vi-VN" sz="1800" dirty="0">
                <a:effectLst/>
                <a:latin typeface="Times New Roman" panose="02020603050405020304" pitchFamily="18" charset="0"/>
                <a:ea typeface="MS Mincho" panose="02020609040205080304" pitchFamily="49" charset="-128"/>
              </a:rPr>
              <a:t>lợi thế về mặt vị trí địa lý, cơ sở hạ tầng giao thông, giáo dục, y tế… đồng bộ kết nối, giao lưu và trao đổi hàng hóa giữa các tỉnh trong vùng đến các địa phương khác trên toàn quốc và ra thế giới</a:t>
            </a:r>
            <a:r>
              <a:rPr lang="en-US" sz="1800" dirty="0">
                <a:effectLst/>
                <a:latin typeface="Times New Roman" panose="02020603050405020304" pitchFamily="18" charset="0"/>
                <a:ea typeface="MS Mincho" panose="02020609040205080304" pitchFamily="49" charset="-128"/>
              </a:rPr>
              <a:t>; (2)</a:t>
            </a:r>
            <a:r>
              <a:rPr lang="vi-VN" sz="1800" dirty="0">
                <a:effectLst/>
                <a:latin typeface="Times New Roman" panose="02020603050405020304" pitchFamily="18" charset="0"/>
                <a:ea typeface="MS Mincho" panose="02020609040205080304" pitchFamily="49" charset="-128"/>
              </a:rPr>
              <a:t> các ngành công nghiệp</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chế</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biến</a:t>
            </a:r>
            <a:r>
              <a:rPr lang="vi-VN" sz="1800" dirty="0">
                <a:effectLst/>
                <a:latin typeface="Times New Roman" panose="02020603050405020304" pitchFamily="18" charset="0"/>
                <a:ea typeface="MS Mincho" panose="02020609040205080304" pitchFamily="49" charset="-128"/>
              </a:rPr>
              <a:t> và phụ trợ ngày càng phát triển</a:t>
            </a:r>
            <a:r>
              <a:rPr lang="en-US" sz="1800" dirty="0">
                <a:latin typeface="Times New Roman" panose="02020603050405020304" pitchFamily="18" charset="0"/>
                <a:ea typeface="MS Mincho" panose="02020609040205080304" pitchFamily="49" charset="-128"/>
              </a:rPr>
              <a:t>; (3)</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có</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nguồn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nhân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lực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có</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chất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lượng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cao</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đã</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tạo</a:t>
            </a:r>
            <a:r>
              <a:rPr lang="vi-VN" sz="1800" dirty="0">
                <a:effectLst/>
                <a:latin typeface="Times New Roman" panose="02020603050405020304" pitchFamily="18" charset="0"/>
                <a:ea typeface="MS Mincho" panose="02020609040205080304" pitchFamily="49" charset="-128"/>
              </a:rPr>
              <a:t> động lực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để</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ngành</a:t>
            </a:r>
            <a:r>
              <a:rPr lang="en-US" sz="1800" dirty="0">
                <a:effectLst/>
                <a:latin typeface="Times New Roman" panose="02020603050405020304" pitchFamily="18" charset="0"/>
                <a:ea typeface="MS Mincho" panose="02020609040205080304" pitchFamily="49" charset="-128"/>
              </a:rPr>
              <a:t> NTTS </a:t>
            </a:r>
            <a:r>
              <a:rPr lang="en-US" sz="1800" dirty="0" err="1">
                <a:effectLst/>
                <a:latin typeface="Times New Roman" panose="02020603050405020304" pitchFamily="18" charset="0"/>
                <a:ea typeface="MS Mincho" panose="02020609040205080304" pitchFamily="49" charset="-128"/>
              </a:rPr>
              <a:t>phát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triển</a:t>
            </a:r>
            <a:r>
              <a:rPr lang="en-US" sz="1800" dirty="0">
                <a:effectLst/>
                <a:latin typeface="Times New Roman" panose="02020603050405020304" pitchFamily="18" charset="0"/>
                <a:ea typeface="MS Mincho" panose="02020609040205080304" pitchFamily="49" charset="-128"/>
              </a:rPr>
              <a:t>. </a:t>
            </a:r>
          </a:p>
          <a:p>
            <a:pPr marL="285750" indent="-285750" algn="just">
              <a:buFontTx/>
              <a:buChar char="-"/>
            </a:pPr>
            <a:r>
              <a:rPr lang="en-US" sz="1800" dirty="0" err="1">
                <a:latin typeface="Times New Roman" panose="02020603050405020304" pitchFamily="18" charset="0"/>
                <a:ea typeface="MS Mincho" panose="02020609040205080304" pitchFamily="49" charset="-128"/>
              </a:rPr>
              <a:t>Thách</a:t>
            </a:r>
            <a:r>
              <a:rPr lang="en-US" sz="1800" dirty="0">
                <a:latin typeface="Times New Roman" panose="02020603050405020304" pitchFamily="18" charset="0"/>
                <a:ea typeface="MS Mincho" panose="02020609040205080304" pitchFamily="49" charset="-128"/>
              </a:rPr>
              <a:t> </a:t>
            </a:r>
            <a:r>
              <a:rPr lang="en-US" sz="1800" dirty="0" err="1">
                <a:latin typeface="Times New Roman" panose="02020603050405020304" pitchFamily="18" charset="0"/>
                <a:ea typeface="MS Mincho" panose="02020609040205080304" pitchFamily="49" charset="-128"/>
              </a:rPr>
              <a:t>thức</a:t>
            </a:r>
            <a:r>
              <a:rPr lang="en-US" sz="1800" dirty="0">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Tuy</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nhiên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ngành</a:t>
            </a:r>
            <a:r>
              <a:rPr lang="en-US" sz="1800" dirty="0">
                <a:effectLst/>
                <a:latin typeface="Times New Roman" panose="02020603050405020304" pitchFamily="18" charset="0"/>
                <a:ea typeface="MS Mincho" panose="02020609040205080304" pitchFamily="49" charset="-128"/>
              </a:rPr>
              <a:t> NTTS </a:t>
            </a:r>
            <a:r>
              <a:rPr lang="en-US" sz="1800" dirty="0" err="1">
                <a:effectLst/>
                <a:latin typeface="Times New Roman" panose="02020603050405020304" pitchFamily="18" charset="0"/>
                <a:ea typeface="MS Mincho" panose="02020609040205080304" pitchFamily="49" charset="-128"/>
              </a:rPr>
              <a:t>cũng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bị</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cạnh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tranh</a:t>
            </a:r>
            <a:r>
              <a:rPr lang="en-US" sz="1800" dirty="0">
                <a:effectLst/>
                <a:latin typeface="Times New Roman" panose="02020603050405020304" pitchFamily="18" charset="0"/>
                <a:ea typeface="MS Mincho" panose="02020609040205080304" pitchFamily="49" charset="-128"/>
              </a:rPr>
              <a:t> gay </a:t>
            </a:r>
            <a:r>
              <a:rPr lang="en-US" sz="1800" dirty="0" err="1">
                <a:effectLst/>
                <a:latin typeface="Times New Roman" panose="02020603050405020304" pitchFamily="18" charset="0"/>
                <a:ea typeface="MS Mincho" panose="02020609040205080304" pitchFamily="49" charset="-128"/>
              </a:rPr>
              <a:t>gắt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với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ngành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khác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về</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đất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đai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nguồn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nhân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lực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và</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chất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lượng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nguồn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nước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cho</a:t>
            </a:r>
            <a:r>
              <a:rPr lang="en-US" sz="1800" dirty="0">
                <a:effectLst/>
                <a:latin typeface="Times New Roman" panose="02020603050405020304" pitchFamily="18" charset="0"/>
                <a:ea typeface="MS Mincho" panose="02020609040205080304" pitchFamily="49" charset="-128"/>
              </a:rPr>
              <a:t> NTTS </a:t>
            </a:r>
            <a:r>
              <a:rPr lang="en-US" sz="1800" dirty="0" err="1">
                <a:effectLst/>
                <a:latin typeface="Times New Roman" panose="02020603050405020304" pitchFamily="18" charset="0"/>
                <a:ea typeface="MS Mincho" panose="02020609040205080304" pitchFamily="49" charset="-128"/>
              </a:rPr>
              <a:t>có</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rủi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ro</a:t>
            </a:r>
            <a:r>
              <a:rPr lang="en-US" sz="1800" dirty="0">
                <a:effectLst/>
                <a:latin typeface="Times New Roman" panose="02020603050405020304" pitchFamily="18" charset="0"/>
                <a:ea typeface="MS Mincho" panose="02020609040205080304" pitchFamily="49" charset="-128"/>
              </a:rPr>
              <a:t> ô </a:t>
            </a:r>
            <a:r>
              <a:rPr lang="en-US" sz="1800" dirty="0" err="1">
                <a:effectLst/>
                <a:latin typeface="Times New Roman" panose="02020603050405020304" pitchFamily="18" charset="0"/>
                <a:ea typeface="MS Mincho" panose="02020609040205080304" pitchFamily="49" charset="-128"/>
              </a:rPr>
              <a:t>nhiễm</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tăng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cao</a:t>
            </a:r>
            <a:r>
              <a:rPr lang="en-US" sz="1800" dirty="0">
                <a:effectLst/>
                <a:latin typeface="Times New Roman" panose="02020603050405020304" pitchFamily="18" charset="0"/>
                <a:ea typeface="MS Mincho" panose="02020609040205080304" pitchFamily="49" charset="-128"/>
              </a:rPr>
              <a:t>.</a:t>
            </a:r>
          </a:p>
          <a:p>
            <a:pPr marL="285750" indent="-285750" algn="just">
              <a:buFontTx/>
              <a:buChar char="-"/>
            </a:pPr>
            <a:r>
              <a:rPr lang="en-US" sz="1800" dirty="0" err="1">
                <a:solidFill>
                  <a:schemeClr val="tx1"/>
                </a:solidFill>
                <a:latin typeface="Times New Roman" panose="02020603050405020304" pitchFamily="18" charset="0"/>
                <a:ea typeface="MS Mincho" panose="02020609040205080304" pitchFamily="49" charset="-128"/>
                <a:cs typeface="Times New Roman" pitchFamily="18" charset="0"/>
              </a:rPr>
              <a:t>Thực</a:t>
            </a:r>
            <a:r>
              <a:rPr lang="en-US" sz="1800" dirty="0">
                <a:solidFill>
                  <a:schemeClr val="tx1"/>
                </a:solidFill>
                <a:latin typeface="Times New Roman" panose="02020603050405020304" pitchFamily="18" charset="0"/>
                <a:ea typeface="MS Mincho" panose="02020609040205080304" pitchFamily="49" charset="-128"/>
                <a:cs typeface="Times New Roman" pitchFamily="18" charset="0"/>
              </a:rPr>
              <a:t> </a:t>
            </a:r>
            <a:r>
              <a:rPr lang="en-US" sz="1800" dirty="0" err="1">
                <a:solidFill>
                  <a:schemeClr val="tx1"/>
                </a:solidFill>
                <a:latin typeface="Times New Roman" panose="02020603050405020304" pitchFamily="18" charset="0"/>
                <a:ea typeface="MS Mincho" panose="02020609040205080304" pitchFamily="49" charset="-128"/>
                <a:cs typeface="Times New Roman" pitchFamily="18" charset="0"/>
              </a:rPr>
              <a:t>tế</a:t>
            </a:r>
            <a:r>
              <a:rPr lang="en-US" sz="1800" dirty="0">
                <a:solidFill>
                  <a:schemeClr val="tx1"/>
                </a:solidFill>
                <a:latin typeface="Times New Roman" panose="02020603050405020304" pitchFamily="18" charset="0"/>
                <a:ea typeface="MS Mincho" panose="02020609040205080304" pitchFamily="49" charset="-128"/>
                <a:cs typeface="Times New Roman" pitchFamily="18" charset="0"/>
              </a:rPr>
              <a:t>: </a:t>
            </a:r>
            <a:r>
              <a:rPr lang="en-US" sz="1800" dirty="0" err="1">
                <a:solidFill>
                  <a:srgbClr val="333333"/>
                </a:solidFill>
                <a:effectLst/>
                <a:latin typeface="Times New Roman" panose="02020603050405020304" pitchFamily="18" charset="0"/>
                <a:ea typeface="MS Mincho" panose="02020609040205080304" pitchFamily="49" charset="-128"/>
              </a:rPr>
              <a:t>Tổng</a:t>
            </a:r>
            <a:r>
              <a:rPr lang="en-US" sz="1800" dirty="0">
                <a:solidFill>
                  <a:srgbClr val="333333"/>
                </a:solidFill>
                <a:effectLst/>
                <a:latin typeface="Times New Roman" panose="02020603050405020304" pitchFamily="18" charset="0"/>
                <a:ea typeface="MS Mincho" panose="02020609040205080304" pitchFamily="49" charset="-128"/>
              </a:rPr>
              <a:t> </a:t>
            </a:r>
            <a:r>
              <a:rPr lang="en-US" sz="1800" dirty="0" err="1">
                <a:solidFill>
                  <a:srgbClr val="333333"/>
                </a:solidFill>
                <a:effectLst/>
                <a:latin typeface="Times New Roman" panose="02020603050405020304" pitchFamily="18" charset="0"/>
                <a:ea typeface="MS Mincho" panose="02020609040205080304" pitchFamily="49" charset="-128"/>
              </a:rPr>
              <a:t>d</a:t>
            </a:r>
            <a:r>
              <a:rPr lang="en-US" sz="1800" dirty="0" err="1">
                <a:effectLst/>
                <a:latin typeface="Times New Roman" panose="02020603050405020304" pitchFamily="18" charset="0"/>
                <a:ea typeface="MS Mincho" panose="02020609040205080304" pitchFamily="49" charset="-128"/>
              </a:rPr>
              <a:t>iện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tích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cho</a:t>
            </a:r>
            <a:r>
              <a:rPr lang="en-US" sz="1800" dirty="0">
                <a:effectLst/>
                <a:latin typeface="Times New Roman" panose="02020603050405020304" pitchFamily="18" charset="0"/>
                <a:ea typeface="MS Mincho" panose="02020609040205080304" pitchFamily="49" charset="-128"/>
              </a:rPr>
              <a:t> NTTS </a:t>
            </a:r>
            <a:r>
              <a:rPr lang="en-US" sz="1800" dirty="0" err="1">
                <a:effectLst/>
                <a:latin typeface="Times New Roman" panose="02020603050405020304" pitchFamily="18" charset="0"/>
                <a:ea typeface="MS Mincho" panose="02020609040205080304" pitchFamily="49" charset="-128"/>
              </a:rPr>
              <a:t>ngày</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càng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giảm</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năng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suất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và</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giá</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trị</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sản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phẩm</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còn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chưa</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cao</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Tăng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trưởng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trong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lĩnh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vực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kinh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tế</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thuỷ</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sản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vẫn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phụ</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thuộc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chủ</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yếu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vào</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yếu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tố</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vốn</a:t>
            </a:r>
            <a:r>
              <a:rPr lang="en-US" sz="1800" dirty="0">
                <a:solidFill>
                  <a:srgbClr val="333333"/>
                </a:solidFill>
                <a:effectLst/>
                <a:latin typeface="Times New Roman" panose="02020603050405020304" pitchFamily="18" charset="0"/>
                <a:ea typeface="MS Mincho" panose="02020609040205080304" pitchFamily="49" charset="-128"/>
              </a:rPr>
              <a:t>, </a:t>
            </a:r>
            <a:r>
              <a:rPr lang="en-US" sz="1800" dirty="0" err="1">
                <a:solidFill>
                  <a:srgbClr val="333333"/>
                </a:solidFill>
                <a:effectLst/>
                <a:latin typeface="Times New Roman" panose="02020603050405020304" pitchFamily="18" charset="0"/>
                <a:ea typeface="MS Mincho" panose="02020609040205080304" pitchFamily="49" charset="-128"/>
              </a:rPr>
              <a:t>chiếm</a:t>
            </a:r>
            <a:r>
              <a:rPr lang="en-US" sz="1800" dirty="0">
                <a:solidFill>
                  <a:srgbClr val="333333"/>
                </a:solidFill>
                <a:effectLst/>
                <a:latin typeface="Times New Roman" panose="02020603050405020304" pitchFamily="18" charset="0"/>
                <a:ea typeface="MS Mincho" panose="02020609040205080304" pitchFamily="49" charset="-128"/>
              </a:rPr>
              <a:t> 65,5%; </a:t>
            </a:r>
            <a:r>
              <a:rPr lang="en-US" sz="1800" dirty="0" err="1">
                <a:solidFill>
                  <a:srgbClr val="333333"/>
                </a:solidFill>
                <a:effectLst/>
                <a:latin typeface="Times New Roman" panose="02020603050405020304" pitchFamily="18" charset="0"/>
                <a:ea typeface="MS Mincho" panose="02020609040205080304" pitchFamily="49" charset="-128"/>
              </a:rPr>
              <a:t>yếu</a:t>
            </a:r>
            <a:r>
              <a:rPr lang="en-US" sz="1800" dirty="0">
                <a:solidFill>
                  <a:srgbClr val="333333"/>
                </a:solidFill>
                <a:effectLst/>
                <a:latin typeface="Times New Roman" panose="02020603050405020304" pitchFamily="18" charset="0"/>
                <a:ea typeface="MS Mincho" panose="02020609040205080304" pitchFamily="49" charset="-128"/>
              </a:rPr>
              <a:t> </a:t>
            </a:r>
            <a:r>
              <a:rPr lang="en-US" sz="1800" dirty="0" err="1">
                <a:solidFill>
                  <a:srgbClr val="333333"/>
                </a:solidFill>
                <a:effectLst/>
                <a:latin typeface="Times New Roman" panose="02020603050405020304" pitchFamily="18" charset="0"/>
                <a:ea typeface="MS Mincho" panose="02020609040205080304" pitchFamily="49" charset="-128"/>
              </a:rPr>
              <a:t>tố</a:t>
            </a:r>
            <a:r>
              <a:rPr lang="en-US" sz="1800" dirty="0">
                <a:solidFill>
                  <a:srgbClr val="333333"/>
                </a:solidFill>
                <a:effectLst/>
                <a:latin typeface="Times New Roman" panose="02020603050405020304" pitchFamily="18" charset="0"/>
                <a:ea typeface="MS Mincho" panose="02020609040205080304" pitchFamily="49" charset="-128"/>
              </a:rPr>
              <a:t> lao </a:t>
            </a:r>
            <a:r>
              <a:rPr lang="en-US" sz="1800" dirty="0" err="1">
                <a:solidFill>
                  <a:srgbClr val="333333"/>
                </a:solidFill>
                <a:effectLst/>
                <a:latin typeface="Times New Roman" panose="02020603050405020304" pitchFamily="18" charset="0"/>
                <a:ea typeface="MS Mincho" panose="02020609040205080304" pitchFamily="49" charset="-128"/>
              </a:rPr>
              <a:t>động</a:t>
            </a:r>
            <a:r>
              <a:rPr lang="en-US" sz="1800" dirty="0">
                <a:solidFill>
                  <a:srgbClr val="333333"/>
                </a:solidFill>
                <a:effectLst/>
                <a:latin typeface="Times New Roman" panose="02020603050405020304" pitchFamily="18" charset="0"/>
                <a:ea typeface="MS Mincho" panose="02020609040205080304" pitchFamily="49" charset="-128"/>
              </a:rPr>
              <a:t> </a:t>
            </a:r>
            <a:r>
              <a:rPr lang="en-US" sz="1800" dirty="0" err="1">
                <a:solidFill>
                  <a:srgbClr val="333333"/>
                </a:solidFill>
                <a:effectLst/>
                <a:latin typeface="Times New Roman" panose="02020603050405020304" pitchFamily="18" charset="0"/>
                <a:ea typeface="MS Mincho" panose="02020609040205080304" pitchFamily="49" charset="-128"/>
              </a:rPr>
              <a:t>chiếm</a:t>
            </a:r>
            <a:r>
              <a:rPr lang="en-US" sz="1800" dirty="0">
                <a:solidFill>
                  <a:srgbClr val="333333"/>
                </a:solidFill>
                <a:effectLst/>
                <a:latin typeface="Times New Roman" panose="02020603050405020304" pitchFamily="18" charset="0"/>
                <a:ea typeface="MS Mincho" panose="02020609040205080304" pitchFamily="49" charset="-128"/>
              </a:rPr>
              <a:t> 23,24%, </a:t>
            </a:r>
            <a:r>
              <a:rPr lang="en-US" sz="1800" i="1" dirty="0" err="1">
                <a:solidFill>
                  <a:srgbClr val="FF0000"/>
                </a:solidFill>
                <a:effectLst/>
                <a:latin typeface="Times New Roman" panose="02020603050405020304" pitchFamily="18" charset="0"/>
                <a:ea typeface="MS Mincho" panose="02020609040205080304" pitchFamily="49" charset="-128"/>
              </a:rPr>
              <a:t>yếu</a:t>
            </a:r>
            <a:r>
              <a:rPr lang="en-US" sz="1800" i="1" dirty="0">
                <a:solidFill>
                  <a:srgbClr val="FF0000"/>
                </a:solidFill>
                <a:effectLst/>
                <a:latin typeface="Times New Roman" panose="02020603050405020304" pitchFamily="18" charset="0"/>
                <a:ea typeface="MS Mincho" panose="02020609040205080304" pitchFamily="49" charset="-128"/>
              </a:rPr>
              <a:t> </a:t>
            </a:r>
            <a:r>
              <a:rPr lang="en-US" sz="1800" i="1" dirty="0" err="1">
                <a:solidFill>
                  <a:srgbClr val="FF0000"/>
                </a:solidFill>
                <a:effectLst/>
                <a:latin typeface="Times New Roman" panose="02020603050405020304" pitchFamily="18" charset="0"/>
                <a:ea typeface="MS Mincho" panose="02020609040205080304" pitchFamily="49" charset="-128"/>
              </a:rPr>
              <a:t>tố</a:t>
            </a:r>
            <a:r>
              <a:rPr lang="en-US" sz="1800" i="1" dirty="0">
                <a:solidFill>
                  <a:srgbClr val="FF0000"/>
                </a:solidFill>
                <a:effectLst/>
                <a:latin typeface="Times New Roman" panose="02020603050405020304" pitchFamily="18" charset="0"/>
                <a:ea typeface="MS Mincho" panose="02020609040205080304" pitchFamily="49" charset="-128"/>
              </a:rPr>
              <a:t> khoa </a:t>
            </a:r>
            <a:r>
              <a:rPr lang="en-US" sz="1800" i="1" dirty="0" err="1">
                <a:solidFill>
                  <a:srgbClr val="FF0000"/>
                </a:solidFill>
                <a:effectLst/>
                <a:latin typeface="Times New Roman" panose="02020603050405020304" pitchFamily="18" charset="0"/>
                <a:ea typeface="MS Mincho" panose="02020609040205080304" pitchFamily="49" charset="-128"/>
              </a:rPr>
              <a:t>học-công</a:t>
            </a:r>
            <a:r>
              <a:rPr lang="en-US" sz="1800" i="1" dirty="0">
                <a:solidFill>
                  <a:srgbClr val="FF0000"/>
                </a:solidFill>
                <a:effectLst/>
                <a:latin typeface="Times New Roman" panose="02020603050405020304" pitchFamily="18" charset="0"/>
                <a:ea typeface="MS Mincho" panose="02020609040205080304" pitchFamily="49" charset="-128"/>
              </a:rPr>
              <a:t> </a:t>
            </a:r>
            <a:r>
              <a:rPr lang="en-US" sz="1800" i="1" dirty="0" err="1">
                <a:solidFill>
                  <a:srgbClr val="FF0000"/>
                </a:solidFill>
                <a:effectLst/>
                <a:latin typeface="Times New Roman" panose="02020603050405020304" pitchFamily="18" charset="0"/>
                <a:ea typeface="MS Mincho" panose="02020609040205080304" pitchFamily="49" charset="-128"/>
              </a:rPr>
              <a:t>nghệ</a:t>
            </a:r>
            <a:r>
              <a:rPr lang="en-US" sz="1800" i="1" dirty="0">
                <a:solidFill>
                  <a:srgbClr val="FF0000"/>
                </a:solidFill>
                <a:effectLst/>
                <a:latin typeface="Times New Roman" panose="02020603050405020304" pitchFamily="18" charset="0"/>
                <a:ea typeface="MS Mincho" panose="02020609040205080304" pitchFamily="49" charset="-128"/>
              </a:rPr>
              <a:t> </a:t>
            </a:r>
            <a:r>
              <a:rPr lang="en-US" sz="1800" i="1" dirty="0" err="1">
                <a:solidFill>
                  <a:srgbClr val="FF0000"/>
                </a:solidFill>
                <a:effectLst/>
                <a:latin typeface="Times New Roman" panose="02020603050405020304" pitchFamily="18" charset="0"/>
                <a:ea typeface="MS Mincho" panose="02020609040205080304" pitchFamily="49" charset="-128"/>
              </a:rPr>
              <a:t>chiếm</a:t>
            </a:r>
            <a:r>
              <a:rPr lang="en-US" sz="1800" i="1" dirty="0">
                <a:solidFill>
                  <a:srgbClr val="FF0000"/>
                </a:solidFill>
                <a:effectLst/>
                <a:latin typeface="Times New Roman" panose="02020603050405020304" pitchFamily="18" charset="0"/>
                <a:ea typeface="MS Mincho" panose="02020609040205080304" pitchFamily="49" charset="-128"/>
              </a:rPr>
              <a:t> </a:t>
            </a:r>
            <a:r>
              <a:rPr lang="en-US" sz="1800" i="1" dirty="0" err="1">
                <a:solidFill>
                  <a:srgbClr val="FF0000"/>
                </a:solidFill>
                <a:effectLst/>
                <a:latin typeface="Times New Roman" panose="02020603050405020304" pitchFamily="18" charset="0"/>
                <a:ea typeface="MS Mincho" panose="02020609040205080304" pitchFamily="49" charset="-128"/>
              </a:rPr>
              <a:t>tỷ</a:t>
            </a:r>
            <a:r>
              <a:rPr lang="en-US" sz="1800" i="1" dirty="0">
                <a:solidFill>
                  <a:srgbClr val="FF0000"/>
                </a:solidFill>
                <a:effectLst/>
                <a:latin typeface="Times New Roman" panose="02020603050405020304" pitchFamily="18" charset="0"/>
                <a:ea typeface="MS Mincho" panose="02020609040205080304" pitchFamily="49" charset="-128"/>
              </a:rPr>
              <a:t> </a:t>
            </a:r>
            <a:r>
              <a:rPr lang="en-US" sz="1800" i="1" dirty="0" err="1">
                <a:solidFill>
                  <a:srgbClr val="FF0000"/>
                </a:solidFill>
                <a:effectLst/>
                <a:latin typeface="Times New Roman" panose="02020603050405020304" pitchFamily="18" charset="0"/>
                <a:ea typeface="MS Mincho" panose="02020609040205080304" pitchFamily="49" charset="-128"/>
              </a:rPr>
              <a:t>trọng</a:t>
            </a:r>
            <a:r>
              <a:rPr lang="en-US" sz="1800" i="1" dirty="0">
                <a:solidFill>
                  <a:srgbClr val="FF0000"/>
                </a:solidFill>
                <a:effectLst/>
                <a:latin typeface="Times New Roman" panose="02020603050405020304" pitchFamily="18" charset="0"/>
                <a:ea typeface="MS Mincho" panose="02020609040205080304" pitchFamily="49" charset="-128"/>
              </a:rPr>
              <a:t> </a:t>
            </a:r>
            <a:r>
              <a:rPr lang="en-US" sz="1800" i="1" dirty="0" err="1">
                <a:solidFill>
                  <a:srgbClr val="FF0000"/>
                </a:solidFill>
                <a:effectLst/>
                <a:latin typeface="Times New Roman" panose="02020603050405020304" pitchFamily="18" charset="0"/>
                <a:ea typeface="MS Mincho" panose="02020609040205080304" pitchFamily="49" charset="-128"/>
              </a:rPr>
              <a:t>thấp</a:t>
            </a:r>
            <a:r>
              <a:rPr lang="en-US" sz="1800" i="1" dirty="0">
                <a:solidFill>
                  <a:srgbClr val="FF0000"/>
                </a:solidFill>
                <a:effectLst/>
                <a:latin typeface="Times New Roman" panose="02020603050405020304" pitchFamily="18" charset="0"/>
                <a:ea typeface="MS Mincho" panose="02020609040205080304" pitchFamily="49" charset="-128"/>
              </a:rPr>
              <a:t> 11,26%. </a:t>
            </a:r>
            <a:r>
              <a:rPr lang="en-US" sz="1800" dirty="0" err="1">
                <a:effectLst/>
                <a:latin typeface="Times New Roman" panose="02020603050405020304" pitchFamily="18" charset="0"/>
                <a:ea typeface="MS Mincho" panose="02020609040205080304" pitchFamily="49" charset="-128"/>
              </a:rPr>
              <a:t>Chất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lượng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môi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trường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khu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vực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đặc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biệt</a:t>
            </a:r>
            <a:r>
              <a:rPr lang="en-US" sz="1800" dirty="0">
                <a:effectLst/>
                <a:latin typeface="Times New Roman" panose="02020603050405020304" pitchFamily="18" charset="0"/>
                <a:ea typeface="MS Mincho" panose="02020609040205080304" pitchFamily="49" charset="-128"/>
              </a:rPr>
              <a:t> ở </a:t>
            </a:r>
            <a:r>
              <a:rPr lang="en-US" sz="1800" dirty="0" err="1">
                <a:effectLst/>
                <a:latin typeface="Times New Roman" panose="02020603050405020304" pitchFamily="18" charset="0"/>
                <a:ea typeface="MS Mincho" panose="02020609040205080304" pitchFamily="49" charset="-128"/>
              </a:rPr>
              <a:t>các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khu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vực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tập</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trung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ngày</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càng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có</a:t>
            </a:r>
            <a:r>
              <a:rPr lang="en-US" sz="1800" dirty="0">
                <a:effectLst/>
                <a:latin typeface="Times New Roman" panose="02020603050405020304" pitchFamily="18" charset="0"/>
                <a:ea typeface="MS Mincho" panose="02020609040205080304" pitchFamily="49" charset="-128"/>
              </a:rPr>
              <a:t> xu </a:t>
            </a:r>
            <a:r>
              <a:rPr lang="en-US" sz="1800" dirty="0" err="1">
                <a:effectLst/>
                <a:latin typeface="Times New Roman" panose="02020603050405020304" pitchFamily="18" charset="0"/>
                <a:ea typeface="MS Mincho" panose="02020609040205080304" pitchFamily="49" charset="-128"/>
              </a:rPr>
              <a:t>thế</a:t>
            </a:r>
            <a:r>
              <a:rPr lang="en-US" sz="1800" dirty="0">
                <a:effectLst/>
                <a:latin typeface="Times New Roman" panose="02020603050405020304" pitchFamily="18" charset="0"/>
                <a:ea typeface="MS Mincho" panose="02020609040205080304" pitchFamily="49" charset="-128"/>
              </a:rPr>
              <a:t> ô </a:t>
            </a:r>
            <a:r>
              <a:rPr lang="en-US" sz="1800" dirty="0" err="1">
                <a:effectLst/>
                <a:latin typeface="Times New Roman" panose="02020603050405020304" pitchFamily="18" charset="0"/>
                <a:ea typeface="MS Mincho" panose="02020609040205080304" pitchFamily="49" charset="-128"/>
              </a:rPr>
              <a:t>nhiễm</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Tình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hình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dịch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bệnh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vẫn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còn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phổ</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biến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và</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diễn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biến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phức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tạp</a:t>
            </a:r>
            <a:r>
              <a:rPr lang="en-US" sz="1800" dirty="0">
                <a:effectLst/>
                <a:latin typeface="Times New Roman" panose="02020603050405020304" pitchFamily="18" charset="0"/>
                <a:ea typeface="MS Mincho" panose="02020609040205080304" pitchFamily="49" charset="-128"/>
              </a:rPr>
              <a:t>.</a:t>
            </a:r>
            <a:endParaRPr lang="en-US" sz="1800" i="1" dirty="0">
              <a:solidFill>
                <a:srgbClr val="FF0000"/>
              </a:solidFill>
              <a:effectLst/>
              <a:latin typeface="Times New Roman" panose="02020603050405020304" pitchFamily="18" charset="0"/>
              <a:ea typeface="MS Mincho" panose="02020609040205080304" pitchFamily="49" charset="-128"/>
            </a:endParaRPr>
          </a:p>
          <a:p>
            <a:pPr marL="285750" indent="-285750" algn="just">
              <a:buFontTx/>
              <a:buChar char="-"/>
            </a:pPr>
            <a:r>
              <a:rPr lang="en-US" sz="1800" dirty="0" err="1">
                <a:solidFill>
                  <a:srgbClr val="333333"/>
                </a:solidFill>
                <a:latin typeface="Times New Roman" panose="02020603050405020304" pitchFamily="18" charset="0"/>
                <a:ea typeface="MS Mincho" panose="02020609040205080304" pitchFamily="49" charset="-128"/>
                <a:cs typeface="Times New Roman" pitchFamily="18" charset="0"/>
              </a:rPr>
              <a:t>Chủ</a:t>
            </a:r>
            <a:r>
              <a:rPr lang="en-US" sz="1800" dirty="0">
                <a:solidFill>
                  <a:srgbClr val="333333"/>
                </a:solidFill>
                <a:latin typeface="Times New Roman" panose="02020603050405020304" pitchFamily="18" charset="0"/>
                <a:ea typeface="MS Mincho" panose="02020609040205080304" pitchFamily="49" charset="-128"/>
                <a:cs typeface="Times New Roman" pitchFamily="18" charset="0"/>
              </a:rPr>
              <a:t> </a:t>
            </a:r>
            <a:r>
              <a:rPr lang="en-US" sz="1800" dirty="0" err="1">
                <a:solidFill>
                  <a:srgbClr val="333333"/>
                </a:solidFill>
                <a:latin typeface="Times New Roman" panose="02020603050405020304" pitchFamily="18" charset="0"/>
                <a:ea typeface="MS Mincho" panose="02020609040205080304" pitchFamily="49" charset="-128"/>
                <a:cs typeface="Times New Roman" pitchFamily="18" charset="0"/>
              </a:rPr>
              <a:t>trương</a:t>
            </a:r>
            <a:r>
              <a:rPr lang="en-US" sz="1800" dirty="0">
                <a:solidFill>
                  <a:srgbClr val="333333"/>
                </a:solidFill>
                <a:latin typeface="Times New Roman" panose="02020603050405020304" pitchFamily="18" charset="0"/>
                <a:ea typeface="MS Mincho" panose="02020609040205080304" pitchFamily="49" charset="-128"/>
                <a:cs typeface="Times New Roman" pitchFamily="18" charset="0"/>
              </a:rPr>
              <a:t>, </a:t>
            </a:r>
            <a:r>
              <a:rPr lang="en-US" sz="1800" dirty="0" err="1">
                <a:solidFill>
                  <a:srgbClr val="333333"/>
                </a:solidFill>
                <a:latin typeface="Times New Roman" panose="02020603050405020304" pitchFamily="18" charset="0"/>
                <a:ea typeface="MS Mincho" panose="02020609040205080304" pitchFamily="49" charset="-128"/>
                <a:cs typeface="Times New Roman" pitchFamily="18" charset="0"/>
              </a:rPr>
              <a:t>chính</a:t>
            </a:r>
            <a:r>
              <a:rPr lang="en-US" sz="1800" dirty="0">
                <a:solidFill>
                  <a:srgbClr val="333333"/>
                </a:solidFill>
                <a:latin typeface="Times New Roman" panose="02020603050405020304" pitchFamily="18" charset="0"/>
                <a:ea typeface="MS Mincho" panose="02020609040205080304" pitchFamily="49" charset="-128"/>
                <a:cs typeface="Times New Roman" pitchFamily="18" charset="0"/>
              </a:rPr>
              <a:t> </a:t>
            </a:r>
            <a:r>
              <a:rPr lang="en-US" sz="1800" dirty="0" err="1">
                <a:solidFill>
                  <a:srgbClr val="333333"/>
                </a:solidFill>
                <a:latin typeface="Times New Roman" panose="02020603050405020304" pitchFamily="18" charset="0"/>
                <a:ea typeface="MS Mincho" panose="02020609040205080304" pitchFamily="49" charset="-128"/>
                <a:cs typeface="Times New Roman" pitchFamily="18" charset="0"/>
              </a:rPr>
              <a:t>sách</a:t>
            </a:r>
            <a:r>
              <a:rPr lang="en-US" sz="1800" dirty="0">
                <a:solidFill>
                  <a:srgbClr val="333333"/>
                </a:solidFill>
                <a:latin typeface="Times New Roman" panose="02020603050405020304" pitchFamily="18" charset="0"/>
                <a:ea typeface="MS Mincho" panose="02020609040205080304" pitchFamily="49" charset="-128"/>
                <a:cs typeface="Times New Roman" pitchFamily="18" charset="0"/>
              </a:rPr>
              <a:t>: </a:t>
            </a:r>
            <a:r>
              <a:rPr lang="en-US" sz="1800" dirty="0" err="1">
                <a:effectLst/>
                <a:latin typeface="Times New Roman" panose="02020603050405020304" pitchFamily="18" charset="0"/>
                <a:ea typeface="MS Mincho" panose="02020609040205080304" pitchFamily="49" charset="-128"/>
              </a:rPr>
              <a:t>chuyển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đổi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từ</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mô</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hình</a:t>
            </a:r>
            <a:r>
              <a:rPr lang="en-US" sz="1800" dirty="0">
                <a:effectLst/>
                <a:latin typeface="Times New Roman" panose="02020603050405020304" pitchFamily="18" charset="0"/>
                <a:ea typeface="MS Mincho" panose="02020609040205080304" pitchFamily="49" charset="-128"/>
              </a:rPr>
              <a:t> NTTS </a:t>
            </a:r>
            <a:r>
              <a:rPr lang="en-US" sz="1800" dirty="0" err="1">
                <a:effectLst/>
                <a:latin typeface="Times New Roman" panose="02020603050405020304" pitchFamily="18" charset="0"/>
                <a:ea typeface="MS Mincho" panose="02020609040205080304" pitchFamily="49" charset="-128"/>
              </a:rPr>
              <a:t>quy</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mô</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nhỏ</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công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nghệ</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hậu</a:t>
            </a:r>
            <a:r>
              <a:rPr lang="en-US" sz="1800" dirty="0">
                <a:effectLst/>
                <a:latin typeface="Times New Roman" panose="02020603050405020304" pitchFamily="18" charset="0"/>
                <a:ea typeface="MS Mincho" panose="02020609040205080304" pitchFamily="49" charset="-128"/>
              </a:rPr>
              <a:t> sang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công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nghiệp</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quy</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mô</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lớn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gắn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với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công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nghệ</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hiện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đại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bền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vững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bảo</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vệ</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môi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trường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nghiên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cứu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ứng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dụng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mô</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hình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hoàn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thiện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cơ</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chế</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chính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sách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ưu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đãi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để</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thu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hút</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đầu</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tư</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đối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với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các</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công</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trình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nuôi</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biển</a:t>
            </a:r>
            <a:r>
              <a:rPr lang="en-US" sz="1800" dirty="0">
                <a:effectLst/>
                <a:latin typeface="Times New Roman" panose="02020603050405020304" pitchFamily="18" charset="0"/>
                <a:ea typeface="MS Mincho" panose="02020609040205080304" pitchFamily="49" charset="-128"/>
              </a:rPr>
              <a:t>. </a:t>
            </a:r>
          </a:p>
          <a:p>
            <a:pPr marL="285750" indent="-285750" algn="just">
              <a:buFontTx/>
              <a:buChar char="-"/>
            </a:pPr>
            <a:r>
              <a:rPr lang="en-US" sz="1800" dirty="0">
                <a:solidFill>
                  <a:schemeClr val="tx1"/>
                </a:solidFill>
                <a:latin typeface="Times New Roman" panose="02020603050405020304" pitchFamily="18" charset="0"/>
                <a:ea typeface="MS Mincho" panose="02020609040205080304" pitchFamily="49" charset="-128"/>
                <a:cs typeface="Times New Roman" pitchFamily="18" charset="0"/>
              </a:rPr>
              <a:t>Do </a:t>
            </a:r>
            <a:r>
              <a:rPr lang="en-US" sz="1800" dirty="0" err="1">
                <a:latin typeface="Times New Roman" panose="02020603050405020304" pitchFamily="18" charset="0"/>
                <a:ea typeface="MS Mincho" panose="02020609040205080304" pitchFamily="49" charset="-128"/>
                <a:cs typeface="Times New Roman" pitchFamily="18" charset="0"/>
              </a:rPr>
              <a:t>đó</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việc</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nghiên</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cứu</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phát</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triển</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các</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mô</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hình</a:t>
            </a:r>
            <a:r>
              <a:rPr lang="en-US" sz="1800" dirty="0">
                <a:latin typeface="Times New Roman" panose="02020603050405020304" pitchFamily="18" charset="0"/>
                <a:ea typeface="MS Mincho" panose="02020609040205080304" pitchFamily="49" charset="-128"/>
                <a:cs typeface="Times New Roman" pitchFamily="18" charset="0"/>
              </a:rPr>
              <a:t> NTTS </a:t>
            </a:r>
            <a:r>
              <a:rPr lang="en-US" sz="1800" dirty="0" err="1">
                <a:latin typeface="Times New Roman" panose="02020603050405020304" pitchFamily="18" charset="0"/>
                <a:ea typeface="MS Mincho" panose="02020609040205080304" pitchFamily="49" charset="-128"/>
                <a:cs typeface="Times New Roman" pitchFamily="18" charset="0"/>
              </a:rPr>
              <a:t>có</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công</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nghệ</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hiện</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đại</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để</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nâng</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cao</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năng</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suất</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chất</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lượng</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và</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góp</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phần</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bảo</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vệ</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môi</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trường</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là</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cần</a:t>
            </a:r>
            <a:r>
              <a:rPr lang="en-US" sz="1800" dirty="0">
                <a:latin typeface="Times New Roman" panose="02020603050405020304" pitchFamily="18" charset="0"/>
                <a:ea typeface="MS Mincho" panose="02020609040205080304" pitchFamily="49" charset="-128"/>
                <a:cs typeface="Times New Roman" pitchFamily="18" charset="0"/>
              </a:rPr>
              <a:t> </a:t>
            </a:r>
            <a:r>
              <a:rPr lang="en-US" sz="1800" dirty="0" err="1">
                <a:latin typeface="Times New Roman" panose="02020603050405020304" pitchFamily="18" charset="0"/>
                <a:ea typeface="MS Mincho" panose="02020609040205080304" pitchFamily="49" charset="-128"/>
                <a:cs typeface="Times New Roman" pitchFamily="18" charset="0"/>
              </a:rPr>
              <a:t>thiết</a:t>
            </a:r>
            <a:r>
              <a:rPr lang="en-US" sz="1800" dirty="0">
                <a:latin typeface="Times New Roman" panose="02020603050405020304" pitchFamily="18" charset="0"/>
                <a:ea typeface="MS Mincho" panose="02020609040205080304" pitchFamily="49" charset="-128"/>
                <a:cs typeface="Times New Roman" pitchFamily="18" charset="0"/>
              </a:rPr>
              <a:t>.</a:t>
            </a:r>
            <a:endParaRPr lang="en-US"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83542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D76BEDF3-7151-44FE-B5FB-4877F4923A7F}"/>
              </a:ext>
            </a:extLst>
          </p:cNvPr>
          <p:cNvGrpSpPr/>
          <p:nvPr/>
        </p:nvGrpSpPr>
        <p:grpSpPr>
          <a:xfrm>
            <a:off x="680621" y="990600"/>
            <a:ext cx="7782758" cy="5216312"/>
            <a:chOff x="919882" y="0"/>
            <a:chExt cx="10377010" cy="6955082"/>
          </a:xfrm>
        </p:grpSpPr>
        <p:grpSp>
          <p:nvGrpSpPr>
            <p:cNvPr id="10" name="Group 9">
              <a:extLst>
                <a:ext uri="{FF2B5EF4-FFF2-40B4-BE49-F238E27FC236}">
                  <a16:creationId xmlns:a16="http://schemas.microsoft.com/office/drawing/2014/main" id="{47D1CF71-685F-4A29-A5F6-F9FE796CB4C3}"/>
                </a:ext>
              </a:extLst>
            </p:cNvPr>
            <p:cNvGrpSpPr/>
            <p:nvPr/>
          </p:nvGrpSpPr>
          <p:grpSpPr>
            <a:xfrm>
              <a:off x="919882" y="0"/>
              <a:ext cx="10377010" cy="6955082"/>
              <a:chOff x="1126937" y="0"/>
              <a:chExt cx="10169954" cy="6955082"/>
            </a:xfrm>
          </p:grpSpPr>
          <p:grpSp>
            <p:nvGrpSpPr>
              <p:cNvPr id="8" name="Group 7">
                <a:extLst>
                  <a:ext uri="{FF2B5EF4-FFF2-40B4-BE49-F238E27FC236}">
                    <a16:creationId xmlns:a16="http://schemas.microsoft.com/office/drawing/2014/main" id="{5C81699A-77D3-4326-982A-B00A0EEA2C24}"/>
                  </a:ext>
                </a:extLst>
              </p:cNvPr>
              <p:cNvGrpSpPr/>
              <p:nvPr/>
            </p:nvGrpSpPr>
            <p:grpSpPr>
              <a:xfrm>
                <a:off x="1126937" y="99760"/>
                <a:ext cx="10086605" cy="6855322"/>
                <a:chOff x="1126937" y="99760"/>
                <a:chExt cx="10086605" cy="6855322"/>
              </a:xfrm>
            </p:grpSpPr>
            <p:grpSp>
              <p:nvGrpSpPr>
                <p:cNvPr id="3" name="Group 2">
                  <a:extLst>
                    <a:ext uri="{FF2B5EF4-FFF2-40B4-BE49-F238E27FC236}">
                      <a16:creationId xmlns:a16="http://schemas.microsoft.com/office/drawing/2014/main" id="{07672248-18C3-41A9-8B66-B164273F3E40}"/>
                    </a:ext>
                  </a:extLst>
                </p:cNvPr>
                <p:cNvGrpSpPr/>
                <p:nvPr/>
              </p:nvGrpSpPr>
              <p:grpSpPr>
                <a:xfrm>
                  <a:off x="1126937" y="99760"/>
                  <a:ext cx="10086605" cy="6855322"/>
                  <a:chOff x="1126937" y="99760"/>
                  <a:chExt cx="10086605" cy="6855322"/>
                </a:xfrm>
              </p:grpSpPr>
              <p:sp>
                <p:nvSpPr>
                  <p:cNvPr id="12" name="Oval 11">
                    <a:extLst>
                      <a:ext uri="{FF2B5EF4-FFF2-40B4-BE49-F238E27FC236}">
                        <a16:creationId xmlns:a16="http://schemas.microsoft.com/office/drawing/2014/main" id="{2E637039-9BC6-4420-B140-B7726A7CFFD8}"/>
                      </a:ext>
                    </a:extLst>
                  </p:cNvPr>
                  <p:cNvSpPr>
                    <a:spLocks/>
                  </p:cNvSpPr>
                  <p:nvPr/>
                </p:nvSpPr>
                <p:spPr>
                  <a:xfrm>
                    <a:off x="2417064" y="3295203"/>
                    <a:ext cx="2926080" cy="292608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a:extLst>
                      <a:ext uri="{FF2B5EF4-FFF2-40B4-BE49-F238E27FC236}">
                        <a16:creationId xmlns:a16="http://schemas.microsoft.com/office/drawing/2014/main" id="{C3461C2A-CAE2-48FB-B042-64A2EC0A69D2}"/>
                      </a:ext>
                    </a:extLst>
                  </p:cNvPr>
                  <p:cNvGrpSpPr/>
                  <p:nvPr/>
                </p:nvGrpSpPr>
                <p:grpSpPr>
                  <a:xfrm rot="10800000">
                    <a:off x="1505526" y="3362329"/>
                    <a:ext cx="449174" cy="2858953"/>
                    <a:chOff x="1728046" y="3429000"/>
                    <a:chExt cx="457203" cy="2926080"/>
                  </a:xfrm>
                </p:grpSpPr>
                <p:sp>
                  <p:nvSpPr>
                    <p:cNvPr id="15" name="Rectangle 14">
                      <a:extLst>
                        <a:ext uri="{FF2B5EF4-FFF2-40B4-BE49-F238E27FC236}">
                          <a16:creationId xmlns:a16="http://schemas.microsoft.com/office/drawing/2014/main" id="{12B2636F-3D01-4379-9F95-A5A1567352CC}"/>
                        </a:ext>
                      </a:extLst>
                    </p:cNvPr>
                    <p:cNvSpPr/>
                    <p:nvPr/>
                  </p:nvSpPr>
                  <p:spPr>
                    <a:xfrm>
                      <a:off x="1728046" y="3429000"/>
                      <a:ext cx="457200" cy="29260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Connector 16">
                      <a:extLst>
                        <a:ext uri="{FF2B5EF4-FFF2-40B4-BE49-F238E27FC236}">
                          <a16:creationId xmlns:a16="http://schemas.microsoft.com/office/drawing/2014/main" id="{2CCCEA43-7D2C-4F6D-B3DF-471F3A46ACA2}"/>
                        </a:ext>
                      </a:extLst>
                    </p:cNvPr>
                    <p:cNvCxnSpPr/>
                    <p:nvPr/>
                  </p:nvCxnSpPr>
                  <p:spPr>
                    <a:xfrm>
                      <a:off x="1728049" y="5924550"/>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756848C-577C-4106-8C7D-8178A7A7269A}"/>
                        </a:ext>
                      </a:extLst>
                    </p:cNvPr>
                    <p:cNvCxnSpPr/>
                    <p:nvPr/>
                  </p:nvCxnSpPr>
                  <p:spPr>
                    <a:xfrm>
                      <a:off x="1728049" y="5505450"/>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520722-CA86-4E0F-B0A9-8385397E436F}"/>
                        </a:ext>
                      </a:extLst>
                    </p:cNvPr>
                    <p:cNvCxnSpPr/>
                    <p:nvPr/>
                  </p:nvCxnSpPr>
                  <p:spPr>
                    <a:xfrm>
                      <a:off x="1728049" y="5043809"/>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7AF21C-A7A9-48B8-BB7C-03F20021D439}"/>
                        </a:ext>
                      </a:extLst>
                    </p:cNvPr>
                    <p:cNvCxnSpPr/>
                    <p:nvPr/>
                  </p:nvCxnSpPr>
                  <p:spPr>
                    <a:xfrm>
                      <a:off x="1728049" y="4606290"/>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B85800-7E77-4738-84BF-4E93E7C98A55}"/>
                        </a:ext>
                      </a:extLst>
                    </p:cNvPr>
                    <p:cNvCxnSpPr/>
                    <p:nvPr/>
                  </p:nvCxnSpPr>
                  <p:spPr>
                    <a:xfrm>
                      <a:off x="1728049" y="3836595"/>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971A27-7917-4079-BA3E-7E2564BD9C4F}"/>
                        </a:ext>
                      </a:extLst>
                    </p:cNvPr>
                    <p:cNvCxnSpPr/>
                    <p:nvPr/>
                  </p:nvCxnSpPr>
                  <p:spPr>
                    <a:xfrm>
                      <a:off x="1728049" y="4217595"/>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3B174-589E-480C-9F3A-3398CE09C71F}"/>
                      </a:ext>
                    </a:extLst>
                  </p:cNvPr>
                  <p:cNvGrpSpPr/>
                  <p:nvPr/>
                </p:nvGrpSpPr>
                <p:grpSpPr>
                  <a:xfrm rot="10800000">
                    <a:off x="1514934" y="254250"/>
                    <a:ext cx="449183" cy="2858953"/>
                    <a:chOff x="1707084" y="3429000"/>
                    <a:chExt cx="457213" cy="2926080"/>
                  </a:xfrm>
                </p:grpSpPr>
                <p:sp>
                  <p:nvSpPr>
                    <p:cNvPr id="25" name="Rectangle 24">
                      <a:extLst>
                        <a:ext uri="{FF2B5EF4-FFF2-40B4-BE49-F238E27FC236}">
                          <a16:creationId xmlns:a16="http://schemas.microsoft.com/office/drawing/2014/main" id="{A740DFAB-DE1B-4D95-BBFF-D86AF36957C7}"/>
                        </a:ext>
                      </a:extLst>
                    </p:cNvPr>
                    <p:cNvSpPr/>
                    <p:nvPr/>
                  </p:nvSpPr>
                  <p:spPr>
                    <a:xfrm>
                      <a:off x="1707086" y="3429000"/>
                      <a:ext cx="457200" cy="29260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6" name="Straight Connector 25">
                      <a:extLst>
                        <a:ext uri="{FF2B5EF4-FFF2-40B4-BE49-F238E27FC236}">
                          <a16:creationId xmlns:a16="http://schemas.microsoft.com/office/drawing/2014/main" id="{BED6EE51-4539-4070-8A4A-2E724116231C}"/>
                        </a:ext>
                      </a:extLst>
                    </p:cNvPr>
                    <p:cNvCxnSpPr/>
                    <p:nvPr/>
                  </p:nvCxnSpPr>
                  <p:spPr>
                    <a:xfrm>
                      <a:off x="1707086" y="5924550"/>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AED2AA-9E7A-4D92-B5C7-EC317738C563}"/>
                        </a:ext>
                      </a:extLst>
                    </p:cNvPr>
                    <p:cNvCxnSpPr/>
                    <p:nvPr/>
                  </p:nvCxnSpPr>
                  <p:spPr>
                    <a:xfrm>
                      <a:off x="1707086" y="5505450"/>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4BBE09-6CAB-474F-9934-F484FD6E1A0F}"/>
                        </a:ext>
                      </a:extLst>
                    </p:cNvPr>
                    <p:cNvCxnSpPr/>
                    <p:nvPr/>
                  </p:nvCxnSpPr>
                  <p:spPr>
                    <a:xfrm>
                      <a:off x="1707086" y="5043809"/>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35D4F6-0854-4D5A-993C-2A882F4084BC}"/>
                        </a:ext>
                      </a:extLst>
                    </p:cNvPr>
                    <p:cNvCxnSpPr/>
                    <p:nvPr/>
                  </p:nvCxnSpPr>
                  <p:spPr>
                    <a:xfrm>
                      <a:off x="1707086" y="4606290"/>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01AD04-8EAC-4013-92BB-337028093C99}"/>
                        </a:ext>
                      </a:extLst>
                    </p:cNvPr>
                    <p:cNvCxnSpPr/>
                    <p:nvPr/>
                  </p:nvCxnSpPr>
                  <p:spPr>
                    <a:xfrm>
                      <a:off x="1707084" y="3836595"/>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EEDB83-8442-48C2-BE26-95F22D37B1E4}"/>
                        </a:ext>
                      </a:extLst>
                    </p:cNvPr>
                    <p:cNvCxnSpPr/>
                    <p:nvPr/>
                  </p:nvCxnSpPr>
                  <p:spPr>
                    <a:xfrm>
                      <a:off x="1707097" y="4217595"/>
                      <a:ext cx="45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362F8C1-2F3A-4451-A0AB-86864BE06EAA}"/>
                      </a:ext>
                    </a:extLst>
                  </p:cNvPr>
                  <p:cNvSpPr txBox="1"/>
                  <p:nvPr/>
                </p:nvSpPr>
                <p:spPr>
                  <a:xfrm>
                    <a:off x="3251770" y="1066273"/>
                    <a:ext cx="1535014" cy="369332"/>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Bể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nuôi</a:t>
                    </a:r>
                    <a:r>
                      <a:rPr lang="en-US" sz="1200" dirty="0">
                        <a:latin typeface="Times New Roman" panose="02020603050405020304" pitchFamily="18" charset="0"/>
                        <a:cs typeface="Times New Roman" panose="02020603050405020304" pitchFamily="18" charset="0"/>
                      </a:rPr>
                      <a:t> 50m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a:t>
                    </a:r>
                  </a:p>
                </p:txBody>
              </p:sp>
              <p:sp>
                <p:nvSpPr>
                  <p:cNvPr id="35" name="TextBox 34">
                    <a:extLst>
                      <a:ext uri="{FF2B5EF4-FFF2-40B4-BE49-F238E27FC236}">
                        <a16:creationId xmlns:a16="http://schemas.microsoft.com/office/drawing/2014/main" id="{EE8B2033-267A-483B-A6C9-0B90816211E7}"/>
                      </a:ext>
                    </a:extLst>
                  </p:cNvPr>
                  <p:cNvSpPr txBox="1"/>
                  <p:nvPr/>
                </p:nvSpPr>
                <p:spPr>
                  <a:xfrm>
                    <a:off x="3353623" y="4956425"/>
                    <a:ext cx="1535014" cy="369332"/>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Bể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nuôi</a:t>
                    </a:r>
                    <a:r>
                      <a:rPr lang="en-US" sz="1200" dirty="0">
                        <a:latin typeface="Times New Roman" panose="02020603050405020304" pitchFamily="18" charset="0"/>
                        <a:cs typeface="Times New Roman" panose="02020603050405020304" pitchFamily="18" charset="0"/>
                      </a:rPr>
                      <a:t> 50m</a:t>
                    </a:r>
                    <a:r>
                      <a:rPr lang="en-US" sz="1200" baseline="30000" dirty="0">
                        <a:latin typeface="Times New Roman" panose="02020603050405020304" pitchFamily="18" charset="0"/>
                        <a:cs typeface="Times New Roman" panose="02020603050405020304" pitchFamily="18" charset="0"/>
                      </a:rPr>
                      <a:t>3</a:t>
                    </a:r>
                    <a:endParaRPr lang="en-US" sz="12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9F65287A-DE5E-43B8-AA97-8F73242A2BFC}"/>
                      </a:ext>
                    </a:extLst>
                  </p:cNvPr>
                  <p:cNvSpPr txBox="1"/>
                  <p:nvPr/>
                </p:nvSpPr>
                <p:spPr>
                  <a:xfrm>
                    <a:off x="5627758" y="708263"/>
                    <a:ext cx="1789525" cy="369332"/>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Bể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a:t>
                    </a:r>
                    <a:r>
                      <a:rPr lang="en-US" sz="1200" dirty="0">
                        <a:latin typeface="Times New Roman" panose="02020603050405020304" pitchFamily="18" charset="0"/>
                        <a:cs typeface="Times New Roman" panose="02020603050405020304" pitchFamily="18" charset="0"/>
                      </a:rPr>
                      <a:t> 25m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60DDAF2A-3740-4533-9375-FD0AC25A7D0C}"/>
                      </a:ext>
                    </a:extLst>
                  </p:cNvPr>
                  <p:cNvSpPr txBox="1"/>
                  <p:nvPr/>
                </p:nvSpPr>
                <p:spPr>
                  <a:xfrm>
                    <a:off x="5678959" y="5406316"/>
                    <a:ext cx="1535014" cy="615553"/>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Bể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sinh-hoá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25m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a:t>
                    </a:r>
                  </a:p>
                </p:txBody>
              </p:sp>
              <p:sp>
                <p:nvSpPr>
                  <p:cNvPr id="38" name="TextBox 37">
                    <a:extLst>
                      <a:ext uri="{FF2B5EF4-FFF2-40B4-BE49-F238E27FC236}">
                        <a16:creationId xmlns:a16="http://schemas.microsoft.com/office/drawing/2014/main" id="{0D0BAF79-0780-4D1A-B020-C67C7F1A534A}"/>
                      </a:ext>
                    </a:extLst>
                  </p:cNvPr>
                  <p:cNvSpPr txBox="1"/>
                  <p:nvPr/>
                </p:nvSpPr>
                <p:spPr>
                  <a:xfrm>
                    <a:off x="5247225" y="2751207"/>
                    <a:ext cx="1257665" cy="338555"/>
                  </a:xfrm>
                  <a:prstGeom prst="rect">
                    <a:avLst/>
                  </a:prstGeom>
                  <a:noFill/>
                  <a:ln w="3175">
                    <a:solidFill>
                      <a:schemeClr val="bg1"/>
                    </a:solidFill>
                  </a:ln>
                </p:spPr>
                <p:txBody>
                  <a:bodyPr wrap="square" rtlCol="0">
                    <a:spAutoFit/>
                  </a:bodyPr>
                  <a:lstStyle/>
                  <a:p>
                    <a:pPr algn="ctr"/>
                    <a:r>
                      <a:rPr lang="en-US" sz="1050" dirty="0" err="1">
                        <a:latin typeface="Times New Roman" panose="02020603050405020304" pitchFamily="18" charset="0"/>
                        <a:cs typeface="Times New Roman" panose="02020603050405020304" pitchFamily="18" charset="0"/>
                      </a:rPr>
                      <a:t>Bể</a:t>
                    </a:r>
                    <a:r>
                      <a:rPr lang="en-US" sz="1050" dirty="0">
                        <a:latin typeface="Times New Roman" panose="02020603050405020304" pitchFamily="18" charset="0"/>
                        <a:cs typeface="Times New Roman" panose="02020603050405020304" pitchFamily="18" charset="0"/>
                      </a:rPr>
                      <a:t> nuôi10m</a:t>
                    </a:r>
                    <a:r>
                      <a:rPr lang="en-US" sz="1050" baseline="30000" dirty="0">
                        <a:latin typeface="Times New Roman" panose="02020603050405020304" pitchFamily="18" charset="0"/>
                        <a:cs typeface="Times New Roman" panose="02020603050405020304" pitchFamily="18" charset="0"/>
                      </a:rPr>
                      <a:t>3</a:t>
                    </a:r>
                    <a:r>
                      <a:rPr lang="en-US" sz="1050" dirty="0">
                        <a:latin typeface="Times New Roman" panose="02020603050405020304" pitchFamily="18" charset="0"/>
                        <a:cs typeface="Times New Roman" panose="02020603050405020304" pitchFamily="18" charset="0"/>
                      </a:rPr>
                      <a:t> </a:t>
                    </a:r>
                  </a:p>
                </p:txBody>
              </p:sp>
              <p:sp>
                <p:nvSpPr>
                  <p:cNvPr id="39" name="TextBox 38">
                    <a:extLst>
                      <a:ext uri="{FF2B5EF4-FFF2-40B4-BE49-F238E27FC236}">
                        <a16:creationId xmlns:a16="http://schemas.microsoft.com/office/drawing/2014/main" id="{02E1E76F-1CE8-4249-A747-F9D2185D0E17}"/>
                      </a:ext>
                    </a:extLst>
                  </p:cNvPr>
                  <p:cNvSpPr txBox="1"/>
                  <p:nvPr/>
                </p:nvSpPr>
                <p:spPr>
                  <a:xfrm>
                    <a:off x="5602886" y="6456836"/>
                    <a:ext cx="2096689" cy="369332"/>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Mương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thải</a:t>
                    </a:r>
                    <a:endParaRPr lang="en-US" sz="12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710773A-0F15-442A-AB03-3D2378F3D6F5}"/>
                      </a:ext>
                    </a:extLst>
                  </p:cNvPr>
                  <p:cNvSpPr txBox="1"/>
                  <p:nvPr/>
                </p:nvSpPr>
                <p:spPr>
                  <a:xfrm rot="16200000">
                    <a:off x="7653441" y="3297899"/>
                    <a:ext cx="6758240" cy="361963"/>
                  </a:xfrm>
                  <a:prstGeom prst="rect">
                    <a:avLst/>
                  </a:prstGeom>
                  <a:noFill/>
                  <a:ln w="3175">
                    <a:solidFill>
                      <a:schemeClr val="bg1"/>
                    </a:solidFill>
                  </a:ln>
                </p:spPr>
                <p:txBody>
                  <a:bodyPr wrap="square" rtlCol="0">
                    <a:spAutoFit/>
                  </a:bodyPr>
                  <a:lstStyle/>
                  <a:p>
                    <a:r>
                      <a:rPr lang="en-US" sz="1200" dirty="0" err="1">
                        <a:latin typeface="Times New Roman" panose="02020603050405020304" pitchFamily="18" charset="0"/>
                        <a:cs typeface="Times New Roman" panose="02020603050405020304" pitchFamily="18" charset="0"/>
                      </a:rPr>
                      <a:t>Ghi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đáy</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p>
                </p:txBody>
              </p:sp>
              <p:sp>
                <p:nvSpPr>
                  <p:cNvPr id="42" name="Oval 41">
                    <a:extLst>
                      <a:ext uri="{FF2B5EF4-FFF2-40B4-BE49-F238E27FC236}">
                        <a16:creationId xmlns:a16="http://schemas.microsoft.com/office/drawing/2014/main" id="{B2D0B221-DE6F-4467-BA45-0317E08AAB26}"/>
                      </a:ext>
                    </a:extLst>
                  </p:cNvPr>
                  <p:cNvSpPr>
                    <a:spLocks/>
                  </p:cNvSpPr>
                  <p:nvPr/>
                </p:nvSpPr>
                <p:spPr>
                  <a:xfrm>
                    <a:off x="5428739" y="248883"/>
                    <a:ext cx="2103120" cy="21031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0C4FB15B-C91A-43BF-B27D-2EDEF13DA0BB}"/>
                      </a:ext>
                    </a:extLst>
                  </p:cNvPr>
                  <p:cNvSpPr>
                    <a:spLocks/>
                  </p:cNvSpPr>
                  <p:nvPr/>
                </p:nvSpPr>
                <p:spPr>
                  <a:xfrm>
                    <a:off x="7562467" y="2605554"/>
                    <a:ext cx="1280160" cy="12801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F4C05736-1877-45BA-B497-47297CC94289}"/>
                      </a:ext>
                    </a:extLst>
                  </p:cNvPr>
                  <p:cNvSpPr/>
                  <p:nvPr/>
                </p:nvSpPr>
                <p:spPr>
                  <a:xfrm>
                    <a:off x="2041955" y="6278186"/>
                    <a:ext cx="548640" cy="54864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D315A6E9-2490-4611-81D7-99673E02AA6E}"/>
                      </a:ext>
                    </a:extLst>
                  </p:cNvPr>
                  <p:cNvSpPr/>
                  <p:nvPr/>
                </p:nvSpPr>
                <p:spPr>
                  <a:xfrm>
                    <a:off x="9181127" y="3000925"/>
                    <a:ext cx="548640" cy="54864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EA83455-B4A3-48D3-93A5-D5D941813EED}"/>
                      </a:ext>
                    </a:extLst>
                  </p:cNvPr>
                  <p:cNvSpPr/>
                  <p:nvPr/>
                </p:nvSpPr>
                <p:spPr>
                  <a:xfrm>
                    <a:off x="10379808" y="240409"/>
                    <a:ext cx="438150" cy="65892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TextBox 50">
                    <a:extLst>
                      <a:ext uri="{FF2B5EF4-FFF2-40B4-BE49-F238E27FC236}">
                        <a16:creationId xmlns:a16="http://schemas.microsoft.com/office/drawing/2014/main" id="{9A4F1F51-DBD2-4123-A9FD-D04C0DE99573}"/>
                      </a:ext>
                    </a:extLst>
                  </p:cNvPr>
                  <p:cNvSpPr txBox="1"/>
                  <p:nvPr/>
                </p:nvSpPr>
                <p:spPr>
                  <a:xfrm>
                    <a:off x="7525627" y="5298360"/>
                    <a:ext cx="2424544" cy="369332"/>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Bể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hoá</a:t>
                    </a:r>
                    <a:r>
                      <a:rPr lang="en-US" sz="1200" dirty="0">
                        <a:latin typeface="Times New Roman" panose="02020603050405020304" pitchFamily="18" charset="0"/>
                        <a:cs typeface="Times New Roman" panose="02020603050405020304" pitchFamily="18" charset="0"/>
                      </a:rPr>
                      <a:t> 25m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a:t>
                    </a:r>
                  </a:p>
                </p:txBody>
              </p:sp>
              <p:sp>
                <p:nvSpPr>
                  <p:cNvPr id="52" name="Oval 51">
                    <a:extLst>
                      <a:ext uri="{FF2B5EF4-FFF2-40B4-BE49-F238E27FC236}">
                        <a16:creationId xmlns:a16="http://schemas.microsoft.com/office/drawing/2014/main" id="{4CC2978B-1049-4EAB-AD7F-6EF4EAAE0A37}"/>
                      </a:ext>
                    </a:extLst>
                  </p:cNvPr>
                  <p:cNvSpPr>
                    <a:spLocks/>
                  </p:cNvSpPr>
                  <p:nvPr/>
                </p:nvSpPr>
                <p:spPr>
                  <a:xfrm>
                    <a:off x="7699576" y="235109"/>
                    <a:ext cx="2103120" cy="21031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BB9A84F9-6B06-4EBE-946D-82EA3B8BC39F}"/>
                      </a:ext>
                    </a:extLst>
                  </p:cNvPr>
                  <p:cNvSpPr>
                    <a:spLocks/>
                  </p:cNvSpPr>
                  <p:nvPr/>
                </p:nvSpPr>
                <p:spPr>
                  <a:xfrm>
                    <a:off x="5417952" y="4135205"/>
                    <a:ext cx="2103120" cy="21031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858C9A24-E839-40BD-9BA6-0B3DB6F8888E}"/>
                      </a:ext>
                    </a:extLst>
                  </p:cNvPr>
                  <p:cNvSpPr>
                    <a:spLocks/>
                  </p:cNvSpPr>
                  <p:nvPr/>
                </p:nvSpPr>
                <p:spPr>
                  <a:xfrm>
                    <a:off x="7650689" y="4140481"/>
                    <a:ext cx="2103120" cy="21031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1C53C462-99C2-403C-B6B2-D3CD53A0E1C6}"/>
                      </a:ext>
                    </a:extLst>
                  </p:cNvPr>
                  <p:cNvSpPr>
                    <a:spLocks/>
                  </p:cNvSpPr>
                  <p:nvPr/>
                </p:nvSpPr>
                <p:spPr>
                  <a:xfrm>
                    <a:off x="5189352" y="2605554"/>
                    <a:ext cx="1280160" cy="12801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CE06377E-236F-474B-B662-DA63F967B277}"/>
                      </a:ext>
                    </a:extLst>
                  </p:cNvPr>
                  <p:cNvSpPr/>
                  <p:nvPr/>
                </p:nvSpPr>
                <p:spPr>
                  <a:xfrm>
                    <a:off x="6727162" y="3029500"/>
                    <a:ext cx="548640" cy="54864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a:extLst>
                      <a:ext uri="{FF2B5EF4-FFF2-40B4-BE49-F238E27FC236}">
                        <a16:creationId xmlns:a16="http://schemas.microsoft.com/office/drawing/2014/main" id="{001F2E5E-E508-42D4-AD8D-7B84C2A426ED}"/>
                      </a:ext>
                    </a:extLst>
                  </p:cNvPr>
                  <p:cNvSpPr txBox="1"/>
                  <p:nvPr/>
                </p:nvSpPr>
                <p:spPr>
                  <a:xfrm>
                    <a:off x="7848478" y="646643"/>
                    <a:ext cx="1860424" cy="369332"/>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Bể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a:t>
                    </a:r>
                    <a:r>
                      <a:rPr lang="en-US" sz="1200" dirty="0">
                        <a:latin typeface="Times New Roman" panose="02020603050405020304" pitchFamily="18" charset="0"/>
                        <a:cs typeface="Times New Roman" panose="02020603050405020304" pitchFamily="18" charset="0"/>
                      </a:rPr>
                      <a:t> 25m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a:t>
                    </a:r>
                  </a:p>
                </p:txBody>
              </p:sp>
              <p:sp>
                <p:nvSpPr>
                  <p:cNvPr id="58" name="TextBox 57">
                    <a:extLst>
                      <a:ext uri="{FF2B5EF4-FFF2-40B4-BE49-F238E27FC236}">
                        <a16:creationId xmlns:a16="http://schemas.microsoft.com/office/drawing/2014/main" id="{F1AD23A4-B3A8-4B95-9821-5D3A579FDD56}"/>
                      </a:ext>
                    </a:extLst>
                  </p:cNvPr>
                  <p:cNvSpPr txBox="1"/>
                  <p:nvPr/>
                </p:nvSpPr>
                <p:spPr>
                  <a:xfrm>
                    <a:off x="7568173" y="2830977"/>
                    <a:ext cx="1257665" cy="338555"/>
                  </a:xfrm>
                  <a:prstGeom prst="rect">
                    <a:avLst/>
                  </a:prstGeom>
                  <a:noFill/>
                  <a:ln w="3175">
                    <a:solidFill>
                      <a:schemeClr val="bg1"/>
                    </a:solidFill>
                  </a:ln>
                </p:spPr>
                <p:txBody>
                  <a:bodyPr wrap="square" rtlCol="0">
                    <a:spAutoFit/>
                  </a:bodyPr>
                  <a:lstStyle/>
                  <a:p>
                    <a:pPr algn="ctr"/>
                    <a:r>
                      <a:rPr lang="en-US" sz="1050" dirty="0" err="1">
                        <a:latin typeface="Times New Roman" panose="02020603050405020304" pitchFamily="18" charset="0"/>
                        <a:cs typeface="Times New Roman" panose="02020603050405020304" pitchFamily="18" charset="0"/>
                      </a:rPr>
                      <a:t>Bể</a:t>
                    </a:r>
                    <a:r>
                      <a:rPr lang="en-US" sz="1050" dirty="0">
                        <a:latin typeface="Times New Roman" panose="02020603050405020304" pitchFamily="18" charset="0"/>
                        <a:cs typeface="Times New Roman" panose="02020603050405020304" pitchFamily="18" charset="0"/>
                      </a:rPr>
                      <a:t> nuôi10m</a:t>
                    </a:r>
                    <a:r>
                      <a:rPr lang="en-US" sz="1050" baseline="30000" dirty="0">
                        <a:latin typeface="Times New Roman" panose="02020603050405020304" pitchFamily="18" charset="0"/>
                        <a:cs typeface="Times New Roman" panose="02020603050405020304" pitchFamily="18" charset="0"/>
                      </a:rPr>
                      <a:t>3</a:t>
                    </a:r>
                    <a:r>
                      <a:rPr lang="en-US" sz="1050" dirty="0">
                        <a:latin typeface="Times New Roman" panose="02020603050405020304" pitchFamily="18" charset="0"/>
                        <a:cs typeface="Times New Roman" panose="02020603050405020304" pitchFamily="18" charset="0"/>
                      </a:rPr>
                      <a:t> </a:t>
                    </a:r>
                  </a:p>
                </p:txBody>
              </p:sp>
              <p:sp>
                <p:nvSpPr>
                  <p:cNvPr id="59" name="Rectangle 58">
                    <a:extLst>
                      <a:ext uri="{FF2B5EF4-FFF2-40B4-BE49-F238E27FC236}">
                        <a16:creationId xmlns:a16="http://schemas.microsoft.com/office/drawing/2014/main" id="{02241EC6-84DC-412C-8117-82109925D0EE}"/>
                      </a:ext>
                    </a:extLst>
                  </p:cNvPr>
                  <p:cNvSpPr/>
                  <p:nvPr/>
                </p:nvSpPr>
                <p:spPr>
                  <a:xfrm rot="16200000">
                    <a:off x="6415088" y="2967271"/>
                    <a:ext cx="438150" cy="728662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TextBox 59">
                    <a:extLst>
                      <a:ext uri="{FF2B5EF4-FFF2-40B4-BE49-F238E27FC236}">
                        <a16:creationId xmlns:a16="http://schemas.microsoft.com/office/drawing/2014/main" id="{0AF2C674-BCEF-434D-BA5B-038C45375793}"/>
                      </a:ext>
                    </a:extLst>
                  </p:cNvPr>
                  <p:cNvSpPr txBox="1"/>
                  <p:nvPr/>
                </p:nvSpPr>
                <p:spPr>
                  <a:xfrm rot="16200000">
                    <a:off x="9482852" y="2845954"/>
                    <a:ext cx="2096689" cy="361963"/>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Mương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endParaRPr lang="en-US" sz="1200" dirty="0">
                      <a:latin typeface="Times New Roman" panose="02020603050405020304" pitchFamily="18" charset="0"/>
                      <a:cs typeface="Times New Roman" panose="02020603050405020304" pitchFamily="18" charset="0"/>
                    </a:endParaRPr>
                  </a:p>
                </p:txBody>
              </p:sp>
              <p:cxnSp>
                <p:nvCxnSpPr>
                  <p:cNvPr id="62" name="Straight Arrow Connector 61">
                    <a:extLst>
                      <a:ext uri="{FF2B5EF4-FFF2-40B4-BE49-F238E27FC236}">
                        <a16:creationId xmlns:a16="http://schemas.microsoft.com/office/drawing/2014/main" id="{7C4B0E17-5640-4B35-BD76-5FB11DC625D6}"/>
                      </a:ext>
                    </a:extLst>
                  </p:cNvPr>
                  <p:cNvCxnSpPr>
                    <a:endCxn id="52" idx="0"/>
                  </p:cNvCxnSpPr>
                  <p:nvPr/>
                </p:nvCxnSpPr>
                <p:spPr>
                  <a:xfrm>
                    <a:off x="8751136" y="104775"/>
                    <a:ext cx="0" cy="13033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5B0B2F5-8948-4DF2-BED1-21EC60EB3B0D}"/>
                      </a:ext>
                    </a:extLst>
                  </p:cNvPr>
                  <p:cNvCxnSpPr>
                    <a:endCxn id="42" idx="0"/>
                  </p:cNvCxnSpPr>
                  <p:nvPr/>
                </p:nvCxnSpPr>
                <p:spPr>
                  <a:xfrm>
                    <a:off x="6469512" y="104775"/>
                    <a:ext cx="10787" cy="14410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6411181-AC2C-431D-AFDE-2FB7184D70B4}"/>
                      </a:ext>
                    </a:extLst>
                  </p:cNvPr>
                  <p:cNvCxnSpPr/>
                  <p:nvPr/>
                </p:nvCxnSpPr>
                <p:spPr>
                  <a:xfrm>
                    <a:off x="6469512" y="99760"/>
                    <a:ext cx="41293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54938B2-1BA0-44B9-A5E7-21D107995392}"/>
                      </a:ext>
                    </a:extLst>
                  </p:cNvPr>
                  <p:cNvCxnSpPr>
                    <a:endCxn id="7" idx="0"/>
                  </p:cNvCxnSpPr>
                  <p:nvPr/>
                </p:nvCxnSpPr>
                <p:spPr>
                  <a:xfrm>
                    <a:off x="10598883" y="99760"/>
                    <a:ext cx="0" cy="14064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2F3E6C1-137A-41A4-A1B2-F1DBD9FADA93}"/>
                      </a:ext>
                    </a:extLst>
                  </p:cNvPr>
                  <p:cNvCxnSpPr>
                    <a:cxnSpLocks/>
                  </p:cNvCxnSpPr>
                  <p:nvPr/>
                </p:nvCxnSpPr>
                <p:spPr>
                  <a:xfrm flipH="1">
                    <a:off x="6564762" y="2352003"/>
                    <a:ext cx="10787" cy="1783202"/>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28793C0-7C4D-49D0-A7F6-9B4BF4E81B22}"/>
                      </a:ext>
                    </a:extLst>
                  </p:cNvPr>
                  <p:cNvCxnSpPr>
                    <a:cxnSpLocks/>
                  </p:cNvCxnSpPr>
                  <p:nvPr/>
                </p:nvCxnSpPr>
                <p:spPr>
                  <a:xfrm flipH="1">
                    <a:off x="8928247" y="2332909"/>
                    <a:ext cx="10787" cy="1783202"/>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759A02C-EC77-4C0B-91B8-01602201D5DF}"/>
                      </a:ext>
                    </a:extLst>
                  </p:cNvPr>
                  <p:cNvCxnSpPr>
                    <a:cxnSpLocks/>
                    <a:stCxn id="53" idx="1"/>
                  </p:cNvCxnSpPr>
                  <p:nvPr/>
                </p:nvCxnSpPr>
                <p:spPr>
                  <a:xfrm flipH="1" flipV="1">
                    <a:off x="4717785" y="3000926"/>
                    <a:ext cx="1008162" cy="1442274"/>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0B13D2-A5BF-4901-876A-1D1B170B90A6}"/>
                      </a:ext>
                    </a:extLst>
                  </p:cNvPr>
                  <p:cNvCxnSpPr>
                    <a:cxnSpLocks/>
                  </p:cNvCxnSpPr>
                  <p:nvPr/>
                </p:nvCxnSpPr>
                <p:spPr>
                  <a:xfrm flipH="1" flipV="1">
                    <a:off x="7661038" y="4044838"/>
                    <a:ext cx="307995" cy="36792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FDE771A-6177-43B0-AD24-3775CBE3B230}"/>
                      </a:ext>
                    </a:extLst>
                  </p:cNvPr>
                  <p:cNvCxnSpPr>
                    <a:cxnSpLocks/>
                  </p:cNvCxnSpPr>
                  <p:nvPr/>
                </p:nvCxnSpPr>
                <p:spPr>
                  <a:xfrm flipH="1">
                    <a:off x="5189353" y="4045401"/>
                    <a:ext cx="2471685"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BB0F09D-D8F4-47A1-BEE5-BA129C2F4BCA}"/>
                      </a:ext>
                    </a:extLst>
                  </p:cNvPr>
                  <p:cNvCxnSpPr>
                    <a:cxnSpLocks/>
                  </p:cNvCxnSpPr>
                  <p:nvPr/>
                </p:nvCxnSpPr>
                <p:spPr>
                  <a:xfrm flipH="1" flipV="1">
                    <a:off x="1964104" y="3578140"/>
                    <a:ext cx="1957108" cy="1094617"/>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91E473A-334A-4462-A388-A26ED5532C8A}"/>
                      </a:ext>
                    </a:extLst>
                  </p:cNvPr>
                  <p:cNvCxnSpPr>
                    <a:cxnSpLocks/>
                  </p:cNvCxnSpPr>
                  <p:nvPr/>
                </p:nvCxnSpPr>
                <p:spPr>
                  <a:xfrm flipV="1">
                    <a:off x="1964104" y="5690624"/>
                    <a:ext cx="681637" cy="3516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B36BC843-7946-48A2-AE33-C464D6C26642}"/>
                      </a:ext>
                    </a:extLst>
                  </p:cNvPr>
                  <p:cNvCxnSpPr>
                    <a:cxnSpLocks/>
                  </p:cNvCxnSpPr>
                  <p:nvPr/>
                </p:nvCxnSpPr>
                <p:spPr>
                  <a:xfrm flipH="1">
                    <a:off x="1981993" y="1683727"/>
                    <a:ext cx="1939219" cy="1231699"/>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46F07D4-9AA3-4A14-991A-EFBD9154E5DC}"/>
                      </a:ext>
                    </a:extLst>
                  </p:cNvPr>
                  <p:cNvCxnSpPr>
                    <a:cxnSpLocks/>
                  </p:cNvCxnSpPr>
                  <p:nvPr/>
                </p:nvCxnSpPr>
                <p:spPr>
                  <a:xfrm>
                    <a:off x="1985188" y="444745"/>
                    <a:ext cx="660553" cy="230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EABCC578-9392-4A82-8BC1-9823C617132F}"/>
                      </a:ext>
                    </a:extLst>
                  </p:cNvPr>
                  <p:cNvCxnSpPr>
                    <a:cxnSpLocks/>
                  </p:cNvCxnSpPr>
                  <p:nvPr/>
                </p:nvCxnSpPr>
                <p:spPr>
                  <a:xfrm>
                    <a:off x="2267192" y="2706081"/>
                    <a:ext cx="51691" cy="350632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1698BE0-8463-43D2-B00C-371576E9F09D}"/>
                      </a:ext>
                    </a:extLst>
                  </p:cNvPr>
                  <p:cNvSpPr txBox="1"/>
                  <p:nvPr/>
                </p:nvSpPr>
                <p:spPr>
                  <a:xfrm rot="16200000">
                    <a:off x="386601" y="1544410"/>
                    <a:ext cx="1875982" cy="361963"/>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endParaRPr lang="en-US" sz="1200" dirty="0">
                      <a:latin typeface="Times New Roman" panose="02020603050405020304" pitchFamily="18" charset="0"/>
                      <a:cs typeface="Times New Roman" panose="02020603050405020304" pitchFamily="18" charset="0"/>
                    </a:endParaRPr>
                  </a:p>
                </p:txBody>
              </p:sp>
              <p:cxnSp>
                <p:nvCxnSpPr>
                  <p:cNvPr id="109" name="Straight Arrow Connector 108">
                    <a:extLst>
                      <a:ext uri="{FF2B5EF4-FFF2-40B4-BE49-F238E27FC236}">
                        <a16:creationId xmlns:a16="http://schemas.microsoft.com/office/drawing/2014/main" id="{E82425B5-CBC4-4CAE-A631-7E2391E00432}"/>
                      </a:ext>
                    </a:extLst>
                  </p:cNvPr>
                  <p:cNvCxnSpPr>
                    <a:cxnSpLocks/>
                  </p:cNvCxnSpPr>
                  <p:nvPr/>
                </p:nvCxnSpPr>
                <p:spPr>
                  <a:xfrm flipV="1">
                    <a:off x="5844397" y="3162150"/>
                    <a:ext cx="867207" cy="116042"/>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51CD5EF7-1AE5-4BFF-9A6F-FE8D675305E0}"/>
                      </a:ext>
                    </a:extLst>
                  </p:cNvPr>
                  <p:cNvCxnSpPr>
                    <a:cxnSpLocks/>
                  </p:cNvCxnSpPr>
                  <p:nvPr/>
                </p:nvCxnSpPr>
                <p:spPr>
                  <a:xfrm flipH="1" flipV="1">
                    <a:off x="7270013" y="3181990"/>
                    <a:ext cx="969281" cy="6161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248AC848-579B-40A6-B69A-4A88B6A42AE0}"/>
                      </a:ext>
                    </a:extLst>
                  </p:cNvPr>
                  <p:cNvCxnSpPr/>
                  <p:nvPr/>
                </p:nvCxnSpPr>
                <p:spPr>
                  <a:xfrm>
                    <a:off x="6469512" y="1317929"/>
                    <a:ext cx="2711615" cy="170900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325BD139-70FE-4C57-BC08-6CCD744DFECC}"/>
                      </a:ext>
                    </a:extLst>
                  </p:cNvPr>
                  <p:cNvCxnSpPr>
                    <a:endCxn id="50" idx="0"/>
                  </p:cNvCxnSpPr>
                  <p:nvPr/>
                </p:nvCxnSpPr>
                <p:spPr>
                  <a:xfrm>
                    <a:off x="8785503" y="1348656"/>
                    <a:ext cx="669944" cy="1652269"/>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33EF4E59-4B14-4A2C-AB66-5A88A25BC74A}"/>
                      </a:ext>
                    </a:extLst>
                  </p:cNvPr>
                  <p:cNvCxnSpPr/>
                  <p:nvPr/>
                </p:nvCxnSpPr>
                <p:spPr>
                  <a:xfrm flipV="1">
                    <a:off x="6522521" y="3578140"/>
                    <a:ext cx="2674280" cy="149286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FE10D230-2634-42D7-8121-6A2BD689C004}"/>
                      </a:ext>
                    </a:extLst>
                  </p:cNvPr>
                  <p:cNvCxnSpPr>
                    <a:endCxn id="50" idx="2"/>
                  </p:cNvCxnSpPr>
                  <p:nvPr/>
                </p:nvCxnSpPr>
                <p:spPr>
                  <a:xfrm flipV="1">
                    <a:off x="8800411" y="3549565"/>
                    <a:ext cx="655036" cy="1645692"/>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B6EF5D6-3F2D-4650-AB93-3C7D0B375B0B}"/>
                      </a:ext>
                    </a:extLst>
                  </p:cNvPr>
                  <p:cNvCxnSpPr>
                    <a:stCxn id="6" idx="3"/>
                  </p:cNvCxnSpPr>
                  <p:nvPr/>
                </p:nvCxnSpPr>
                <p:spPr>
                  <a:xfrm>
                    <a:off x="2590595" y="6552506"/>
                    <a:ext cx="21443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081C1DC1-3CCF-4E1D-8425-A7F719670632}"/>
                      </a:ext>
                    </a:extLst>
                  </p:cNvPr>
                  <p:cNvCxnSpPr>
                    <a:cxnSpLocks/>
                  </p:cNvCxnSpPr>
                  <p:nvPr/>
                </p:nvCxnSpPr>
                <p:spPr>
                  <a:xfrm flipH="1" flipV="1">
                    <a:off x="1975065" y="2964931"/>
                    <a:ext cx="3830556" cy="313212"/>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30C82B69-B01E-45D2-9878-55FA3B7BB4D9}"/>
                      </a:ext>
                    </a:extLst>
                  </p:cNvPr>
                  <p:cNvCxnSpPr>
                    <a:cxnSpLocks/>
                  </p:cNvCxnSpPr>
                  <p:nvPr/>
                </p:nvCxnSpPr>
                <p:spPr>
                  <a:xfrm flipH="1" flipV="1">
                    <a:off x="1954697" y="3504992"/>
                    <a:ext cx="5091358" cy="18163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B77527C-CBF3-4396-94A8-CDB19B3DCE75}"/>
                      </a:ext>
                    </a:extLst>
                  </p:cNvPr>
                  <p:cNvCxnSpPr>
                    <a:cxnSpLocks/>
                    <a:stCxn id="59" idx="2"/>
                  </p:cNvCxnSpPr>
                  <p:nvPr/>
                </p:nvCxnSpPr>
                <p:spPr>
                  <a:xfrm flipV="1">
                    <a:off x="10277476" y="6610583"/>
                    <a:ext cx="29182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FA67CDE-30B8-41B9-93BB-CC6643C76875}"/>
                      </a:ext>
                    </a:extLst>
                  </p:cNvPr>
                  <p:cNvSpPr>
                    <a:spLocks/>
                  </p:cNvSpPr>
                  <p:nvPr/>
                </p:nvSpPr>
                <p:spPr>
                  <a:xfrm>
                    <a:off x="2417960" y="236070"/>
                    <a:ext cx="2926080" cy="292608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TextBox 71">
                    <a:extLst>
                      <a:ext uri="{FF2B5EF4-FFF2-40B4-BE49-F238E27FC236}">
                        <a16:creationId xmlns:a16="http://schemas.microsoft.com/office/drawing/2014/main" id="{0569F3A3-FC1D-4F6C-B682-E1F31EA339C8}"/>
                      </a:ext>
                    </a:extLst>
                  </p:cNvPr>
                  <p:cNvSpPr txBox="1"/>
                  <p:nvPr/>
                </p:nvSpPr>
                <p:spPr>
                  <a:xfrm>
                    <a:off x="6781461" y="3072055"/>
                    <a:ext cx="454672" cy="553997"/>
                  </a:xfrm>
                  <a:prstGeom prst="rect">
                    <a:avLst/>
                  </a:prstGeom>
                  <a:noFill/>
                  <a:ln w="3175">
                    <a:solidFill>
                      <a:schemeClr val="bg1"/>
                    </a:solidFill>
                  </a:ln>
                </p:spPr>
                <p:txBody>
                  <a:bodyPr wrap="square" rtlCol="0">
                    <a:spAutoFit/>
                  </a:bodyPr>
                  <a:lstStyle/>
                  <a:p>
                    <a:pPr algn="ctr"/>
                    <a:r>
                      <a:rPr lang="en-US" sz="1050" dirty="0" err="1">
                        <a:latin typeface="Times New Roman" panose="02020603050405020304" pitchFamily="18" charset="0"/>
                        <a:cs typeface="Times New Roman" panose="02020603050405020304" pitchFamily="18" charset="0"/>
                      </a:rPr>
                      <a:t>Hố</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ga</a:t>
                    </a:r>
                    <a:endParaRPr lang="en-US" sz="1050"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CB735952-1231-4613-A449-4F6223F1FD38}"/>
                      </a:ext>
                    </a:extLst>
                  </p:cNvPr>
                  <p:cNvSpPr txBox="1"/>
                  <p:nvPr/>
                </p:nvSpPr>
                <p:spPr>
                  <a:xfrm>
                    <a:off x="9192077" y="3019977"/>
                    <a:ext cx="574911" cy="553997"/>
                  </a:xfrm>
                  <a:prstGeom prst="rect">
                    <a:avLst/>
                  </a:prstGeom>
                  <a:noFill/>
                  <a:ln w="3175">
                    <a:solidFill>
                      <a:schemeClr val="bg1"/>
                    </a:solidFill>
                  </a:ln>
                </p:spPr>
                <p:txBody>
                  <a:bodyPr wrap="square" rtlCol="0">
                    <a:spAutoFit/>
                  </a:bodyPr>
                  <a:lstStyle/>
                  <a:p>
                    <a:pPr algn="ctr"/>
                    <a:r>
                      <a:rPr lang="en-US" sz="1050" dirty="0" err="1">
                        <a:latin typeface="Times New Roman" panose="02020603050405020304" pitchFamily="18" charset="0"/>
                        <a:cs typeface="Times New Roman" panose="02020603050405020304" pitchFamily="18" charset="0"/>
                      </a:rPr>
                      <a:t>Hố</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ga</a:t>
                    </a:r>
                    <a:endParaRPr lang="en-US" sz="1050"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E0686967-E185-4AC4-BCE6-8DF3F99F7680}"/>
                      </a:ext>
                    </a:extLst>
                  </p:cNvPr>
                  <p:cNvSpPr txBox="1"/>
                  <p:nvPr/>
                </p:nvSpPr>
                <p:spPr>
                  <a:xfrm>
                    <a:off x="1990477" y="6401085"/>
                    <a:ext cx="626465" cy="553997"/>
                  </a:xfrm>
                  <a:prstGeom prst="rect">
                    <a:avLst/>
                  </a:prstGeom>
                  <a:noFill/>
                  <a:ln w="3175">
                    <a:solidFill>
                      <a:schemeClr val="bg1"/>
                    </a:solidFill>
                  </a:ln>
                </p:spPr>
                <p:txBody>
                  <a:bodyPr wrap="square" rtlCol="0">
                    <a:spAutoFit/>
                  </a:bodyPr>
                  <a:lstStyle/>
                  <a:p>
                    <a:pPr algn="ctr"/>
                    <a:r>
                      <a:rPr lang="en-US" sz="1050" dirty="0" err="1">
                        <a:latin typeface="Times New Roman" panose="02020603050405020304" pitchFamily="18" charset="0"/>
                        <a:cs typeface="Times New Roman" panose="02020603050405020304" pitchFamily="18" charset="0"/>
                      </a:rPr>
                      <a:t>Hố</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ga</a:t>
                    </a:r>
                    <a:endParaRPr lang="en-US" sz="1050" dirty="0">
                      <a:latin typeface="Times New Roman" panose="02020603050405020304" pitchFamily="18" charset="0"/>
                      <a:cs typeface="Times New Roman" panose="02020603050405020304" pitchFamily="18" charset="0"/>
                    </a:endParaRPr>
                  </a:p>
                </p:txBody>
              </p:sp>
              <p:sp>
                <p:nvSpPr>
                  <p:cNvPr id="98" name="TextBox 97">
                    <a:extLst>
                      <a:ext uri="{FF2B5EF4-FFF2-40B4-BE49-F238E27FC236}">
                        <a16:creationId xmlns:a16="http://schemas.microsoft.com/office/drawing/2014/main" id="{EFD3986B-E1B1-414E-9174-D5BF6D479BA4}"/>
                      </a:ext>
                    </a:extLst>
                  </p:cNvPr>
                  <p:cNvSpPr txBox="1"/>
                  <p:nvPr/>
                </p:nvSpPr>
                <p:spPr>
                  <a:xfrm rot="16200000">
                    <a:off x="237609" y="4521528"/>
                    <a:ext cx="2140620" cy="361963"/>
                  </a:xfrm>
                  <a:prstGeom prst="rect">
                    <a:avLst/>
                  </a:prstGeom>
                  <a:noFill/>
                  <a:ln w="3175">
                    <a:solidFill>
                      <a:schemeClr val="bg1"/>
                    </a:solidFill>
                  </a:ln>
                </p:spPr>
                <p:txBody>
                  <a:bodyPr wrap="square" rtlCol="0">
                    <a:spAutoFit/>
                  </a:bodyPr>
                  <a:lstStyle/>
                  <a:p>
                    <a:pPr algn="ct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endParaRPr lang="en-US" sz="1200" dirty="0">
                      <a:latin typeface="Times New Roman" panose="02020603050405020304" pitchFamily="18" charset="0"/>
                      <a:cs typeface="Times New Roman" panose="02020603050405020304" pitchFamily="18" charset="0"/>
                    </a:endParaRPr>
                  </a:p>
                </p:txBody>
              </p:sp>
              <p:cxnSp>
                <p:nvCxnSpPr>
                  <p:cNvPr id="116" name="Straight Arrow Connector 115">
                    <a:extLst>
                      <a:ext uri="{FF2B5EF4-FFF2-40B4-BE49-F238E27FC236}">
                        <a16:creationId xmlns:a16="http://schemas.microsoft.com/office/drawing/2014/main" id="{46FE52B5-95F8-451A-BF1E-F6A3E881F8A8}"/>
                      </a:ext>
                    </a:extLst>
                  </p:cNvPr>
                  <p:cNvCxnSpPr>
                    <a:cxnSpLocks/>
                  </p:cNvCxnSpPr>
                  <p:nvPr/>
                </p:nvCxnSpPr>
                <p:spPr>
                  <a:xfrm flipH="1">
                    <a:off x="7575502" y="3900163"/>
                    <a:ext cx="43708" cy="2472331"/>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036AF70A-DC4B-4CEA-AAB4-D25F461D8F34}"/>
                    </a:ext>
                  </a:extLst>
                </p:cNvPr>
                <p:cNvCxnSpPr/>
                <p:nvPr/>
              </p:nvCxnSpPr>
              <p:spPr>
                <a:xfrm flipV="1">
                  <a:off x="11052581" y="2814221"/>
                  <a:ext cx="0" cy="244763"/>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830B1C5-5D4D-443F-A5C6-0B040469CC5C}"/>
                  </a:ext>
                </a:extLst>
              </p:cNvPr>
              <p:cNvSpPr/>
              <p:nvPr/>
            </p:nvSpPr>
            <p:spPr>
              <a:xfrm>
                <a:off x="1197711" y="0"/>
                <a:ext cx="10099180" cy="6944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Oval 10">
              <a:extLst>
                <a:ext uri="{FF2B5EF4-FFF2-40B4-BE49-F238E27FC236}">
                  <a16:creationId xmlns:a16="http://schemas.microsoft.com/office/drawing/2014/main" id="{7B927B99-C190-45DB-B4C4-28D8F5DC19C5}"/>
                </a:ext>
              </a:extLst>
            </p:cNvPr>
            <p:cNvSpPr/>
            <p:nvPr/>
          </p:nvSpPr>
          <p:spPr>
            <a:xfrm>
              <a:off x="3737980" y="1624615"/>
              <a:ext cx="85201" cy="103287"/>
            </a:xfrm>
            <a:prstGeom prst="ellips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31573477-9DAB-4891-AF52-E17BDEFA0AD6}"/>
                </a:ext>
              </a:extLst>
            </p:cNvPr>
            <p:cNvSpPr/>
            <p:nvPr/>
          </p:nvSpPr>
          <p:spPr>
            <a:xfrm>
              <a:off x="6305115" y="1226597"/>
              <a:ext cx="85201" cy="103287"/>
            </a:xfrm>
            <a:prstGeom prst="ellips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EAFA8858-2AA3-4C26-B707-2ED0FAEF88C0}"/>
                </a:ext>
              </a:extLst>
            </p:cNvPr>
            <p:cNvSpPr/>
            <p:nvPr/>
          </p:nvSpPr>
          <p:spPr>
            <a:xfrm>
              <a:off x="8667178" y="126901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B2FC3A4E-5A41-4BB6-8815-316406297F18}"/>
                </a:ext>
              </a:extLst>
            </p:cNvPr>
            <p:cNvSpPr/>
            <p:nvPr/>
          </p:nvSpPr>
          <p:spPr>
            <a:xfrm>
              <a:off x="8699306" y="515763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24829F4A-D2E2-4BFB-8F51-5A4F0996FE9A}"/>
                </a:ext>
              </a:extLst>
            </p:cNvPr>
            <p:cNvSpPr/>
            <p:nvPr/>
          </p:nvSpPr>
          <p:spPr>
            <a:xfrm>
              <a:off x="6305115" y="507100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22CF4C46-14A4-4B54-9011-B4335A706BC2}"/>
                </a:ext>
              </a:extLst>
            </p:cNvPr>
            <p:cNvSpPr/>
            <p:nvPr/>
          </p:nvSpPr>
          <p:spPr>
            <a:xfrm>
              <a:off x="3729102" y="462836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4" name="Straight Connector 43">
              <a:extLst>
                <a:ext uri="{FF2B5EF4-FFF2-40B4-BE49-F238E27FC236}">
                  <a16:creationId xmlns:a16="http://schemas.microsoft.com/office/drawing/2014/main" id="{3F9E6C91-A5D6-4448-B0C8-CDD4BF3CA43E}"/>
                </a:ext>
              </a:extLst>
            </p:cNvPr>
            <p:cNvCxnSpPr/>
            <p:nvPr/>
          </p:nvCxnSpPr>
          <p:spPr>
            <a:xfrm flipH="1">
              <a:off x="6933460" y="3251988"/>
              <a:ext cx="1243583" cy="45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B94972C7-979A-4058-909C-C5C6B514640C}"/>
                </a:ext>
              </a:extLst>
            </p:cNvPr>
            <p:cNvSpPr/>
            <p:nvPr/>
          </p:nvSpPr>
          <p:spPr>
            <a:xfrm>
              <a:off x="5656915" y="3229049"/>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5" name="Straight Connector 104">
              <a:extLst>
                <a:ext uri="{FF2B5EF4-FFF2-40B4-BE49-F238E27FC236}">
                  <a16:creationId xmlns:a16="http://schemas.microsoft.com/office/drawing/2014/main" id="{557CC569-5758-4617-A806-60DDAA8D81E8}"/>
                </a:ext>
              </a:extLst>
            </p:cNvPr>
            <p:cNvCxnSpPr>
              <a:cxnSpLocks/>
              <a:stCxn id="72" idx="2"/>
            </p:cNvCxnSpPr>
            <p:nvPr/>
          </p:nvCxnSpPr>
          <p:spPr>
            <a:xfrm flipH="1">
              <a:off x="6917811" y="3626052"/>
              <a:ext cx="3683" cy="2937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33DDBF-7214-4AE1-90E6-79CEC6055B0F}"/>
                </a:ext>
              </a:extLst>
            </p:cNvPr>
            <p:cNvCxnSpPr>
              <a:cxnSpLocks/>
            </p:cNvCxnSpPr>
            <p:nvPr/>
          </p:nvCxnSpPr>
          <p:spPr>
            <a:xfrm flipH="1">
              <a:off x="9586201" y="3563266"/>
              <a:ext cx="1" cy="3449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5E0F368-715C-4365-8555-84C3D1B1C63E}"/>
                </a:ext>
              </a:extLst>
            </p:cNvPr>
            <p:cNvCxnSpPr>
              <a:cxnSpLocks/>
            </p:cNvCxnSpPr>
            <p:nvPr/>
          </p:nvCxnSpPr>
          <p:spPr>
            <a:xfrm flipH="1" flipV="1">
              <a:off x="6907033" y="3916723"/>
              <a:ext cx="2688046" cy="72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90" name="Title 1">
            <a:extLst>
              <a:ext uri="{FF2B5EF4-FFF2-40B4-BE49-F238E27FC236}">
                <a16:creationId xmlns:a16="http://schemas.microsoft.com/office/drawing/2014/main" id="{2652839F-C29F-4FEE-992C-EDCA296CECDD}"/>
              </a:ext>
            </a:extLst>
          </p:cNvPr>
          <p:cNvSpPr txBox="1">
            <a:spLocks/>
          </p:cNvSpPr>
          <p:nvPr/>
        </p:nvSpPr>
        <p:spPr>
          <a:xfrm>
            <a:off x="712880" y="282762"/>
            <a:ext cx="7772400" cy="5715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Times New Roman" pitchFamily="18" charset="0"/>
                <a:cs typeface="Times New Roman" pitchFamily="18" charset="0"/>
              </a:rPr>
              <a:t>MÔ HÌNH RAS THỰC TẾ QUY MÔ 100 m</a:t>
            </a:r>
            <a:r>
              <a:rPr lang="en-US" sz="2000" b="1" baseline="30000" dirty="0">
                <a:latin typeface="Times New Roman" pitchFamily="18" charset="0"/>
                <a:cs typeface="Times New Roman" pitchFamily="18" charset="0"/>
              </a:rPr>
              <a:t>3</a:t>
            </a:r>
            <a:endParaRPr lang="en-US" sz="2000" b="1" dirty="0"/>
          </a:p>
        </p:txBody>
      </p:sp>
    </p:spTree>
    <p:extLst>
      <p:ext uri="{BB962C8B-B14F-4D97-AF65-F5344CB8AC3E}">
        <p14:creationId xmlns:p14="http://schemas.microsoft.com/office/powerpoint/2010/main" val="303922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F187B6C-A17A-4A08-97F3-5B1751D2D95D}"/>
              </a:ext>
            </a:extLst>
          </p:cNvPr>
          <p:cNvPicPr>
            <a:picLocks noChangeAspect="1"/>
          </p:cNvPicPr>
          <p:nvPr/>
        </p:nvPicPr>
        <p:blipFill>
          <a:blip r:embed="rId2"/>
          <a:stretch>
            <a:fillRect/>
          </a:stretch>
        </p:blipFill>
        <p:spPr>
          <a:xfrm>
            <a:off x="1066800" y="685800"/>
            <a:ext cx="6907426" cy="5715000"/>
          </a:xfrm>
          <a:prstGeom prst="rect">
            <a:avLst/>
          </a:prstGeom>
        </p:spPr>
      </p:pic>
    </p:spTree>
    <p:extLst>
      <p:ext uri="{BB962C8B-B14F-4D97-AF65-F5344CB8AC3E}">
        <p14:creationId xmlns:p14="http://schemas.microsoft.com/office/powerpoint/2010/main" val="186910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AB1E6E8-B20B-49AB-8283-735859860EEA}"/>
              </a:ext>
            </a:extLst>
          </p:cNvPr>
          <p:cNvPicPr>
            <a:picLocks noChangeAspect="1"/>
          </p:cNvPicPr>
          <p:nvPr/>
        </p:nvPicPr>
        <p:blipFill>
          <a:blip r:embed="rId2"/>
          <a:stretch>
            <a:fillRect/>
          </a:stretch>
        </p:blipFill>
        <p:spPr>
          <a:xfrm>
            <a:off x="990600" y="764135"/>
            <a:ext cx="7315200" cy="5329730"/>
          </a:xfrm>
          <a:prstGeom prst="rect">
            <a:avLst/>
          </a:prstGeom>
        </p:spPr>
      </p:pic>
    </p:spTree>
    <p:extLst>
      <p:ext uri="{BB962C8B-B14F-4D97-AF65-F5344CB8AC3E}">
        <p14:creationId xmlns:p14="http://schemas.microsoft.com/office/powerpoint/2010/main" val="137260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EBCCB-000C-4441-A089-EFCCB690FA33}"/>
              </a:ext>
            </a:extLst>
          </p:cNvPr>
          <p:cNvPicPr>
            <a:picLocks noChangeAspect="1"/>
          </p:cNvPicPr>
          <p:nvPr/>
        </p:nvPicPr>
        <p:blipFill>
          <a:blip r:embed="rId2"/>
          <a:stretch>
            <a:fillRect/>
          </a:stretch>
        </p:blipFill>
        <p:spPr>
          <a:xfrm>
            <a:off x="815016" y="704326"/>
            <a:ext cx="7513967" cy="5449347"/>
          </a:xfrm>
          <a:prstGeom prst="rect">
            <a:avLst/>
          </a:prstGeom>
        </p:spPr>
      </p:pic>
    </p:spTree>
    <p:extLst>
      <p:ext uri="{BB962C8B-B14F-4D97-AF65-F5344CB8AC3E}">
        <p14:creationId xmlns:p14="http://schemas.microsoft.com/office/powerpoint/2010/main" val="2295581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37FA79E-9879-4633-8913-9F9300033B8A}"/>
              </a:ext>
            </a:extLst>
          </p:cNvPr>
          <p:cNvPicPr>
            <a:picLocks noChangeAspect="1"/>
          </p:cNvPicPr>
          <p:nvPr/>
        </p:nvPicPr>
        <p:blipFill>
          <a:blip r:embed="rId2"/>
          <a:stretch>
            <a:fillRect/>
          </a:stretch>
        </p:blipFill>
        <p:spPr>
          <a:xfrm>
            <a:off x="143742" y="323461"/>
            <a:ext cx="8888285" cy="6433491"/>
          </a:xfrm>
          <a:prstGeom prst="rect">
            <a:avLst/>
          </a:prstGeom>
        </p:spPr>
      </p:pic>
    </p:spTree>
    <p:extLst>
      <p:ext uri="{BB962C8B-B14F-4D97-AF65-F5344CB8AC3E}">
        <p14:creationId xmlns:p14="http://schemas.microsoft.com/office/powerpoint/2010/main" val="2362455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6846</TotalTime>
  <Words>2346</Words>
  <Application>Microsoft Office PowerPoint</Application>
  <PresentationFormat>On-screen Show (4:3)</PresentationFormat>
  <Paragraphs>302</Paragraphs>
  <Slides>27</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Symbol</vt:lpstr>
      <vt:lpstr>Times New Roman</vt:lpstr>
      <vt:lpstr>Office Theme</vt:lpstr>
      <vt:lpstr>VIỆN HÀN LÂM KHOA HỌC VÀ CÔNG NGHỆ VIỆT NAM VIỆN TÀI NGUYÊN VÀ MÔI TRƯỜNG BIỂN ------------------***--------------------</vt:lpstr>
      <vt:lpstr>TỔNG QUAN CÁC VẤN ĐỀ LÝ THUYẾT LIÊN QUAN</vt:lpstr>
      <vt:lpstr>TỔNG QUAN CÁC VẤN ĐỀ LÝ THUYẾT LIÊN QUAN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Trang Pham</cp:lastModifiedBy>
  <cp:revision>158</cp:revision>
  <dcterms:created xsi:type="dcterms:W3CDTF">2018-09-20T03:17:16Z</dcterms:created>
  <dcterms:modified xsi:type="dcterms:W3CDTF">2021-09-20T08:29:11Z</dcterms:modified>
</cp:coreProperties>
</file>