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23"/>
  </p:notesMasterIdLst>
  <p:handoutMasterIdLst>
    <p:handoutMasterId r:id="rId24"/>
  </p:handoutMasterIdLst>
  <p:sldIdLst>
    <p:sldId id="256" r:id="rId2"/>
    <p:sldId id="1508" r:id="rId3"/>
    <p:sldId id="1512" r:id="rId4"/>
    <p:sldId id="1513" r:id="rId5"/>
    <p:sldId id="1514" r:id="rId6"/>
    <p:sldId id="1515" r:id="rId7"/>
    <p:sldId id="1516" r:id="rId8"/>
    <p:sldId id="1507" r:id="rId9"/>
    <p:sldId id="1482" r:id="rId10"/>
    <p:sldId id="1483" r:id="rId11"/>
    <p:sldId id="1407" r:id="rId12"/>
    <p:sldId id="1491" r:id="rId13"/>
    <p:sldId id="1463" r:id="rId14"/>
    <p:sldId id="1464" r:id="rId15"/>
    <p:sldId id="1492" r:id="rId16"/>
    <p:sldId id="1502" r:id="rId17"/>
    <p:sldId id="1477" r:id="rId18"/>
    <p:sldId id="1480" r:id="rId19"/>
    <p:sldId id="1511" r:id="rId20"/>
    <p:sldId id="1509" r:id="rId21"/>
    <p:sldId id="1084" r:id="rId22"/>
  </p:sldIdLst>
  <p:sldSz cx="9144000" cy="6858000" type="screen4x3"/>
  <p:notesSz cx="9296400" cy="7010400"/>
  <p:defaultTextStyle>
    <a:defPPr>
      <a:defRPr lang="en-US"/>
    </a:defPPr>
    <a:lvl1pPr algn="l" rtl="0" fontAlgn="base">
      <a:spcBef>
        <a:spcPct val="0"/>
      </a:spcBef>
      <a:spcAft>
        <a:spcPct val="0"/>
      </a:spcAft>
      <a:defRPr sz="1700" b="1" kern="1200">
        <a:solidFill>
          <a:schemeClr val="tx1"/>
        </a:solidFill>
        <a:latin typeface="Arial" charset="0"/>
        <a:ea typeface="+mn-ea"/>
        <a:cs typeface="Arial" charset="0"/>
      </a:defRPr>
    </a:lvl1pPr>
    <a:lvl2pPr marL="457200" algn="l" rtl="0" fontAlgn="base">
      <a:spcBef>
        <a:spcPct val="0"/>
      </a:spcBef>
      <a:spcAft>
        <a:spcPct val="0"/>
      </a:spcAft>
      <a:defRPr sz="1700" b="1" kern="1200">
        <a:solidFill>
          <a:schemeClr val="tx1"/>
        </a:solidFill>
        <a:latin typeface="Arial" charset="0"/>
        <a:ea typeface="+mn-ea"/>
        <a:cs typeface="Arial" charset="0"/>
      </a:defRPr>
    </a:lvl2pPr>
    <a:lvl3pPr marL="914400" algn="l" rtl="0" fontAlgn="base">
      <a:spcBef>
        <a:spcPct val="0"/>
      </a:spcBef>
      <a:spcAft>
        <a:spcPct val="0"/>
      </a:spcAft>
      <a:defRPr sz="1700" b="1" kern="1200">
        <a:solidFill>
          <a:schemeClr val="tx1"/>
        </a:solidFill>
        <a:latin typeface="Arial" charset="0"/>
        <a:ea typeface="+mn-ea"/>
        <a:cs typeface="Arial" charset="0"/>
      </a:defRPr>
    </a:lvl3pPr>
    <a:lvl4pPr marL="1371600" algn="l" rtl="0" fontAlgn="base">
      <a:spcBef>
        <a:spcPct val="0"/>
      </a:spcBef>
      <a:spcAft>
        <a:spcPct val="0"/>
      </a:spcAft>
      <a:defRPr sz="1700" b="1" kern="1200">
        <a:solidFill>
          <a:schemeClr val="tx1"/>
        </a:solidFill>
        <a:latin typeface="Arial" charset="0"/>
        <a:ea typeface="+mn-ea"/>
        <a:cs typeface="Arial" charset="0"/>
      </a:defRPr>
    </a:lvl4pPr>
    <a:lvl5pPr marL="1828800" algn="l" rtl="0" fontAlgn="base">
      <a:spcBef>
        <a:spcPct val="0"/>
      </a:spcBef>
      <a:spcAft>
        <a:spcPct val="0"/>
      </a:spcAft>
      <a:defRPr sz="1700" b="1" kern="1200">
        <a:solidFill>
          <a:schemeClr val="tx1"/>
        </a:solidFill>
        <a:latin typeface="Arial" charset="0"/>
        <a:ea typeface="+mn-ea"/>
        <a:cs typeface="Arial" charset="0"/>
      </a:defRPr>
    </a:lvl5pPr>
    <a:lvl6pPr marL="2286000" algn="l" defTabSz="914400" rtl="0" eaLnBrk="1" latinLnBrk="0" hangingPunct="1">
      <a:defRPr sz="1700" b="1" kern="1200">
        <a:solidFill>
          <a:schemeClr val="tx1"/>
        </a:solidFill>
        <a:latin typeface="Arial" charset="0"/>
        <a:ea typeface="+mn-ea"/>
        <a:cs typeface="Arial" charset="0"/>
      </a:defRPr>
    </a:lvl6pPr>
    <a:lvl7pPr marL="2743200" algn="l" defTabSz="914400" rtl="0" eaLnBrk="1" latinLnBrk="0" hangingPunct="1">
      <a:defRPr sz="1700" b="1" kern="1200">
        <a:solidFill>
          <a:schemeClr val="tx1"/>
        </a:solidFill>
        <a:latin typeface="Arial" charset="0"/>
        <a:ea typeface="+mn-ea"/>
        <a:cs typeface="Arial" charset="0"/>
      </a:defRPr>
    </a:lvl7pPr>
    <a:lvl8pPr marL="3200400" algn="l" defTabSz="914400" rtl="0" eaLnBrk="1" latinLnBrk="0" hangingPunct="1">
      <a:defRPr sz="1700" b="1" kern="1200">
        <a:solidFill>
          <a:schemeClr val="tx1"/>
        </a:solidFill>
        <a:latin typeface="Arial" charset="0"/>
        <a:ea typeface="+mn-ea"/>
        <a:cs typeface="Arial" charset="0"/>
      </a:defRPr>
    </a:lvl8pPr>
    <a:lvl9pPr marL="3657600" algn="l" defTabSz="914400" rtl="0" eaLnBrk="1" latinLnBrk="0" hangingPunct="1">
      <a:defRPr sz="17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99FF"/>
    <a:srgbClr val="0033CC"/>
    <a:srgbClr val="000066"/>
    <a:srgbClr val="FFFF00"/>
    <a:srgbClr val="FF9900"/>
    <a:srgbClr val="CC9900"/>
    <a:srgbClr val="E5F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0270" autoAdjust="0"/>
  </p:normalViewPr>
  <p:slideViewPr>
    <p:cSldViewPr>
      <p:cViewPr varScale="1">
        <p:scale>
          <a:sx n="73" d="100"/>
          <a:sy n="73" d="100"/>
        </p:scale>
        <p:origin x="13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870" y="-9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44709388971699E-2"/>
          <c:y val="0.10688836104513064"/>
          <c:w val="0.85842026825633388"/>
          <c:h val="0.76009501187648665"/>
        </c:manualLayout>
      </c:layout>
      <c:barChart>
        <c:barDir val="col"/>
        <c:grouping val="clustered"/>
        <c:varyColors val="0"/>
        <c:ser>
          <c:idx val="0"/>
          <c:order val="0"/>
          <c:tx>
            <c:strRef>
              <c:f>Sheet1!$A$2</c:f>
              <c:strCache>
                <c:ptCount val="1"/>
                <c:pt idx="0">
                  <c:v>Sản lượng, nghìn tấn</c:v>
                </c:pt>
              </c:strCache>
            </c:strRef>
          </c:tx>
          <c:spPr>
            <a:solidFill>
              <a:schemeClr val="accent1"/>
            </a:solidFill>
            <a:ln>
              <a:noFill/>
            </a:ln>
            <a:effectLst/>
          </c:spPr>
          <c:invertIfNegative val="0"/>
          <c:dLbls>
            <c:dLbl>
              <c:idx val="13"/>
              <c:layout>
                <c:manualLayout>
                  <c:x val="0"/>
                  <c:y val="7.481296758104744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E2A-44EF-AB86-85BBC136C40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Sheet1!$C$1:$X$1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Sheet1!$C$2:$X$2</c:f>
              <c:numCache>
                <c:formatCode>General</c:formatCode>
                <c:ptCount val="22"/>
                <c:pt idx="0">
                  <c:v>415</c:v>
                </c:pt>
                <c:pt idx="1">
                  <c:v>375</c:v>
                </c:pt>
                <c:pt idx="2">
                  <c:v>492</c:v>
                </c:pt>
                <c:pt idx="3">
                  <c:v>517</c:v>
                </c:pt>
                <c:pt idx="4">
                  <c:v>615</c:v>
                </c:pt>
                <c:pt idx="5">
                  <c:v>722</c:v>
                </c:pt>
                <c:pt idx="6" formatCode="#,##0">
                  <c:v>710</c:v>
                </c:pt>
                <c:pt idx="7" formatCode="#,##0">
                  <c:v>845</c:v>
                </c:pt>
                <c:pt idx="8" formatCode="#,##0">
                  <c:v>1003</c:v>
                </c:pt>
                <c:pt idx="9">
                  <c:v>1150</c:v>
                </c:pt>
                <c:pt idx="10">
                  <c:v>1437</c:v>
                </c:pt>
                <c:pt idx="11">
                  <c:v>1694</c:v>
                </c:pt>
                <c:pt idx="12">
                  <c:v>2100</c:v>
                </c:pt>
                <c:pt idx="13">
                  <c:v>2240</c:v>
                </c:pt>
                <c:pt idx="14">
                  <c:v>2570</c:v>
                </c:pt>
                <c:pt idx="15">
                  <c:v>2707</c:v>
                </c:pt>
                <c:pt idx="16">
                  <c:v>3000</c:v>
                </c:pt>
                <c:pt idx="17">
                  <c:v>3112</c:v>
                </c:pt>
                <c:pt idx="18">
                  <c:v>3340</c:v>
                </c:pt>
                <c:pt idx="19">
                  <c:v>3393</c:v>
                </c:pt>
                <c:pt idx="20">
                  <c:v>3358</c:v>
                </c:pt>
                <c:pt idx="21">
                  <c:v>3600</c:v>
                </c:pt>
              </c:numCache>
            </c:numRef>
          </c:val>
          <c:extLst>
            <c:ext xmlns:c16="http://schemas.microsoft.com/office/drawing/2014/chart" uri="{C3380CC4-5D6E-409C-BE32-E72D297353CC}">
              <c16:uniqueId val="{00000001-2E2A-44EF-AB86-85BBC136C409}"/>
            </c:ext>
          </c:extLst>
        </c:ser>
        <c:dLbls>
          <c:showLegendKey val="0"/>
          <c:showVal val="0"/>
          <c:showCatName val="0"/>
          <c:showSerName val="0"/>
          <c:showPercent val="0"/>
          <c:showBubbleSize val="0"/>
        </c:dLbls>
        <c:gapWidth val="40"/>
        <c:overlap val="2"/>
        <c:axId val="1310644784"/>
        <c:axId val="1310639888"/>
      </c:barChart>
      <c:lineChart>
        <c:grouping val="standard"/>
        <c:varyColors val="0"/>
        <c:ser>
          <c:idx val="1"/>
          <c:order val="1"/>
          <c:tx>
            <c:strRef>
              <c:f>Sheet1!$A$3</c:f>
              <c:strCache>
                <c:ptCount val="1"/>
                <c:pt idx="0">
                  <c:v>Thay đổi, %</c:v>
                </c:pt>
              </c:strCache>
            </c:strRef>
          </c:tx>
          <c:spPr>
            <a:ln w="57150" cap="rnd">
              <a:solidFill>
                <a:schemeClr val="tx1"/>
              </a:solidFill>
              <a:round/>
            </a:ln>
            <a:effectLst/>
          </c:spPr>
          <c:marker>
            <c:symbol val="circle"/>
            <c:size val="5"/>
            <c:spPr>
              <a:solidFill>
                <a:schemeClr val="accent2"/>
              </a:solidFill>
              <a:ln w="57150">
                <a:solidFill>
                  <a:schemeClr val="tx1"/>
                </a:solidFill>
              </a:ln>
              <a:effectLst/>
            </c:spPr>
          </c:marker>
          <c:dLbls>
            <c:dLbl>
              <c:idx val="0"/>
              <c:layout>
                <c:manualLayout>
                  <c:x val="-3.4574095777542085E-2"/>
                  <c:y val="3.6696802329933623E-2"/>
                </c:manualLayout>
              </c:layout>
              <c:tx>
                <c:rich>
                  <a:bodyPr/>
                  <a:lstStyle/>
                  <a:p>
                    <a:r>
                      <a:rPr lang="en-US" sz="1400"/>
                      <a:t>2</a:t>
                    </a:r>
                    <a:r>
                      <a:rPr lang="en-US"/>
                      <a:t>1</a:t>
                    </a:r>
                  </a:p>
                </c:rich>
              </c:tx>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E2A-44EF-AB86-85BBC136C409}"/>
                </c:ext>
              </c:extLst>
            </c:dLbl>
            <c:dLbl>
              <c:idx val="1"/>
              <c:layout>
                <c:manualLayout>
                  <c:x val="2.5378115285582437E-3"/>
                  <c:y val="6.614672063546712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E2A-44EF-AB86-85BBC136C409}"/>
                </c:ext>
              </c:extLst>
            </c:dLbl>
            <c:dLbl>
              <c:idx val="2"/>
              <c:layout>
                <c:manualLayout>
                  <c:x val="-2.0006788686939274E-2"/>
                  <c:y val="-3.7377321605245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E2A-44EF-AB86-85BBC136C409}"/>
                </c:ext>
              </c:extLst>
            </c:dLbl>
            <c:dLbl>
              <c:idx val="3"/>
              <c:layout>
                <c:manualLayout>
                  <c:x val="-3.4569640062597808E-2"/>
                  <c:y val="-4.1284387456555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E2A-44EF-AB86-85BBC136C409}"/>
                </c:ext>
              </c:extLst>
            </c:dLbl>
            <c:dLbl>
              <c:idx val="4"/>
              <c:layout>
                <c:manualLayout>
                  <c:x val="-2.9003987298338342E-2"/>
                  <c:y val="-6.74770477438550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E2A-44EF-AB86-85BBC136C409}"/>
                </c:ext>
              </c:extLst>
            </c:dLbl>
            <c:dLbl>
              <c:idx val="5"/>
              <c:layout>
                <c:manualLayout>
                  <c:x val="-3.2454946511128312E-2"/>
                  <c:y val="-7.76569069778843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E2A-44EF-AB86-85BBC136C409}"/>
                </c:ext>
              </c:extLst>
            </c:dLbl>
            <c:dLbl>
              <c:idx val="6"/>
              <c:layout>
                <c:manualLayout>
                  <c:x val="-1.6288307363270633E-3"/>
                  <c:y val="-1.11486274867753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E2A-44EF-AB86-85BBC136C409}"/>
                </c:ext>
              </c:extLst>
            </c:dLbl>
            <c:dLbl>
              <c:idx val="7"/>
              <c:layout>
                <c:manualLayout>
                  <c:x val="-3.4886049263572826E-2"/>
                  <c:y val="-5.89938478844502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E2A-44EF-AB86-85BBC136C409}"/>
                </c:ext>
              </c:extLst>
            </c:dLbl>
            <c:dLbl>
              <c:idx val="8"/>
              <c:layout>
                <c:manualLayout>
                  <c:x val="-3.2375756613471439E-2"/>
                  <c:y val="-6.6798260954492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E2A-44EF-AB86-85BBC136C409}"/>
                </c:ext>
              </c:extLst>
            </c:dLbl>
            <c:dLbl>
              <c:idx val="9"/>
              <c:layout>
                <c:manualLayout>
                  <c:x val="-4.186277771616579E-2"/>
                  <c:y val="-4.05077856539753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2E2A-44EF-AB86-85BBC136C409}"/>
                </c:ext>
              </c:extLst>
            </c:dLbl>
            <c:dLbl>
              <c:idx val="10"/>
              <c:layout>
                <c:manualLayout>
                  <c:x val="-3.781065175011461E-2"/>
                  <c:y val="-4.5691780912089211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4472256311182706E-2"/>
                      <c:h val="5.0296371237533437E-2"/>
                    </c:manualLayout>
                  </c15:layout>
                </c:ext>
                <c:ext xmlns:c16="http://schemas.microsoft.com/office/drawing/2014/chart" uri="{C3380CC4-5D6E-409C-BE32-E72D297353CC}">
                  <c16:uniqueId val="{00000000-260C-41B2-A0C4-FF353B0E95F0}"/>
                </c:ext>
              </c:extLst>
            </c:dLbl>
            <c:dLbl>
              <c:idx val="11"/>
              <c:layout>
                <c:manualLayout>
                  <c:x val="-2.8738263238186134E-2"/>
                  <c:y val="2.2049490138817626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445595825310613E-2"/>
                      <c:h val="5.4478012008802645E-2"/>
                    </c:manualLayout>
                  </c15:layout>
                </c:ext>
                <c:ext xmlns:c16="http://schemas.microsoft.com/office/drawing/2014/chart" uri="{C3380CC4-5D6E-409C-BE32-E72D297353CC}">
                  <c16:uniqueId val="{00000001-260C-41B2-A0C4-FF353B0E95F0}"/>
                </c:ext>
              </c:extLst>
            </c:dLbl>
            <c:dLbl>
              <c:idx val="12"/>
              <c:layout>
                <c:manualLayout>
                  <c:x val="-1.5410247191571649E-2"/>
                  <c:y val="-2.97625347182227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E2A-44EF-AB86-85BBC136C409}"/>
                </c:ext>
              </c:extLst>
            </c:dLbl>
            <c:dLbl>
              <c:idx val="13"/>
              <c:layout>
                <c:manualLayout>
                  <c:x val="-2.3978475035775902E-2"/>
                  <c:y val="3.37038186339426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E2A-44EF-AB86-85BBC136C409}"/>
                </c:ext>
              </c:extLst>
            </c:dLbl>
            <c:dLbl>
              <c:idx val="14"/>
              <c:layout>
                <c:manualLayout>
                  <c:x val="-4.5501880609315473E-3"/>
                  <c:y val="4.4643817649762552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3.3626521997917255E-2"/>
                      <c:h val="6.6260927851999191E-2"/>
                    </c:manualLayout>
                  </c15:layout>
                </c:ext>
                <c:ext xmlns:c16="http://schemas.microsoft.com/office/drawing/2014/chart" uri="{C3380CC4-5D6E-409C-BE32-E72D297353CC}">
                  <c16:uniqueId val="{00000010-2E2A-44EF-AB86-85BBC136C409}"/>
                </c:ext>
              </c:extLst>
            </c:dLbl>
            <c:dLbl>
              <c:idx val="15"/>
              <c:layout>
                <c:manualLayout>
                  <c:x val="-2.6243744111000403E-2"/>
                  <c:y val="2.7439065543629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E2A-44EF-AB86-85BBC136C409}"/>
                </c:ext>
              </c:extLst>
            </c:dLbl>
            <c:dLbl>
              <c:idx val="16"/>
              <c:layout>
                <c:manualLayout>
                  <c:x val="-2.9733988469753902E-2"/>
                  <c:y val="-2.84316079770682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E2A-44EF-AB86-85BBC136C409}"/>
                </c:ext>
              </c:extLst>
            </c:dLbl>
            <c:dLbl>
              <c:idx val="17"/>
              <c:layout>
                <c:manualLayout>
                  <c:x val="-1.9347139730100174E-2"/>
                  <c:y val="2.15240477553942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2E2A-44EF-AB86-85BBC136C4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76200" cap="rnd">
                <a:solidFill>
                  <a:srgbClr val="FFFF00"/>
                </a:solidFill>
                <a:prstDash val="sysDot"/>
              </a:ln>
              <a:effectLst/>
            </c:spPr>
            <c:trendlineType val="linear"/>
            <c:dispRSqr val="0"/>
            <c:dispEq val="0"/>
          </c:trendline>
          <c:cat>
            <c:numRef>
              <c:f>Sheet1!$B$1:$X$1</c:f>
              <c:numCache>
                <c:formatCode>General</c:formatCode>
                <c:ptCount val="23"/>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numCache>
            </c:numRef>
          </c:cat>
          <c:val>
            <c:numRef>
              <c:f>Sheet1!$C$3:$X$3</c:f>
              <c:numCache>
                <c:formatCode>General</c:formatCode>
                <c:ptCount val="22"/>
                <c:pt idx="0">
                  <c:v>3</c:v>
                </c:pt>
                <c:pt idx="1">
                  <c:v>-10</c:v>
                </c:pt>
                <c:pt idx="2">
                  <c:v>31</c:v>
                </c:pt>
                <c:pt idx="3">
                  <c:v>5</c:v>
                </c:pt>
                <c:pt idx="4">
                  <c:v>19</c:v>
                </c:pt>
                <c:pt idx="5">
                  <c:v>17</c:v>
                </c:pt>
                <c:pt idx="6">
                  <c:v>-2</c:v>
                </c:pt>
                <c:pt idx="7">
                  <c:v>19</c:v>
                </c:pt>
                <c:pt idx="8">
                  <c:v>18.8</c:v>
                </c:pt>
                <c:pt idx="9">
                  <c:v>14.5</c:v>
                </c:pt>
                <c:pt idx="10">
                  <c:v>24.9</c:v>
                </c:pt>
                <c:pt idx="11">
                  <c:v>17.899999999999999</c:v>
                </c:pt>
                <c:pt idx="12">
                  <c:v>23.9</c:v>
                </c:pt>
                <c:pt idx="13">
                  <c:v>6.7</c:v>
                </c:pt>
                <c:pt idx="14">
                  <c:v>14.7</c:v>
                </c:pt>
                <c:pt idx="15">
                  <c:v>5.3</c:v>
                </c:pt>
                <c:pt idx="16">
                  <c:v>10.8</c:v>
                </c:pt>
                <c:pt idx="17">
                  <c:v>3.7</c:v>
                </c:pt>
                <c:pt idx="18">
                  <c:v>7.3</c:v>
                </c:pt>
                <c:pt idx="19">
                  <c:v>1.6</c:v>
                </c:pt>
                <c:pt idx="20">
                  <c:v>-1</c:v>
                </c:pt>
                <c:pt idx="21">
                  <c:v>7.2</c:v>
                </c:pt>
              </c:numCache>
            </c:numRef>
          </c:val>
          <c:smooth val="0"/>
          <c:extLst>
            <c:ext xmlns:c16="http://schemas.microsoft.com/office/drawing/2014/chart" uri="{C3380CC4-5D6E-409C-BE32-E72D297353CC}">
              <c16:uniqueId val="{00000014-2E2A-44EF-AB86-85BBC136C409}"/>
            </c:ext>
          </c:extLst>
        </c:ser>
        <c:dLbls>
          <c:showLegendKey val="0"/>
          <c:showVal val="0"/>
          <c:showCatName val="0"/>
          <c:showSerName val="0"/>
          <c:showPercent val="0"/>
          <c:showBubbleSize val="0"/>
        </c:dLbls>
        <c:marker val="1"/>
        <c:smooth val="0"/>
        <c:axId val="1310645328"/>
        <c:axId val="1310642064"/>
      </c:lineChart>
      <c:catAx>
        <c:axId val="1310644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97" b="0" i="0" u="none" strike="noStrike" kern="1200" baseline="0">
                <a:solidFill>
                  <a:schemeClr val="accent3">
                    <a:lumMod val="50000"/>
                  </a:schemeClr>
                </a:solidFill>
                <a:latin typeface="+mn-lt"/>
                <a:ea typeface="+mn-ea"/>
                <a:cs typeface="+mn-cs"/>
              </a:defRPr>
            </a:pPr>
            <a:endParaRPr lang="en-US"/>
          </a:p>
        </c:txPr>
        <c:crossAx val="1310639888"/>
        <c:crosses val="autoZero"/>
        <c:auto val="1"/>
        <c:lblAlgn val="ctr"/>
        <c:lblOffset val="100"/>
        <c:tickLblSkip val="1"/>
        <c:tickMarkSkip val="1"/>
        <c:noMultiLvlLbl val="0"/>
      </c:catAx>
      <c:valAx>
        <c:axId val="13106398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0644784"/>
        <c:crosses val="autoZero"/>
        <c:crossBetween val="between"/>
        <c:minorUnit val="100"/>
      </c:valAx>
      <c:catAx>
        <c:axId val="1310645328"/>
        <c:scaling>
          <c:orientation val="minMax"/>
        </c:scaling>
        <c:delete val="1"/>
        <c:axPos val="b"/>
        <c:numFmt formatCode="General" sourceLinked="1"/>
        <c:majorTickMark val="none"/>
        <c:minorTickMark val="none"/>
        <c:tickLblPos val="none"/>
        <c:crossAx val="1310642064"/>
        <c:crosses val="autoZero"/>
        <c:auto val="1"/>
        <c:lblAlgn val="ctr"/>
        <c:lblOffset val="100"/>
        <c:noMultiLvlLbl val="0"/>
      </c:catAx>
      <c:valAx>
        <c:axId val="1310642064"/>
        <c:scaling>
          <c:orientation val="minMax"/>
          <c:max val="40"/>
          <c:min val="-30"/>
        </c:scaling>
        <c:delete val="0"/>
        <c:axPos val="r"/>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0645328"/>
        <c:crosses val="max"/>
        <c:crossBetween val="between"/>
        <c:majorUnit val="1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Giá trị xuất khẩu</c:v>
                </c:pt>
              </c:strCache>
            </c:strRef>
          </c:tx>
          <c:spPr>
            <a:solidFill>
              <a:srgbClr val="FFC000"/>
            </a:solidFill>
            <a:ln>
              <a:solidFill>
                <a:schemeClr val="accent1">
                  <a:shade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Sheet1!$B$1:$AA$1</c:f>
              <c:strCach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strCache>
            </c:strRef>
          </c:cat>
          <c:val>
            <c:numRef>
              <c:f>Sheet1!$B$2:$AA$2</c:f>
              <c:numCache>
                <c:formatCode>General</c:formatCode>
                <c:ptCount val="26"/>
                <c:pt idx="0">
                  <c:v>368</c:v>
                </c:pt>
                <c:pt idx="1">
                  <c:v>456</c:v>
                </c:pt>
                <c:pt idx="2">
                  <c:v>550</c:v>
                </c:pt>
                <c:pt idx="3">
                  <c:v>670</c:v>
                </c:pt>
                <c:pt idx="4">
                  <c:v>780</c:v>
                </c:pt>
                <c:pt idx="5">
                  <c:v>817</c:v>
                </c:pt>
                <c:pt idx="6">
                  <c:v>971</c:v>
                </c:pt>
                <c:pt idx="7" formatCode="#,##0">
                  <c:v>1478</c:v>
                </c:pt>
                <c:pt idx="8" formatCode="#,##0">
                  <c:v>1777</c:v>
                </c:pt>
                <c:pt idx="9" formatCode="#,##0">
                  <c:v>2023</c:v>
                </c:pt>
                <c:pt idx="10">
                  <c:v>2240</c:v>
                </c:pt>
                <c:pt idx="11">
                  <c:v>2401</c:v>
                </c:pt>
                <c:pt idx="12">
                  <c:v>2739</c:v>
                </c:pt>
                <c:pt idx="13">
                  <c:v>3348</c:v>
                </c:pt>
                <c:pt idx="14">
                  <c:v>3762</c:v>
                </c:pt>
                <c:pt idx="15">
                  <c:v>4500</c:v>
                </c:pt>
                <c:pt idx="16">
                  <c:v>4250</c:v>
                </c:pt>
                <c:pt idx="17">
                  <c:v>5033</c:v>
                </c:pt>
                <c:pt idx="18">
                  <c:v>6118</c:v>
                </c:pt>
                <c:pt idx="19">
                  <c:v>6134</c:v>
                </c:pt>
                <c:pt idx="20">
                  <c:v>6720</c:v>
                </c:pt>
                <c:pt idx="21">
                  <c:v>7836</c:v>
                </c:pt>
                <c:pt idx="22">
                  <c:v>6770</c:v>
                </c:pt>
                <c:pt idx="23">
                  <c:v>7000</c:v>
                </c:pt>
                <c:pt idx="24">
                  <c:v>8300</c:v>
                </c:pt>
                <c:pt idx="25">
                  <c:v>9020</c:v>
                </c:pt>
              </c:numCache>
            </c:numRef>
          </c:val>
          <c:extLst>
            <c:ext xmlns:c16="http://schemas.microsoft.com/office/drawing/2014/chart" uri="{C3380CC4-5D6E-409C-BE32-E72D297353CC}">
              <c16:uniqueId val="{00000000-8A4A-4185-A872-7B3EDC3B0939}"/>
            </c:ext>
          </c:extLst>
        </c:ser>
        <c:dLbls>
          <c:showLegendKey val="0"/>
          <c:showVal val="1"/>
          <c:showCatName val="0"/>
          <c:showSerName val="0"/>
          <c:showPercent val="0"/>
          <c:showBubbleSize val="0"/>
        </c:dLbls>
        <c:gapWidth val="42"/>
        <c:axId val="1310640432"/>
        <c:axId val="1310638256"/>
      </c:barChart>
      <c:lineChart>
        <c:grouping val="standard"/>
        <c:varyColors val="0"/>
        <c:ser>
          <c:idx val="1"/>
          <c:order val="1"/>
          <c:tx>
            <c:strRef>
              <c:f>Sheet1!$A$3</c:f>
              <c:strCache>
                <c:ptCount val="1"/>
                <c:pt idx="0">
                  <c:v>Tốc độ tăng trưởng</c:v>
                </c:pt>
              </c:strCache>
            </c:strRef>
          </c:tx>
          <c:spPr>
            <a:ln w="28575" cap="rnd">
              <a:solidFill>
                <a:schemeClr val="accent3">
                  <a:lumMod val="50000"/>
                </a:schemeClr>
              </a:solidFill>
              <a:round/>
            </a:ln>
            <a:effectLst/>
          </c:spPr>
          <c:marker>
            <c:symbol val="none"/>
          </c:marker>
          <c:dLbls>
            <c:dLbl>
              <c:idx val="9"/>
              <c:layout>
                <c:manualLayout>
                  <c:x val="-6.040518372703417E-2"/>
                  <c:y val="2.539682308831186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2">
                          <a:lumMod val="1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1338254593175854E-2"/>
                      <c:h val="4.7007392529807179E-2"/>
                    </c:manualLayout>
                  </c15:layout>
                </c:ext>
                <c:ext xmlns:c16="http://schemas.microsoft.com/office/drawing/2014/chart" uri="{C3380CC4-5D6E-409C-BE32-E72D297353CC}">
                  <c16:uniqueId val="{00000001-8A4A-4185-A872-7B3EDC3B0939}"/>
                </c:ext>
              </c:extLst>
            </c:dLbl>
            <c:dLbl>
              <c:idx val="10"/>
              <c:layout>
                <c:manualLayout>
                  <c:x val="-4.7570647419072618E-2"/>
                  <c:y val="3.6470074288888953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2">
                          <a:lumMod val="1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621691545606184E-2"/>
                      <c:h val="5.9481787961840976E-2"/>
                    </c:manualLayout>
                  </c15:layout>
                </c:ext>
                <c:ext xmlns:c16="http://schemas.microsoft.com/office/drawing/2014/chart" uri="{C3380CC4-5D6E-409C-BE32-E72D297353CC}">
                  <c16:uniqueId val="{00000002-8A4A-4185-A872-7B3EDC3B0939}"/>
                </c:ext>
              </c:extLst>
            </c:dLbl>
            <c:dLbl>
              <c:idx val="11"/>
              <c:layout>
                <c:manualLayout>
                  <c:x val="-6.0469760638732092E-2"/>
                  <c:y val="-8.3472837641239306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2">
                          <a:lumMod val="1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1946522309711288E-2"/>
                      <c:h val="5.1440656150648793E-2"/>
                    </c:manualLayout>
                  </c15:layout>
                </c:ext>
                <c:ext xmlns:c16="http://schemas.microsoft.com/office/drawing/2014/chart" uri="{C3380CC4-5D6E-409C-BE32-E72D297353CC}">
                  <c16:uniqueId val="{00000003-8A4A-4185-A872-7B3EDC3B0939}"/>
                </c:ext>
              </c:extLst>
            </c:dLbl>
            <c:dLbl>
              <c:idx val="12"/>
              <c:layout>
                <c:manualLayout>
                  <c:x val="-3.888888888888889E-2"/>
                  <c:y val="-3.00144272861867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381-4087-86F9-45D8EF713159}"/>
                </c:ext>
              </c:extLst>
            </c:dLbl>
            <c:dLbl>
              <c:idx val="13"/>
              <c:layout>
                <c:manualLayout>
                  <c:x val="-2.6388888888888889E-2"/>
                  <c:y val="-3.00144272861867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381-4087-86F9-45D8EF713159}"/>
                </c:ext>
              </c:extLst>
            </c:dLbl>
            <c:dLbl>
              <c:idx val="14"/>
              <c:layout>
                <c:manualLayout>
                  <c:x val="-1.2030074554887242E-2"/>
                  <c:y val="2.81253604040920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A4A-4185-A872-7B3EDC3B0939}"/>
                </c:ext>
              </c:extLst>
            </c:dLbl>
            <c:dLbl>
              <c:idx val="15"/>
              <c:layout>
                <c:manualLayout>
                  <c:x val="-2.1386799208688526E-2"/>
                  <c:y val="3.02888496659453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A4A-4185-A872-7B3EDC3B0939}"/>
                </c:ext>
              </c:extLst>
            </c:dLbl>
            <c:dLbl>
              <c:idx val="17"/>
              <c:layout>
                <c:manualLayout>
                  <c:x val="-2.4060149109774484E-2"/>
                  <c:y val="4.11062959752115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A4A-4185-A872-7B3EDC3B093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76200" cap="rnd">
                <a:solidFill>
                  <a:srgbClr val="FF0000"/>
                </a:solidFill>
                <a:prstDash val="sysDot"/>
              </a:ln>
              <a:effectLst/>
            </c:spPr>
            <c:trendlineType val="linear"/>
            <c:dispRSqr val="0"/>
            <c:dispEq val="0"/>
          </c:trendline>
          <c:cat>
            <c:strRef>
              <c:f>Sheet1!$B$1:$AA$1</c:f>
              <c:strCache>
                <c:ptCount val="26"/>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strCache>
            </c:strRef>
          </c:cat>
          <c:val>
            <c:numRef>
              <c:f>Sheet1!$B$3:$AA$3</c:f>
              <c:numCache>
                <c:formatCode>General</c:formatCode>
                <c:ptCount val="26"/>
                <c:pt idx="0">
                  <c:v>21</c:v>
                </c:pt>
                <c:pt idx="1">
                  <c:v>24</c:v>
                </c:pt>
                <c:pt idx="2">
                  <c:v>21</c:v>
                </c:pt>
                <c:pt idx="3">
                  <c:v>22</c:v>
                </c:pt>
                <c:pt idx="4">
                  <c:v>16</c:v>
                </c:pt>
                <c:pt idx="5">
                  <c:v>5</c:v>
                </c:pt>
                <c:pt idx="6">
                  <c:v>19</c:v>
                </c:pt>
                <c:pt idx="7">
                  <c:v>52</c:v>
                </c:pt>
                <c:pt idx="8">
                  <c:v>20</c:v>
                </c:pt>
                <c:pt idx="9">
                  <c:v>12.5</c:v>
                </c:pt>
                <c:pt idx="10">
                  <c:v>10.7</c:v>
                </c:pt>
                <c:pt idx="11">
                  <c:v>7.2</c:v>
                </c:pt>
                <c:pt idx="12">
                  <c:v>14.1</c:v>
                </c:pt>
                <c:pt idx="13">
                  <c:v>22.2</c:v>
                </c:pt>
                <c:pt idx="14">
                  <c:v>12.4</c:v>
                </c:pt>
                <c:pt idx="15">
                  <c:v>19.600000000000001</c:v>
                </c:pt>
                <c:pt idx="16">
                  <c:v>-5.7</c:v>
                </c:pt>
                <c:pt idx="17">
                  <c:v>18.399999999999999</c:v>
                </c:pt>
                <c:pt idx="18">
                  <c:v>21.5</c:v>
                </c:pt>
                <c:pt idx="19">
                  <c:v>0.3</c:v>
                </c:pt>
                <c:pt idx="20">
                  <c:v>10.25</c:v>
                </c:pt>
                <c:pt idx="21">
                  <c:v>16.5</c:v>
                </c:pt>
                <c:pt idx="22">
                  <c:v>-16.5</c:v>
                </c:pt>
                <c:pt idx="23">
                  <c:v>6.5</c:v>
                </c:pt>
                <c:pt idx="24">
                  <c:v>18.5</c:v>
                </c:pt>
                <c:pt idx="25">
                  <c:v>8.6999999999999993</c:v>
                </c:pt>
              </c:numCache>
            </c:numRef>
          </c:val>
          <c:smooth val="0"/>
          <c:extLst>
            <c:ext xmlns:c16="http://schemas.microsoft.com/office/drawing/2014/chart" uri="{C3380CC4-5D6E-409C-BE32-E72D297353CC}">
              <c16:uniqueId val="{00000007-8A4A-4185-A872-7B3EDC3B0939}"/>
            </c:ext>
          </c:extLst>
        </c:ser>
        <c:dLbls>
          <c:showLegendKey val="0"/>
          <c:showVal val="1"/>
          <c:showCatName val="0"/>
          <c:showSerName val="0"/>
          <c:showPercent val="0"/>
          <c:showBubbleSize val="0"/>
        </c:dLbls>
        <c:marker val="1"/>
        <c:smooth val="0"/>
        <c:axId val="1310643696"/>
        <c:axId val="1310641520"/>
      </c:lineChart>
      <c:catAx>
        <c:axId val="13106404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rgbClr val="002060"/>
                </a:solidFill>
                <a:latin typeface="+mn-lt"/>
                <a:ea typeface="+mn-ea"/>
                <a:cs typeface="+mn-cs"/>
              </a:defRPr>
            </a:pPr>
            <a:endParaRPr lang="en-US"/>
          </a:p>
        </c:txPr>
        <c:crossAx val="1310638256"/>
        <c:crosses val="autoZero"/>
        <c:auto val="1"/>
        <c:lblAlgn val="ctr"/>
        <c:lblOffset val="100"/>
        <c:noMultiLvlLbl val="0"/>
      </c:catAx>
      <c:valAx>
        <c:axId val="1310638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0640432"/>
        <c:crosses val="autoZero"/>
        <c:crossBetween val="between"/>
      </c:valAx>
      <c:valAx>
        <c:axId val="131064152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0643696"/>
        <c:crosses val="max"/>
        <c:crossBetween val="between"/>
      </c:valAx>
      <c:catAx>
        <c:axId val="1310643696"/>
        <c:scaling>
          <c:orientation val="minMax"/>
        </c:scaling>
        <c:delete val="1"/>
        <c:axPos val="t"/>
        <c:numFmt formatCode="General" sourceLinked="1"/>
        <c:majorTickMark val="out"/>
        <c:minorTickMark val="none"/>
        <c:tickLblPos val="nextTo"/>
        <c:crossAx val="1310641520"/>
        <c:crosses val="max"/>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57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0.88732</cdr:x>
      <cdr:y>0.45387</cdr:y>
    </cdr:from>
    <cdr:to>
      <cdr:x>1</cdr:x>
      <cdr:y>0.63342</cdr:y>
    </cdr:to>
    <cdr:cxnSp macro="">
      <cdr:nvCxnSpPr>
        <cdr:cNvPr id="3" name="Straight Connector 2"/>
        <cdr:cNvCxnSpPr/>
      </cdr:nvCxnSpPr>
      <cdr:spPr bwMode="auto">
        <a:xfrm xmlns:a="http://schemas.openxmlformats.org/drawingml/2006/main">
          <a:off x="7200900" y="2311400"/>
          <a:ext cx="914400" cy="914400"/>
        </a:xfrm>
        <a:prstGeom xmlns:a="http://schemas.openxmlformats.org/drawingml/2006/main" prst="line">
          <a:avLst/>
        </a:prstGeom>
        <a:noFill xmlns:a="http://schemas.openxmlformats.org/drawingml/2006/main"/>
        <a:ln xmlns:a="http://schemas.openxmlformats.org/drawingml/2006/main" w="9525" cap="flat" cmpd="sng" algn="ctr">
          <a:noFill/>
          <a:prstDash val="solid"/>
          <a:round/>
          <a:headEnd type="none" w="med" len="med"/>
          <a:tailEnd type="none" w="med" len="med"/>
        </a:ln>
        <a:effectLst xmlns:a="http://schemas.openxmlformats.org/drawingml/2006/main">
          <a:outerShdw dist="35921" dir="2700000" algn="ctr" rotWithShape="0">
            <a:schemeClr val="tx1"/>
          </a:outerShdw>
        </a:effectLst>
      </cdr:spPr>
    </cdr:cxnSp>
  </cdr:relSizeAnchor>
  <cdr:relSizeAnchor xmlns:cdr="http://schemas.openxmlformats.org/drawingml/2006/chartDrawing">
    <cdr:from>
      <cdr:x>0.44879</cdr:x>
      <cdr:y>0.19165</cdr:y>
    </cdr:from>
    <cdr:to>
      <cdr:x>0.50726</cdr:x>
      <cdr:y>0.25079</cdr:y>
    </cdr:to>
    <cdr:sp macro="" textlink="">
      <cdr:nvSpPr>
        <cdr:cNvPr id="2" name="TextBox 1"/>
        <cdr:cNvSpPr txBox="1"/>
      </cdr:nvSpPr>
      <cdr:spPr>
        <a:xfrm xmlns:a="http://schemas.openxmlformats.org/drawingml/2006/main">
          <a:off x="4094804" y="1150067"/>
          <a:ext cx="533400" cy="3548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029075" cy="349250"/>
          </a:xfrm>
          <a:prstGeom prst="rect">
            <a:avLst/>
          </a:prstGeom>
          <a:noFill/>
          <a:ln w="9525">
            <a:noFill/>
            <a:miter lim="800000"/>
            <a:headEnd/>
            <a:tailEnd/>
          </a:ln>
          <a:effectLst/>
        </p:spPr>
        <p:txBody>
          <a:bodyPr vert="horz" wrap="square" lIns="92290" tIns="46146" rIns="92290" bIns="46146" numCol="1" anchor="t" anchorCtr="0" compatLnSpc="1">
            <a:prstTxWarp prst="textNoShape">
              <a:avLst/>
            </a:prstTxWarp>
          </a:bodyPr>
          <a:lstStyle>
            <a:lvl1pPr algn="l" defTabSz="922338">
              <a:spcBef>
                <a:spcPct val="0"/>
              </a:spcBef>
              <a:defRPr sz="1200" b="0">
                <a:latin typeface="Arial" charset="0"/>
                <a:cs typeface="+mn-cs"/>
              </a:defRPr>
            </a:lvl1pPr>
          </a:lstStyle>
          <a:p>
            <a:pPr>
              <a:defRPr/>
            </a:pPr>
            <a:endParaRPr lang="en-US"/>
          </a:p>
        </p:txBody>
      </p:sp>
      <p:sp>
        <p:nvSpPr>
          <p:cNvPr id="22531" name="Rectangle 3"/>
          <p:cNvSpPr>
            <a:spLocks noGrp="1" noChangeArrowheads="1"/>
          </p:cNvSpPr>
          <p:nvPr>
            <p:ph type="dt" sz="quarter" idx="1"/>
          </p:nvPr>
        </p:nvSpPr>
        <p:spPr bwMode="auto">
          <a:xfrm>
            <a:off x="5265738" y="0"/>
            <a:ext cx="4029075" cy="349250"/>
          </a:xfrm>
          <a:prstGeom prst="rect">
            <a:avLst/>
          </a:prstGeom>
          <a:noFill/>
          <a:ln w="9525">
            <a:noFill/>
            <a:miter lim="800000"/>
            <a:headEnd/>
            <a:tailEnd/>
          </a:ln>
          <a:effectLst/>
        </p:spPr>
        <p:txBody>
          <a:bodyPr vert="horz" wrap="square" lIns="92290" tIns="46146" rIns="92290" bIns="46146" numCol="1" anchor="t" anchorCtr="0" compatLnSpc="1">
            <a:prstTxWarp prst="textNoShape">
              <a:avLst/>
            </a:prstTxWarp>
          </a:bodyPr>
          <a:lstStyle>
            <a:lvl1pPr algn="r" defTabSz="922338">
              <a:spcBef>
                <a:spcPct val="0"/>
              </a:spcBef>
              <a:defRPr sz="1200" b="0">
                <a:latin typeface="Arial" charset="0"/>
                <a:cs typeface="+mn-cs"/>
              </a:defRPr>
            </a:lvl1pPr>
          </a:lstStyle>
          <a:p>
            <a:pPr>
              <a:defRPr/>
            </a:pPr>
            <a:endParaRPr lang="en-US"/>
          </a:p>
        </p:txBody>
      </p:sp>
      <p:sp>
        <p:nvSpPr>
          <p:cNvPr id="22532" name="Rectangle 4"/>
          <p:cNvSpPr>
            <a:spLocks noGrp="1" noChangeArrowheads="1"/>
          </p:cNvSpPr>
          <p:nvPr>
            <p:ph type="ftr" sz="quarter" idx="2"/>
          </p:nvPr>
        </p:nvSpPr>
        <p:spPr bwMode="auto">
          <a:xfrm>
            <a:off x="0" y="6659563"/>
            <a:ext cx="4029075" cy="349250"/>
          </a:xfrm>
          <a:prstGeom prst="rect">
            <a:avLst/>
          </a:prstGeom>
          <a:noFill/>
          <a:ln w="9525">
            <a:noFill/>
            <a:miter lim="800000"/>
            <a:headEnd/>
            <a:tailEnd/>
          </a:ln>
          <a:effectLst/>
        </p:spPr>
        <p:txBody>
          <a:bodyPr vert="horz" wrap="square" lIns="92290" tIns="46146" rIns="92290" bIns="46146" numCol="1" anchor="b" anchorCtr="0" compatLnSpc="1">
            <a:prstTxWarp prst="textNoShape">
              <a:avLst/>
            </a:prstTxWarp>
          </a:bodyPr>
          <a:lstStyle>
            <a:lvl1pPr algn="l" defTabSz="922338">
              <a:spcBef>
                <a:spcPct val="0"/>
              </a:spcBef>
              <a:defRPr sz="1200" b="0">
                <a:latin typeface="Arial" charset="0"/>
                <a:cs typeface="+mn-cs"/>
              </a:defRPr>
            </a:lvl1pPr>
          </a:lstStyle>
          <a:p>
            <a:pPr>
              <a:defRPr/>
            </a:pPr>
            <a:r>
              <a:rPr lang="en-US" dirty="0"/>
              <a:t>Global Trade Conference on </a:t>
            </a:r>
            <a:r>
              <a:rPr lang="en-US" dirty="0" smtClean="0"/>
              <a:t>Aquaculture, Qingdao, </a:t>
            </a:r>
            <a:r>
              <a:rPr lang="en-US" dirty="0"/>
              <a:t>29-31 May 2007</a:t>
            </a:r>
          </a:p>
        </p:txBody>
      </p:sp>
      <p:sp>
        <p:nvSpPr>
          <p:cNvPr id="22533" name="Rectangle 5"/>
          <p:cNvSpPr>
            <a:spLocks noGrp="1" noChangeArrowheads="1"/>
          </p:cNvSpPr>
          <p:nvPr>
            <p:ph type="sldNum" sz="quarter" idx="3"/>
          </p:nvPr>
        </p:nvSpPr>
        <p:spPr bwMode="auto">
          <a:xfrm>
            <a:off x="5265738" y="6659563"/>
            <a:ext cx="4029075" cy="349250"/>
          </a:xfrm>
          <a:prstGeom prst="rect">
            <a:avLst/>
          </a:prstGeom>
          <a:noFill/>
          <a:ln w="9525">
            <a:noFill/>
            <a:miter lim="800000"/>
            <a:headEnd/>
            <a:tailEnd/>
          </a:ln>
          <a:effectLst/>
        </p:spPr>
        <p:txBody>
          <a:bodyPr vert="horz" wrap="square" lIns="92290" tIns="46146" rIns="92290" bIns="46146" numCol="1" anchor="b" anchorCtr="0" compatLnSpc="1">
            <a:prstTxWarp prst="textNoShape">
              <a:avLst/>
            </a:prstTxWarp>
          </a:bodyPr>
          <a:lstStyle>
            <a:lvl1pPr algn="r" defTabSz="922338">
              <a:spcBef>
                <a:spcPct val="0"/>
              </a:spcBef>
              <a:defRPr sz="1200" b="0">
                <a:latin typeface="Arial" charset="0"/>
                <a:cs typeface="+mn-cs"/>
              </a:defRPr>
            </a:lvl1pPr>
          </a:lstStyle>
          <a:p>
            <a:pPr>
              <a:defRPr/>
            </a:pPr>
            <a:fld id="{E0969849-C3A1-48D9-A7F1-0D256513970E}" type="slidenum">
              <a:rPr lang="en-US"/>
              <a:pPr>
                <a:defRPr/>
              </a:pPr>
              <a:t>‹#›</a:t>
            </a:fld>
            <a:endParaRPr lang="en-US"/>
          </a:p>
        </p:txBody>
      </p:sp>
    </p:spTree>
    <p:extLst>
      <p:ext uri="{BB962C8B-B14F-4D97-AF65-F5344CB8AC3E}">
        <p14:creationId xmlns:p14="http://schemas.microsoft.com/office/powerpoint/2010/main" val="2517192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075" cy="349250"/>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algn="l" defTabSz="928688">
              <a:spcBef>
                <a:spcPct val="0"/>
              </a:spcBef>
              <a:defRPr sz="1200" b="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5265738" y="0"/>
            <a:ext cx="4029075" cy="349250"/>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algn="r" defTabSz="928688">
              <a:spcBef>
                <a:spcPct val="0"/>
              </a:spcBef>
              <a:defRPr sz="1200" b="0">
                <a:latin typeface="Arial" charset="0"/>
                <a:cs typeface="+mn-cs"/>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2895600" y="527050"/>
            <a:ext cx="3505200" cy="26289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0275" y="3330575"/>
            <a:ext cx="7435850" cy="3152775"/>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6659563"/>
            <a:ext cx="4029075" cy="349250"/>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algn="l" defTabSz="928688">
              <a:spcBef>
                <a:spcPct val="0"/>
              </a:spcBef>
              <a:defRPr sz="1200" b="0">
                <a:latin typeface="Arial" charset="0"/>
                <a:cs typeface="+mn-cs"/>
              </a:defRPr>
            </a:lvl1pPr>
          </a:lstStyle>
          <a:p>
            <a:pPr>
              <a:defRPr/>
            </a:pPr>
            <a:r>
              <a:rPr lang="en-US" dirty="0"/>
              <a:t>Global Trade Conference on </a:t>
            </a:r>
            <a:r>
              <a:rPr lang="en-US" dirty="0" smtClean="0"/>
              <a:t>Aquaculture, Qingdao, </a:t>
            </a:r>
            <a:r>
              <a:rPr lang="en-US" dirty="0"/>
              <a:t>29-31 May 2007</a:t>
            </a:r>
          </a:p>
        </p:txBody>
      </p:sp>
      <p:sp>
        <p:nvSpPr>
          <p:cNvPr id="3079" name="Rectangle 7"/>
          <p:cNvSpPr>
            <a:spLocks noGrp="1" noChangeArrowheads="1"/>
          </p:cNvSpPr>
          <p:nvPr>
            <p:ph type="sldNum" sz="quarter" idx="5"/>
          </p:nvPr>
        </p:nvSpPr>
        <p:spPr bwMode="auto">
          <a:xfrm>
            <a:off x="5265738" y="6659563"/>
            <a:ext cx="4029075" cy="349250"/>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algn="r" defTabSz="928688">
              <a:spcBef>
                <a:spcPct val="0"/>
              </a:spcBef>
              <a:defRPr sz="1200" b="0">
                <a:latin typeface="Arial" charset="0"/>
                <a:cs typeface="+mn-cs"/>
              </a:defRPr>
            </a:lvl1pPr>
          </a:lstStyle>
          <a:p>
            <a:pPr>
              <a:defRPr/>
            </a:pPr>
            <a:fld id="{5CACED67-FAD0-4B23-A116-87770A173B74}" type="slidenum">
              <a:rPr lang="en-US"/>
              <a:pPr>
                <a:defRPr/>
              </a:pPr>
              <a:t>‹#›</a:t>
            </a:fld>
            <a:endParaRPr lang="en-US"/>
          </a:p>
        </p:txBody>
      </p:sp>
    </p:spTree>
    <p:extLst>
      <p:ext uri="{BB962C8B-B14F-4D97-AF65-F5344CB8AC3E}">
        <p14:creationId xmlns:p14="http://schemas.microsoft.com/office/powerpoint/2010/main" val="72280765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ftr" sz="quarter" idx="4"/>
          </p:nvPr>
        </p:nvSpPr>
        <p:spPr/>
        <p:txBody>
          <a:bodyPr/>
          <a:lstStyle/>
          <a:p>
            <a:pPr>
              <a:defRPr/>
            </a:pPr>
            <a:r>
              <a:rPr lang="en-US" dirty="0" smtClean="0"/>
              <a:t>Global Trade Conference on Aquaculture, Qingdao, 29-31 May 2007</a:t>
            </a:r>
          </a:p>
        </p:txBody>
      </p:sp>
      <p:sp>
        <p:nvSpPr>
          <p:cNvPr id="61443" name="Rectangle 2"/>
          <p:cNvSpPr>
            <a:spLocks noGrp="1" noRot="1" noChangeAspect="1" noChangeArrowheads="1" noTextEdit="1"/>
          </p:cNvSpPr>
          <p:nvPr>
            <p:ph type="sldImg"/>
          </p:nvPr>
        </p:nvSpPr>
        <p:spPr>
          <a:xfrm>
            <a:off x="2895600" y="527050"/>
            <a:ext cx="3505200" cy="2628900"/>
          </a:xfrm>
          <a:ln/>
        </p:spPr>
      </p:sp>
      <p:sp>
        <p:nvSpPr>
          <p:cNvPr id="614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126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smtClean="0"/>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13</a:t>
            </a:fld>
            <a:endParaRPr lang="en-US" smtClean="0"/>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212874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smtClean="0"/>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14</a:t>
            </a:fld>
            <a:endParaRPr lang="en-US" smtClean="0"/>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2416751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smtClean="0"/>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15</a:t>
            </a:fld>
            <a:endParaRPr lang="en-US" smtClean="0"/>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302342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66482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7333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1697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endParaRPr lang="en-US" smtClean="0"/>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19</a:t>
            </a:fld>
            <a:endParaRPr lang="en-US" smtClean="0"/>
          </a:p>
        </p:txBody>
      </p:sp>
      <p:sp>
        <p:nvSpPr>
          <p:cNvPr id="108548" name="Rectangle 2"/>
          <p:cNvSpPr>
            <a:spLocks noGrp="1" noRot="1" noChangeAspect="1" noChangeArrowheads="1" noTextEdit="1"/>
          </p:cNvSpPr>
          <p:nvPr>
            <p:ph type="sldImg"/>
          </p:nvPr>
        </p:nvSpPr>
        <p:spPr>
          <a:xfrm>
            <a:off x="901700" y="744538"/>
            <a:ext cx="4932363" cy="3700462"/>
          </a:xfrm>
          <a:ln/>
        </p:spPr>
      </p:sp>
      <p:sp>
        <p:nvSpPr>
          <p:cNvPr id="108549" name="Rectangle 3"/>
          <p:cNvSpPr>
            <a:spLocks noGrp="1" noChangeArrowheads="1"/>
          </p:cNvSpPr>
          <p:nvPr>
            <p:ph type="body" idx="1"/>
          </p:nvPr>
        </p:nvSpPr>
        <p:spPr>
          <a:xfrm>
            <a:off x="674037" y="4693371"/>
            <a:ext cx="5387690" cy="4431884"/>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273083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endParaRPr lang="en-US" smtClean="0"/>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20</a:t>
            </a:fld>
            <a:endParaRPr lang="en-US" smtClean="0"/>
          </a:p>
        </p:txBody>
      </p:sp>
      <p:sp>
        <p:nvSpPr>
          <p:cNvPr id="108548" name="Rectangle 2"/>
          <p:cNvSpPr>
            <a:spLocks noGrp="1" noRot="1" noChangeAspect="1" noChangeArrowheads="1" noTextEdit="1"/>
          </p:cNvSpPr>
          <p:nvPr>
            <p:ph type="sldImg"/>
          </p:nvPr>
        </p:nvSpPr>
        <p:spPr>
          <a:xfrm>
            <a:off x="901700" y="744538"/>
            <a:ext cx="4932363" cy="3700462"/>
          </a:xfrm>
          <a:ln/>
        </p:spPr>
      </p:sp>
      <p:sp>
        <p:nvSpPr>
          <p:cNvPr id="108549" name="Rectangle 3"/>
          <p:cNvSpPr>
            <a:spLocks noGrp="1" noChangeArrowheads="1"/>
          </p:cNvSpPr>
          <p:nvPr>
            <p:ph type="body" idx="1"/>
          </p:nvPr>
        </p:nvSpPr>
        <p:spPr>
          <a:xfrm>
            <a:off x="674037" y="4693371"/>
            <a:ext cx="5387690" cy="4431884"/>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172382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3300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2</a:t>
            </a:fld>
            <a:endParaRPr lang="en-US"/>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a:t>Chemical contamination</a:t>
            </a:r>
            <a:endParaRPr lang="en-US" dirty="0"/>
          </a:p>
          <a:p>
            <a:pPr lvl="1"/>
            <a:r>
              <a:rPr lang="en-US" dirty="0"/>
              <a:t>Site selection should consider run-offs from agriculture and urban waste water, To avoid such hazards, a GAP cages and pens should be sited in a suitable area, far enough from urban centers and intensive agricultural activities,</a:t>
            </a:r>
          </a:p>
          <a:p>
            <a:pPr lvl="1"/>
            <a:r>
              <a:rPr lang="en-US" dirty="0"/>
              <a:t>Chemical pollution of the fish holding area should be avoided - through an efficient waste disposal system - see </a:t>
            </a:r>
            <a:r>
              <a:rPr lang="en-US" i="1" dirty="0"/>
              <a:t>effluents and waste </a:t>
            </a:r>
            <a:r>
              <a:rPr lang="en-US" dirty="0"/>
              <a:t>above,</a:t>
            </a:r>
          </a:p>
          <a:p>
            <a:pPr lvl="1"/>
            <a:r>
              <a:rPr lang="en-US" dirty="0"/>
              <a:t>Machines should be properly maintained and have anti-leakage facilities,</a:t>
            </a:r>
          </a:p>
          <a:p>
            <a:pPr lvl="1"/>
            <a:r>
              <a:rPr lang="en-US" dirty="0"/>
              <a:t>In general, farms should not locate machines above the fish holding area, Pelleting / Distribution systems should not be used and the use of manufactured feed, which avoid use of machines will be preferred,</a:t>
            </a:r>
          </a:p>
          <a:p>
            <a:endParaRPr lang="es-ES" dirty="0"/>
          </a:p>
        </p:txBody>
      </p:sp>
    </p:spTree>
    <p:extLst>
      <p:ext uri="{BB962C8B-B14F-4D97-AF65-F5344CB8AC3E}">
        <p14:creationId xmlns:p14="http://schemas.microsoft.com/office/powerpoint/2010/main" val="407029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endParaRPr lang="en-US"/>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3</a:t>
            </a:fld>
            <a:endParaRPr lang="en-US"/>
          </a:p>
        </p:txBody>
      </p:sp>
      <p:sp>
        <p:nvSpPr>
          <p:cNvPr id="108548" name="Rectangle 2"/>
          <p:cNvSpPr>
            <a:spLocks noGrp="1" noRot="1" noChangeAspect="1" noChangeArrowheads="1" noTextEdit="1"/>
          </p:cNvSpPr>
          <p:nvPr>
            <p:ph type="sldImg"/>
          </p:nvPr>
        </p:nvSpPr>
        <p:spPr>
          <a:xfrm>
            <a:off x="901700" y="744538"/>
            <a:ext cx="4932363" cy="3700462"/>
          </a:xfrm>
          <a:ln/>
        </p:spPr>
      </p:sp>
      <p:sp>
        <p:nvSpPr>
          <p:cNvPr id="108549" name="Rectangle 3"/>
          <p:cNvSpPr>
            <a:spLocks noGrp="1" noChangeArrowheads="1"/>
          </p:cNvSpPr>
          <p:nvPr>
            <p:ph type="body" idx="1"/>
          </p:nvPr>
        </p:nvSpPr>
        <p:spPr>
          <a:xfrm>
            <a:off x="674037" y="4693371"/>
            <a:ext cx="5387690" cy="4431884"/>
          </a:xfrm>
          <a:noFill/>
          <a:ln/>
        </p:spPr>
        <p:txBody>
          <a:bodyPr/>
          <a:lstStyle/>
          <a:p>
            <a:r>
              <a:rPr lang="en-US" b="1" i="1" dirty="0"/>
              <a:t>Chemical contamination</a:t>
            </a:r>
            <a:endParaRPr lang="en-US" dirty="0"/>
          </a:p>
          <a:p>
            <a:pPr lvl="1"/>
            <a:r>
              <a:rPr lang="en-US" dirty="0"/>
              <a:t>Site selection should consider run-offs from agriculture and urban waste water, To avoid such hazards, a GAP cages and pens should be sited in a suitable area, far enough from urban centers and intensive agricultural activities,</a:t>
            </a:r>
          </a:p>
          <a:p>
            <a:pPr lvl="1"/>
            <a:r>
              <a:rPr lang="en-US" dirty="0"/>
              <a:t>Chemical pollution of the fish holding area should be avoided - through an efficient waste disposal system - see </a:t>
            </a:r>
            <a:r>
              <a:rPr lang="en-US" i="1" dirty="0"/>
              <a:t>effluents and waste </a:t>
            </a:r>
            <a:r>
              <a:rPr lang="en-US" dirty="0"/>
              <a:t>above,</a:t>
            </a:r>
          </a:p>
          <a:p>
            <a:pPr lvl="1"/>
            <a:r>
              <a:rPr lang="en-US" dirty="0"/>
              <a:t>Machines should be properly maintained and have anti-leakage facilities,</a:t>
            </a:r>
          </a:p>
          <a:p>
            <a:pPr lvl="1"/>
            <a:r>
              <a:rPr lang="en-US" dirty="0"/>
              <a:t>In general, farms should not locate machines above the fish holding area, Pelleting / Distribution systems should not be used and the use of manufactured feed, which avoid use of machines will be preferred,</a:t>
            </a:r>
          </a:p>
          <a:p>
            <a:endParaRPr lang="es-ES" dirty="0"/>
          </a:p>
        </p:txBody>
      </p:sp>
    </p:spTree>
    <p:extLst>
      <p:ext uri="{BB962C8B-B14F-4D97-AF65-F5344CB8AC3E}">
        <p14:creationId xmlns:p14="http://schemas.microsoft.com/office/powerpoint/2010/main" val="363797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7382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endParaRPr lang="en-US" dirty="0" smtClean="0"/>
          </a:p>
        </p:txBody>
      </p:sp>
      <p:sp>
        <p:nvSpPr>
          <p:cNvPr id="142339" name="Rectangle 2"/>
          <p:cNvSpPr>
            <a:spLocks noGrp="1" noRot="1" noChangeAspect="1" noChangeArrowheads="1" noTextEdit="1"/>
          </p:cNvSpPr>
          <p:nvPr>
            <p:ph type="sldImg"/>
          </p:nvPr>
        </p:nvSpPr>
        <p:spPr>
          <a:xfrm>
            <a:off x="900113" y="741363"/>
            <a:ext cx="4935537" cy="370205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760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1878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p:spPr>
        <p:txBody>
          <a:bodyPr/>
          <a:lstStyle/>
          <a:p>
            <a:r>
              <a:rPr lang="en-US" dirty="0" smtClean="0"/>
              <a:t>Global Trade Conference on Aquaculture, Qingdao, 29-31 May 2007</a:t>
            </a:r>
          </a:p>
        </p:txBody>
      </p:sp>
      <p:sp>
        <p:nvSpPr>
          <p:cNvPr id="142339" name="Rectangle 2"/>
          <p:cNvSpPr>
            <a:spLocks noGrp="1" noRot="1" noChangeAspect="1" noChangeArrowheads="1" noTextEdit="1"/>
          </p:cNvSpPr>
          <p:nvPr>
            <p:ph type="sldImg"/>
          </p:nvPr>
        </p:nvSpPr>
        <p:spPr>
          <a:xfrm>
            <a:off x="2895600" y="527050"/>
            <a:ext cx="3505200" cy="2628900"/>
          </a:xfrm>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5157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11</a:t>
            </a:fld>
            <a:endParaRPr lang="en-US"/>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a:t>Chemical contamination</a:t>
            </a:r>
            <a:endParaRPr lang="en-US" dirty="0"/>
          </a:p>
          <a:p>
            <a:pPr lvl="1"/>
            <a:r>
              <a:rPr lang="en-US" dirty="0"/>
              <a:t>Site selection should consider run-offs from agriculture and urban waste water, To avoid such hazards, a GAP cages and pens should be sited in a suitable area, far enough from urban centers and intensive agricultural activities,</a:t>
            </a:r>
          </a:p>
          <a:p>
            <a:pPr lvl="1"/>
            <a:r>
              <a:rPr lang="en-US" dirty="0"/>
              <a:t>Chemical pollution of the fish holding area should be avoided - through an efficient waste disposal system - see </a:t>
            </a:r>
            <a:r>
              <a:rPr lang="en-US" i="1" dirty="0"/>
              <a:t>effluents and waste </a:t>
            </a:r>
            <a:r>
              <a:rPr lang="en-US" dirty="0"/>
              <a:t>above,</a:t>
            </a:r>
          </a:p>
          <a:p>
            <a:pPr lvl="1"/>
            <a:r>
              <a:rPr lang="en-US" dirty="0"/>
              <a:t>Machines should be properly maintained and have anti-leakage facilities,</a:t>
            </a:r>
          </a:p>
          <a:p>
            <a:pPr lvl="1"/>
            <a:r>
              <a:rPr lang="en-US" dirty="0"/>
              <a:t>In general, farms should not locate machines above the fish holding area, Pelleting / Distribution systems should not be used and the use of manufactured feed, which avoid use of machines will be preferred,</a:t>
            </a:r>
          </a:p>
          <a:p>
            <a:endParaRPr lang="es-ES" dirty="0"/>
          </a:p>
        </p:txBody>
      </p:sp>
    </p:spTree>
    <p:extLst>
      <p:ext uri="{BB962C8B-B14F-4D97-AF65-F5344CB8AC3E}">
        <p14:creationId xmlns:p14="http://schemas.microsoft.com/office/powerpoint/2010/main" val="380960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en-US" smtClean="0"/>
              <a:t>Dzung/Vietnam Association of Seafood Exporters and Products (VASAP)</a:t>
            </a:r>
          </a:p>
        </p:txBody>
      </p:sp>
      <p:sp>
        <p:nvSpPr>
          <p:cNvPr id="108547" name="Rectangle 7"/>
          <p:cNvSpPr>
            <a:spLocks noGrp="1" noChangeArrowheads="1"/>
          </p:cNvSpPr>
          <p:nvPr>
            <p:ph type="sldNum" sz="quarter" idx="5"/>
          </p:nvPr>
        </p:nvSpPr>
        <p:spPr>
          <a:noFill/>
        </p:spPr>
        <p:txBody>
          <a:bodyPr/>
          <a:lstStyle/>
          <a:p>
            <a:fld id="{A11EB78B-C655-4BFC-9E3D-F6ED3BF6251C}" type="slidenum">
              <a:rPr lang="en-US" smtClean="0"/>
              <a:pPr/>
              <a:t>12</a:t>
            </a:fld>
            <a:endParaRPr lang="en-US" smtClean="0"/>
          </a:p>
        </p:txBody>
      </p:sp>
      <p:sp>
        <p:nvSpPr>
          <p:cNvPr id="108548" name="Rectangle 2"/>
          <p:cNvSpPr>
            <a:spLocks noGrp="1" noRot="1" noChangeAspect="1" noChangeArrowheads="1" noTextEdit="1"/>
          </p:cNvSpPr>
          <p:nvPr>
            <p:ph type="sldImg"/>
          </p:nvPr>
        </p:nvSpPr>
        <p:spPr>
          <a:xfrm>
            <a:off x="2895600" y="528638"/>
            <a:ext cx="3505200" cy="2628900"/>
          </a:xfrm>
          <a:ln/>
        </p:spPr>
      </p:sp>
      <p:sp>
        <p:nvSpPr>
          <p:cNvPr id="108549" name="Rectangle 3"/>
          <p:cNvSpPr>
            <a:spLocks noGrp="1" noChangeArrowheads="1"/>
          </p:cNvSpPr>
          <p:nvPr>
            <p:ph type="body" idx="1"/>
          </p:nvPr>
        </p:nvSpPr>
        <p:spPr>
          <a:xfrm>
            <a:off x="930275" y="3333750"/>
            <a:ext cx="7435850" cy="3148013"/>
          </a:xfrm>
          <a:noFill/>
          <a:ln/>
        </p:spPr>
        <p:txBody>
          <a:bodyPr/>
          <a:lstStyle/>
          <a:p>
            <a:r>
              <a:rPr lang="en-US" b="1" i="1" dirty="0" smtClean="0"/>
              <a:t>Chemical contamination</a:t>
            </a:r>
            <a:endParaRPr lang="en-US" dirty="0" smtClean="0"/>
          </a:p>
          <a:p>
            <a:pPr lvl="1"/>
            <a:r>
              <a:rPr lang="en-US" dirty="0" smtClean="0"/>
              <a:t>Site selection should consider run-offs from agriculture and urban waste water, To avoid such hazards, a GAP cages and pens should be sited in a suitable area, far enough from urban centers and intensive agricultural activities,</a:t>
            </a:r>
          </a:p>
          <a:p>
            <a:pPr lvl="1"/>
            <a:r>
              <a:rPr lang="en-US" dirty="0" smtClean="0"/>
              <a:t>Chemical pollution of the fish holding area should be avoided - through an efficient waste disposal system - see </a:t>
            </a:r>
            <a:r>
              <a:rPr lang="en-US" i="1" dirty="0" smtClean="0"/>
              <a:t>effluents and waste </a:t>
            </a:r>
            <a:r>
              <a:rPr lang="en-US" dirty="0" smtClean="0"/>
              <a:t>above,</a:t>
            </a:r>
          </a:p>
          <a:p>
            <a:pPr lvl="1"/>
            <a:r>
              <a:rPr lang="en-US" dirty="0" smtClean="0"/>
              <a:t>Machines should be properly maintained and have anti-leakage facilities,</a:t>
            </a:r>
          </a:p>
          <a:p>
            <a:pPr lvl="1"/>
            <a:r>
              <a:rPr lang="en-US" dirty="0" smtClean="0"/>
              <a:t>In general, farms should not locate machines above the fish holding area, Pelleting / Distribution systems should not be used and the use of manufactured feed, which avoid use of machines will be preferred,</a:t>
            </a:r>
          </a:p>
          <a:p>
            <a:endParaRPr lang="es-ES" dirty="0" smtClean="0"/>
          </a:p>
        </p:txBody>
      </p:sp>
    </p:spTree>
    <p:extLst>
      <p:ext uri="{BB962C8B-B14F-4D97-AF65-F5344CB8AC3E}">
        <p14:creationId xmlns:p14="http://schemas.microsoft.com/office/powerpoint/2010/main" val="129462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49"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ctr">
                <a:spcBef>
                  <a:spcPct val="50000"/>
                </a:spcBef>
                <a:defRPr/>
              </a:pPr>
              <a:endParaRPr lang="en-US">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ctr">
                <a:spcBef>
                  <a:spcPct val="50000"/>
                </a:spcBef>
                <a:defRPr/>
              </a:pPr>
              <a:endParaRPr lang="en-US">
                <a:cs typeface="+mn-cs"/>
              </a:endParaRPr>
            </a:p>
          </p:txBody>
        </p:sp>
      </p:grpSp>
      <p:sp>
        <p:nvSpPr>
          <p:cNvPr id="7" name="Freeform 5"/>
          <p:cNvSpPr>
            <a:spLocks/>
          </p:cNvSpPr>
          <p:nvPr/>
        </p:nvSpPr>
        <p:spPr bwMode="hidden">
          <a:xfrm>
            <a:off x="6242051"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ctr">
              <a:spcBef>
                <a:spcPct val="50000"/>
              </a:spcBef>
              <a:defRPr/>
            </a:pPr>
            <a:endParaRPr lang="en-US">
              <a:cs typeface="+mn-cs"/>
            </a:endParaRPr>
          </a:p>
        </p:txBody>
      </p:sp>
      <p:grpSp>
        <p:nvGrpSpPr>
          <p:cNvPr id="8" name="Group 6"/>
          <p:cNvGrpSpPr>
            <a:grpSpLocks/>
          </p:cNvGrpSpPr>
          <p:nvPr/>
        </p:nvGrpSpPr>
        <p:grpSpPr bwMode="auto">
          <a:xfrm>
            <a:off x="-1588" y="6034089"/>
            <a:ext cx="7845427"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ctr">
                <a:spcBef>
                  <a:spcPct val="50000"/>
                </a:spcBef>
                <a:defRPr/>
              </a:pPr>
              <a:endParaRPr lang="en-US">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ctr">
                <a:spcBef>
                  <a:spcPct val="50000"/>
                </a:spcBef>
                <a:defRPr/>
              </a:pPr>
              <a:endParaRPr lang="en-US">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grpSp>
      <p:sp>
        <p:nvSpPr>
          <p:cNvPr id="512022" name="Rectangle 22"/>
          <p:cNvSpPr>
            <a:spLocks noGrp="1" noChangeArrowheads="1"/>
          </p:cNvSpPr>
          <p:nvPr>
            <p:ph type="ctrTitle" sz="quarter"/>
          </p:nvPr>
        </p:nvSpPr>
        <p:spPr>
          <a:xfrm>
            <a:off x="457200" y="1447801"/>
            <a:ext cx="8229600" cy="1736725"/>
          </a:xfrm>
        </p:spPr>
        <p:txBody>
          <a:bodyPr/>
          <a:lstStyle>
            <a:lvl1pPr>
              <a:defRPr sz="5400"/>
            </a:lvl1pPr>
          </a:lstStyle>
          <a:p>
            <a:r>
              <a:rPr lang="en-US"/>
              <a:t>Click to edit Master title style</a:t>
            </a:r>
          </a:p>
        </p:txBody>
      </p:sp>
      <p:sp>
        <p:nvSpPr>
          <p:cNvPr id="51202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fld id="{3CC6310E-B83C-457B-9926-E9C6E2D83643}" type="datetime3">
              <a:rPr lang="en-US"/>
              <a:pPr>
                <a:defRPr/>
              </a:pPr>
              <a:t>16 September 2021</a:t>
            </a:fld>
            <a:endParaRPr lang="en-US"/>
          </a:p>
        </p:txBody>
      </p:sp>
      <p:sp>
        <p:nvSpPr>
          <p:cNvPr id="25" name="Rectangle 25"/>
          <p:cNvSpPr>
            <a:spLocks noGrp="1" noChangeArrowheads="1"/>
          </p:cNvSpPr>
          <p:nvPr>
            <p:ph type="sldNum" sz="quarter" idx="11"/>
          </p:nvPr>
        </p:nvSpPr>
        <p:spPr/>
        <p:txBody>
          <a:bodyPr/>
          <a:lstStyle>
            <a:lvl1pPr>
              <a:defRPr/>
            </a:lvl1pPr>
          </a:lstStyle>
          <a:p>
            <a:pPr>
              <a:defRPr/>
            </a:pPr>
            <a:fld id="{71FBD39B-80D3-4B60-807A-5AEEE7F8B63A}"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r>
              <a:rPr lang="en-US"/>
              <a:t>Vietnam Pangasius Industry 2011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fld id="{F0D70150-1382-4B87-B1D2-5AEA0460C018}" type="datetime3">
              <a:rPr lang="en-US"/>
              <a:pPr>
                <a:defRPr/>
              </a:pPr>
              <a:t>16 September 2021</a:t>
            </a:fld>
            <a:endParaRPr lang="en-US"/>
          </a:p>
        </p:txBody>
      </p:sp>
      <p:sp>
        <p:nvSpPr>
          <p:cNvPr id="5"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6" name="Rectangle 26"/>
          <p:cNvSpPr>
            <a:spLocks noGrp="1" noChangeArrowheads="1"/>
          </p:cNvSpPr>
          <p:nvPr>
            <p:ph type="sldNum" sz="quarter" idx="12"/>
          </p:nvPr>
        </p:nvSpPr>
        <p:spPr>
          <a:ln/>
        </p:spPr>
        <p:txBody>
          <a:bodyPr/>
          <a:lstStyle>
            <a:lvl1pPr>
              <a:defRPr/>
            </a:lvl1pPr>
          </a:lstStyle>
          <a:p>
            <a:pPr>
              <a:defRPr/>
            </a:pPr>
            <a:fld id="{C0C6BFA6-4E25-4642-A4B0-9BBF2E4B47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fld id="{7A7F8BA2-AABF-4835-81A2-926EBC802935}" type="datetime3">
              <a:rPr lang="en-US"/>
              <a:pPr>
                <a:defRPr/>
              </a:pPr>
              <a:t>16 September 2021</a:t>
            </a:fld>
            <a:endParaRPr lang="en-US"/>
          </a:p>
        </p:txBody>
      </p:sp>
      <p:sp>
        <p:nvSpPr>
          <p:cNvPr id="5"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6" name="Rectangle 26"/>
          <p:cNvSpPr>
            <a:spLocks noGrp="1" noChangeArrowheads="1"/>
          </p:cNvSpPr>
          <p:nvPr>
            <p:ph type="sldNum" sz="quarter" idx="12"/>
          </p:nvPr>
        </p:nvSpPr>
        <p:spPr>
          <a:ln/>
        </p:spPr>
        <p:txBody>
          <a:bodyPr/>
          <a:lstStyle>
            <a:lvl1pPr>
              <a:defRPr/>
            </a:lvl1pPr>
          </a:lstStyle>
          <a:p>
            <a:pPr>
              <a:defRPr/>
            </a:pPr>
            <a:fld id="{E7E3184F-4C19-4994-A7F2-451593474C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495800"/>
          </a:xfrm>
        </p:spPr>
        <p:txBody>
          <a:bodyPr/>
          <a:lstStyle/>
          <a:p>
            <a:pPr lvl="0"/>
            <a:endParaRPr lang="en-US" noProof="0" smtClean="0"/>
          </a:p>
        </p:txBody>
      </p:sp>
      <p:sp>
        <p:nvSpPr>
          <p:cNvPr id="4" name="Rectangle 24"/>
          <p:cNvSpPr>
            <a:spLocks noGrp="1" noChangeArrowheads="1"/>
          </p:cNvSpPr>
          <p:nvPr>
            <p:ph type="dt" sz="half" idx="10"/>
          </p:nvPr>
        </p:nvSpPr>
        <p:spPr>
          <a:ln/>
        </p:spPr>
        <p:txBody>
          <a:bodyPr/>
          <a:lstStyle>
            <a:lvl1pPr>
              <a:defRPr/>
            </a:lvl1pPr>
          </a:lstStyle>
          <a:p>
            <a:pPr>
              <a:defRPr/>
            </a:pPr>
            <a:fld id="{D7407206-6ECD-4F9B-BD56-835BAF203298}" type="datetime3">
              <a:rPr lang="en-US"/>
              <a:pPr>
                <a:defRPr/>
              </a:pPr>
              <a:t>16 September 2021</a:t>
            </a:fld>
            <a:endParaRPr lang="en-US"/>
          </a:p>
        </p:txBody>
      </p:sp>
      <p:sp>
        <p:nvSpPr>
          <p:cNvPr id="5"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6" name="Rectangle 26"/>
          <p:cNvSpPr>
            <a:spLocks noGrp="1" noChangeArrowheads="1"/>
          </p:cNvSpPr>
          <p:nvPr>
            <p:ph type="sldNum" sz="quarter" idx="12"/>
          </p:nvPr>
        </p:nvSpPr>
        <p:spPr>
          <a:ln/>
        </p:spPr>
        <p:txBody>
          <a:bodyPr/>
          <a:lstStyle>
            <a:lvl1pPr>
              <a:defRPr/>
            </a:lvl1pPr>
          </a:lstStyle>
          <a:p>
            <a:pPr>
              <a:defRPr/>
            </a:pPr>
            <a:fld id="{F3D306F4-64DA-427C-832D-17ECFE2EAE0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fld id="{FE38B750-FE02-46EC-B8F3-1A40CA45F85C}" type="datetime3">
              <a:rPr lang="en-US"/>
              <a:pPr>
                <a:defRPr/>
              </a:pPr>
              <a:t>16 September 2021</a:t>
            </a:fld>
            <a:endParaRPr lang="en-US"/>
          </a:p>
        </p:txBody>
      </p:sp>
      <p:sp>
        <p:nvSpPr>
          <p:cNvPr id="6"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7" name="Rectangle 26"/>
          <p:cNvSpPr>
            <a:spLocks noGrp="1" noChangeArrowheads="1"/>
          </p:cNvSpPr>
          <p:nvPr>
            <p:ph type="sldNum" sz="quarter" idx="12"/>
          </p:nvPr>
        </p:nvSpPr>
        <p:spPr>
          <a:ln/>
        </p:spPr>
        <p:txBody>
          <a:bodyPr/>
          <a:lstStyle>
            <a:lvl1pPr>
              <a:defRPr/>
            </a:lvl1pPr>
          </a:lstStyle>
          <a:p>
            <a:pPr>
              <a:defRPr/>
            </a:pPr>
            <a:fld id="{918248A4-45AA-4D56-8AA2-87FE09A6E8C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fld id="{1D0BB920-24F9-4697-BA41-3B07B2687705}" type="datetime3">
              <a:rPr lang="en-US"/>
              <a:pPr>
                <a:defRPr/>
              </a:pPr>
              <a:t>16 September 2021</a:t>
            </a:fld>
            <a:endParaRPr lang="en-US"/>
          </a:p>
        </p:txBody>
      </p:sp>
      <p:sp>
        <p:nvSpPr>
          <p:cNvPr id="7"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8" name="Rectangle 26"/>
          <p:cNvSpPr>
            <a:spLocks noGrp="1" noChangeArrowheads="1"/>
          </p:cNvSpPr>
          <p:nvPr>
            <p:ph type="sldNum" sz="quarter" idx="12"/>
          </p:nvPr>
        </p:nvSpPr>
        <p:spPr>
          <a:ln/>
        </p:spPr>
        <p:txBody>
          <a:bodyPr/>
          <a:lstStyle>
            <a:lvl1pPr>
              <a:defRPr/>
            </a:lvl1pPr>
          </a:lstStyle>
          <a:p>
            <a:pPr>
              <a:defRPr/>
            </a:pPr>
            <a:fld id="{461BE5EF-411E-4452-9CFC-9DC97C0A75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fld id="{AB23F67D-3DF6-449D-9000-E22A977BF10E}" type="datetime3">
              <a:rPr lang="en-US"/>
              <a:pPr>
                <a:defRPr/>
              </a:pPr>
              <a:t>16 September 2021</a:t>
            </a:fld>
            <a:endParaRPr lang="en-US"/>
          </a:p>
        </p:txBody>
      </p:sp>
      <p:sp>
        <p:nvSpPr>
          <p:cNvPr id="5"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6" name="Rectangle 26"/>
          <p:cNvSpPr>
            <a:spLocks noGrp="1" noChangeArrowheads="1"/>
          </p:cNvSpPr>
          <p:nvPr>
            <p:ph type="sldNum" sz="quarter" idx="12"/>
          </p:nvPr>
        </p:nvSpPr>
        <p:spPr>
          <a:ln/>
        </p:spPr>
        <p:txBody>
          <a:bodyPr/>
          <a:lstStyle>
            <a:lvl1pPr>
              <a:defRPr/>
            </a:lvl1pPr>
          </a:lstStyle>
          <a:p>
            <a:pPr>
              <a:defRPr/>
            </a:pPr>
            <a:fld id="{15F52108-1D10-4A52-B9E1-3A405DCD900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fld id="{DC53F999-EF12-44BA-BCD4-90E9D14B77B9}" type="datetime3">
              <a:rPr lang="en-US"/>
              <a:pPr>
                <a:defRPr/>
              </a:pPr>
              <a:t>16 September 2021</a:t>
            </a:fld>
            <a:endParaRPr lang="en-US"/>
          </a:p>
        </p:txBody>
      </p:sp>
      <p:sp>
        <p:nvSpPr>
          <p:cNvPr id="5"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6" name="Rectangle 26"/>
          <p:cNvSpPr>
            <a:spLocks noGrp="1" noChangeArrowheads="1"/>
          </p:cNvSpPr>
          <p:nvPr>
            <p:ph type="sldNum" sz="quarter" idx="12"/>
          </p:nvPr>
        </p:nvSpPr>
        <p:spPr>
          <a:ln/>
        </p:spPr>
        <p:txBody>
          <a:bodyPr/>
          <a:lstStyle>
            <a:lvl1pPr>
              <a:defRPr/>
            </a:lvl1pPr>
          </a:lstStyle>
          <a:p>
            <a:pPr>
              <a:defRPr/>
            </a:pPr>
            <a:fld id="{B3A1379E-F6D3-4C82-B99B-A4C674AB20A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fld id="{A0D15497-E9BB-412C-9D6B-3D81BF9D47A6}" type="datetime3">
              <a:rPr lang="en-US"/>
              <a:pPr>
                <a:defRPr/>
              </a:pPr>
              <a:t>16 September 2021</a:t>
            </a:fld>
            <a:endParaRPr lang="en-US"/>
          </a:p>
        </p:txBody>
      </p:sp>
      <p:sp>
        <p:nvSpPr>
          <p:cNvPr id="6"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7" name="Rectangle 26"/>
          <p:cNvSpPr>
            <a:spLocks noGrp="1" noChangeArrowheads="1"/>
          </p:cNvSpPr>
          <p:nvPr>
            <p:ph type="sldNum" sz="quarter" idx="12"/>
          </p:nvPr>
        </p:nvSpPr>
        <p:spPr>
          <a:ln/>
        </p:spPr>
        <p:txBody>
          <a:bodyPr/>
          <a:lstStyle>
            <a:lvl1pPr>
              <a:defRPr/>
            </a:lvl1pPr>
          </a:lstStyle>
          <a:p>
            <a:pPr>
              <a:defRPr/>
            </a:pPr>
            <a:fld id="{2BFA929E-A612-4042-B5AF-9C02AA9A341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fld id="{33F0A1D6-9EC9-487E-8C99-FFD9981BEA9B}" type="datetime3">
              <a:rPr lang="en-US"/>
              <a:pPr>
                <a:defRPr/>
              </a:pPr>
              <a:t>16 September 2021</a:t>
            </a:fld>
            <a:endParaRPr lang="en-US"/>
          </a:p>
        </p:txBody>
      </p:sp>
      <p:sp>
        <p:nvSpPr>
          <p:cNvPr id="8"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9" name="Rectangle 26"/>
          <p:cNvSpPr>
            <a:spLocks noGrp="1" noChangeArrowheads="1"/>
          </p:cNvSpPr>
          <p:nvPr>
            <p:ph type="sldNum" sz="quarter" idx="12"/>
          </p:nvPr>
        </p:nvSpPr>
        <p:spPr>
          <a:ln/>
        </p:spPr>
        <p:txBody>
          <a:bodyPr/>
          <a:lstStyle>
            <a:lvl1pPr>
              <a:defRPr/>
            </a:lvl1pPr>
          </a:lstStyle>
          <a:p>
            <a:pPr>
              <a:defRPr/>
            </a:pPr>
            <a:fld id="{12875B6D-77DA-4CED-95B7-BC4A1774B91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fld id="{82CE94A3-8926-406B-A07E-2E88879D9170}" type="datetime3">
              <a:rPr lang="en-US"/>
              <a:pPr>
                <a:defRPr/>
              </a:pPr>
              <a:t>16 September 2021</a:t>
            </a:fld>
            <a:endParaRPr lang="en-US"/>
          </a:p>
        </p:txBody>
      </p:sp>
      <p:sp>
        <p:nvSpPr>
          <p:cNvPr id="4"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5" name="Rectangle 26"/>
          <p:cNvSpPr>
            <a:spLocks noGrp="1" noChangeArrowheads="1"/>
          </p:cNvSpPr>
          <p:nvPr>
            <p:ph type="sldNum" sz="quarter" idx="12"/>
          </p:nvPr>
        </p:nvSpPr>
        <p:spPr>
          <a:ln/>
        </p:spPr>
        <p:txBody>
          <a:bodyPr/>
          <a:lstStyle>
            <a:lvl1pPr>
              <a:defRPr/>
            </a:lvl1pPr>
          </a:lstStyle>
          <a:p>
            <a:pPr>
              <a:defRPr/>
            </a:pPr>
            <a:fld id="{B9AB2A51-E1F6-455C-81FC-6EA592191C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fld id="{4541F31E-8E16-4666-B65F-D2A90797779C}" type="datetime3">
              <a:rPr lang="en-US"/>
              <a:pPr>
                <a:defRPr/>
              </a:pPr>
              <a:t>16 September 2021</a:t>
            </a:fld>
            <a:endParaRPr lang="en-US"/>
          </a:p>
        </p:txBody>
      </p:sp>
      <p:sp>
        <p:nvSpPr>
          <p:cNvPr id="3"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4" name="Rectangle 26"/>
          <p:cNvSpPr>
            <a:spLocks noGrp="1" noChangeArrowheads="1"/>
          </p:cNvSpPr>
          <p:nvPr>
            <p:ph type="sldNum" sz="quarter" idx="12"/>
          </p:nvPr>
        </p:nvSpPr>
        <p:spPr>
          <a:ln/>
        </p:spPr>
        <p:txBody>
          <a:bodyPr/>
          <a:lstStyle>
            <a:lvl1pPr>
              <a:defRPr/>
            </a:lvl1pPr>
          </a:lstStyle>
          <a:p>
            <a:pPr>
              <a:defRPr/>
            </a:pPr>
            <a:fld id="{63FF18AC-9C16-49CA-A377-996FFABE45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fld id="{5AD85B07-57B5-4F76-A8EB-CE927E3796B9}" type="datetime3">
              <a:rPr lang="en-US"/>
              <a:pPr>
                <a:defRPr/>
              </a:pPr>
              <a:t>16 September 2021</a:t>
            </a:fld>
            <a:endParaRPr lang="en-US"/>
          </a:p>
        </p:txBody>
      </p:sp>
      <p:sp>
        <p:nvSpPr>
          <p:cNvPr id="6"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7" name="Rectangle 26"/>
          <p:cNvSpPr>
            <a:spLocks noGrp="1" noChangeArrowheads="1"/>
          </p:cNvSpPr>
          <p:nvPr>
            <p:ph type="sldNum" sz="quarter" idx="12"/>
          </p:nvPr>
        </p:nvSpPr>
        <p:spPr>
          <a:ln/>
        </p:spPr>
        <p:txBody>
          <a:bodyPr/>
          <a:lstStyle>
            <a:lvl1pPr>
              <a:defRPr/>
            </a:lvl1pPr>
          </a:lstStyle>
          <a:p>
            <a:pPr>
              <a:defRPr/>
            </a:pPr>
            <a:fld id="{4E763635-9B04-4FFA-96A4-3F740FA9B8E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fld id="{E8791A32-822A-45EB-BBA0-E3513F88779C}" type="datetime3">
              <a:rPr lang="en-US"/>
              <a:pPr>
                <a:defRPr/>
              </a:pPr>
              <a:t>16 September 2021</a:t>
            </a:fld>
            <a:endParaRPr lang="en-US"/>
          </a:p>
        </p:txBody>
      </p:sp>
      <p:sp>
        <p:nvSpPr>
          <p:cNvPr id="6" name="Rectangle 25"/>
          <p:cNvSpPr>
            <a:spLocks noGrp="1" noChangeArrowheads="1"/>
          </p:cNvSpPr>
          <p:nvPr>
            <p:ph type="ftr" sz="quarter" idx="11"/>
          </p:nvPr>
        </p:nvSpPr>
        <p:spPr>
          <a:ln/>
        </p:spPr>
        <p:txBody>
          <a:bodyPr/>
          <a:lstStyle>
            <a:lvl1pPr>
              <a:defRPr/>
            </a:lvl1pPr>
          </a:lstStyle>
          <a:p>
            <a:pPr>
              <a:defRPr/>
            </a:pPr>
            <a:r>
              <a:rPr lang="en-US"/>
              <a:t>Vietnam Pangasius Industry 2011</a:t>
            </a:r>
          </a:p>
        </p:txBody>
      </p:sp>
      <p:sp>
        <p:nvSpPr>
          <p:cNvPr id="7" name="Rectangle 26"/>
          <p:cNvSpPr>
            <a:spLocks noGrp="1" noChangeArrowheads="1"/>
          </p:cNvSpPr>
          <p:nvPr>
            <p:ph type="sldNum" sz="quarter" idx="12"/>
          </p:nvPr>
        </p:nvSpPr>
        <p:spPr>
          <a:ln/>
        </p:spPr>
        <p:txBody>
          <a:bodyPr/>
          <a:lstStyle>
            <a:lvl1pPr>
              <a:defRPr/>
            </a:lvl1pPr>
          </a:lstStyle>
          <a:p>
            <a:pPr>
              <a:defRPr/>
            </a:pPr>
            <a:fld id="{AB48E9EA-8E5E-42F6-B9DD-C48768D8951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8000"/>
            <a:chOff x="0" y="0"/>
            <a:chExt cx="5760" cy="4320"/>
          </a:xfrm>
        </p:grpSpPr>
        <p:sp>
          <p:nvSpPr>
            <p:cNvPr id="51097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ctr">
                <a:spcBef>
                  <a:spcPct val="50000"/>
                </a:spcBef>
                <a:defRPr/>
              </a:pPr>
              <a:endParaRPr lang="en-US">
                <a:cs typeface="+mn-cs"/>
              </a:endParaRPr>
            </a:p>
          </p:txBody>
        </p:sp>
        <p:sp>
          <p:nvSpPr>
            <p:cNvPr id="51098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ctr">
                <a:spcBef>
                  <a:spcPct val="50000"/>
                </a:spcBef>
                <a:defRPr/>
              </a:pPr>
              <a:endParaRPr lang="en-US">
                <a:cs typeface="+mn-cs"/>
              </a:endParaRPr>
            </a:p>
          </p:txBody>
        </p:sp>
      </p:grpSp>
      <p:sp>
        <p:nvSpPr>
          <p:cNvPr id="51098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ctr">
              <a:spcBef>
                <a:spcPct val="50000"/>
              </a:spcBef>
              <a:defRPr/>
            </a:pPr>
            <a:endParaRPr lang="en-US">
              <a:cs typeface="+mn-cs"/>
            </a:endParaRPr>
          </a:p>
        </p:txBody>
      </p:sp>
      <p:grpSp>
        <p:nvGrpSpPr>
          <p:cNvPr id="7172" name="Group 6"/>
          <p:cNvGrpSpPr>
            <a:grpSpLocks/>
          </p:cNvGrpSpPr>
          <p:nvPr/>
        </p:nvGrpSpPr>
        <p:grpSpPr bwMode="auto">
          <a:xfrm>
            <a:off x="0" y="6019800"/>
            <a:ext cx="7848600" cy="857250"/>
            <a:chOff x="0" y="3792"/>
            <a:chExt cx="4944" cy="540"/>
          </a:xfrm>
        </p:grpSpPr>
        <p:sp>
          <p:nvSpPr>
            <p:cNvPr id="51098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ctr">
                <a:spcBef>
                  <a:spcPct val="50000"/>
                </a:spcBef>
                <a:defRPr/>
              </a:pPr>
              <a:endParaRPr lang="en-US">
                <a:cs typeface="+mn-cs"/>
              </a:endParaRPr>
            </a:p>
          </p:txBody>
        </p:sp>
        <p:grpSp>
          <p:nvGrpSpPr>
            <p:cNvPr id="7186" name="Group 8"/>
            <p:cNvGrpSpPr>
              <a:grpSpLocks/>
            </p:cNvGrpSpPr>
            <p:nvPr userDrawn="1"/>
          </p:nvGrpSpPr>
          <p:grpSpPr bwMode="auto">
            <a:xfrm>
              <a:off x="2486" y="3792"/>
              <a:ext cx="2458" cy="540"/>
              <a:chOff x="2486" y="3792"/>
              <a:chExt cx="2458" cy="540"/>
            </a:xfrm>
          </p:grpSpPr>
          <p:sp>
            <p:nvSpPr>
              <p:cNvPr id="51098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8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8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8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8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grpSp>
        <p:sp>
          <p:nvSpPr>
            <p:cNvPr id="51099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ctr">
                <a:spcBef>
                  <a:spcPct val="50000"/>
                </a:spcBef>
                <a:defRPr/>
              </a:pPr>
              <a:endParaRPr lang="en-US">
                <a:cs typeface="+mn-cs"/>
              </a:endParaRPr>
            </a:p>
          </p:txBody>
        </p:sp>
      </p:grpSp>
      <p:grpSp>
        <p:nvGrpSpPr>
          <p:cNvPr id="7173" name="Group 15"/>
          <p:cNvGrpSpPr>
            <a:grpSpLocks/>
          </p:cNvGrpSpPr>
          <p:nvPr/>
        </p:nvGrpSpPr>
        <p:grpSpPr bwMode="auto">
          <a:xfrm>
            <a:off x="627063" y="6021388"/>
            <a:ext cx="5684837" cy="849312"/>
            <a:chOff x="395" y="3793"/>
            <a:chExt cx="3581" cy="535"/>
          </a:xfrm>
        </p:grpSpPr>
        <p:sp>
          <p:nvSpPr>
            <p:cNvPr id="51099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9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9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9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9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sp>
          <p:nvSpPr>
            <p:cNvPr id="51099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ctr">
                <a:spcBef>
                  <a:spcPct val="50000"/>
                </a:spcBef>
                <a:defRPr/>
              </a:pPr>
              <a:endParaRPr lang="en-US">
                <a:cs typeface="+mn-cs"/>
              </a:endParaRPr>
            </a:p>
          </p:txBody>
        </p:sp>
      </p:grpSp>
      <p:sp>
        <p:nvSpPr>
          <p:cNvPr id="51099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5"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100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b="0">
                <a:effectLst>
                  <a:outerShdw blurRad="38100" dist="38100" dir="2700000" algn="tl">
                    <a:srgbClr val="000000"/>
                  </a:outerShdw>
                </a:effectLst>
                <a:latin typeface="Arial" charset="0"/>
                <a:cs typeface="+mn-cs"/>
              </a:defRPr>
            </a:lvl1pPr>
          </a:lstStyle>
          <a:p>
            <a:pPr>
              <a:defRPr/>
            </a:pPr>
            <a:fld id="{E2707D2D-7145-45F5-88AD-73F9435C8FB7}" type="datetime3">
              <a:rPr lang="en-US"/>
              <a:pPr>
                <a:defRPr/>
              </a:pPr>
              <a:t>16 September 2021</a:t>
            </a:fld>
            <a:endParaRPr lang="en-US"/>
          </a:p>
        </p:txBody>
      </p:sp>
      <p:sp>
        <p:nvSpPr>
          <p:cNvPr id="51100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200" b="0">
                <a:effectLst>
                  <a:outerShdw blurRad="38100" dist="38100" dir="2700000" algn="tl">
                    <a:srgbClr val="000000"/>
                  </a:outerShdw>
                </a:effectLst>
                <a:latin typeface="Arial" charset="0"/>
                <a:cs typeface="+mn-cs"/>
              </a:defRPr>
            </a:lvl1pPr>
          </a:lstStyle>
          <a:p>
            <a:pPr>
              <a:defRPr/>
            </a:pPr>
            <a:r>
              <a:rPr lang="en-US"/>
              <a:t>Vietnam Pangasius Industry 2011</a:t>
            </a:r>
          </a:p>
        </p:txBody>
      </p:sp>
      <p:sp>
        <p:nvSpPr>
          <p:cNvPr id="51100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effectLst>
                  <a:outerShdw blurRad="38100" dist="38100" dir="2700000" algn="tl">
                    <a:srgbClr val="000000"/>
                  </a:outerShdw>
                </a:effectLst>
                <a:latin typeface="Arial" charset="0"/>
                <a:cs typeface="+mn-cs"/>
              </a:defRPr>
            </a:lvl1pPr>
          </a:lstStyle>
          <a:p>
            <a:pPr>
              <a:defRPr/>
            </a:pPr>
            <a:fld id="{36443D21-46E0-40B7-A1AA-7AA1644FBC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07"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bing.com/images/search?q=offshore+farms&amp;view=detailv2&amp;&amp;id=411BA468F16A7BD4FA97348F5DAD121A4BE881AC&amp;selectedIndex=22&amp;ccid=Z8cz4vkq&amp;simid=608020199033275982&amp;thid=OIP.M67c733e2f92a4eebf2af6517aed17bd7o0" TargetMode="External"/><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bing.com/images/search?q=offshore+fish+farms&amp;view=detailv2&amp;&amp;id=4DB3AD93E625E6A5CA0AE1916DCA19FCEC2B1B94&amp;selectedIndex=59&amp;ccid=yIDGPzXU&amp;simid=608008907564253785&amp;thid=OIP.Mc880c63f35d413bdae8876d10dad5851o0"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hyperlink" Target="http://www.bing.com/images/search?q=offshore+farms&amp;view=detailv2&amp;&amp;id=60F044A49BAF9C4E4B6C756B07751FA6381A34F9&amp;selectedIndex=19&amp;ccid=cAy60d7/&amp;simid=608025765310826403&amp;thid=OIP.M700cbad1deff6ece277c67e9182d5f90o0"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11"/>
          <p:cNvSpPr>
            <a:spLocks noGrp="1" noChangeArrowheads="1"/>
          </p:cNvSpPr>
          <p:nvPr>
            <p:ph type="ctrTitle"/>
          </p:nvPr>
        </p:nvSpPr>
        <p:spPr>
          <a:xfrm>
            <a:off x="0" y="228600"/>
            <a:ext cx="9144000" cy="3276600"/>
          </a:xfrm>
          <a:effectLst>
            <a:outerShdw dist="35921" dir="2700000" algn="ctr" rotWithShape="0">
              <a:schemeClr val="tx1"/>
            </a:outerShdw>
          </a:effectLst>
        </p:spPr>
        <p:txBody>
          <a:bodyPr/>
          <a:lstStyle/>
          <a:p>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a:solidFill>
                  <a:srgbClr val="FFFF00"/>
                </a:solidFill>
                <a:latin typeface="Times New Roman" pitchFamily="18" charset="0"/>
              </a:rPr>
              <a:t/>
            </a:r>
            <a:br>
              <a:rPr lang="en-US" sz="1400" b="1" dirty="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a:solidFill>
                  <a:srgbClr val="FFFF00"/>
                </a:solidFill>
                <a:latin typeface="Times New Roman" pitchFamily="18" charset="0"/>
              </a:rPr>
              <a:t/>
            </a:r>
            <a:br>
              <a:rPr lang="en-US" sz="1400" b="1" dirty="0">
                <a:solidFill>
                  <a:srgbClr val="FFFF00"/>
                </a:solidFill>
                <a:latin typeface="Times New Roman" pitchFamily="18" charset="0"/>
              </a:rPr>
            </a:br>
            <a:r>
              <a:rPr lang="en-US" sz="2000" b="1" dirty="0" smtClean="0">
                <a:solidFill>
                  <a:srgbClr val="FFFF00"/>
                </a:solidFill>
                <a:latin typeface="Times New Roman" pitchFamily="18" charset="0"/>
              </a:rPr>
              <a:t>HỘI </a:t>
            </a:r>
            <a:r>
              <a:rPr lang="en-US" sz="2000" b="1" dirty="0" smtClean="0">
                <a:solidFill>
                  <a:srgbClr val="FFFF00"/>
                </a:solidFill>
                <a:latin typeface="Times New Roman" pitchFamily="18" charset="0"/>
              </a:rPr>
              <a:t>THẢO TRỰC TUYẾN</a:t>
            </a:r>
            <a:br>
              <a:rPr lang="en-US" sz="2000" b="1" dirty="0" smtClean="0">
                <a:solidFill>
                  <a:srgbClr val="FFFF00"/>
                </a:solidFill>
                <a:latin typeface="Times New Roman" pitchFamily="18" charset="0"/>
              </a:rPr>
            </a:br>
            <a:r>
              <a:rPr lang="en-US" sz="2000" b="1" dirty="0" smtClean="0">
                <a:solidFill>
                  <a:srgbClr val="FFFF00"/>
                </a:solidFill>
                <a:latin typeface="Times New Roman" pitchFamily="18" charset="0"/>
              </a:rPr>
              <a:t>ỨNG DỤNG CÁC GIẢI PHÁP CÔNG NGHỆ TRONG NTTS</a:t>
            </a:r>
            <a:r>
              <a:rPr lang="en-US" sz="2000" b="1" dirty="0" smtClean="0">
                <a:solidFill>
                  <a:srgbClr val="FFFF00"/>
                </a:solidFill>
                <a:latin typeface="Times New Roman" pitchFamily="18" charset="0"/>
              </a:rPr>
              <a:t> </a:t>
            </a:r>
            <a:r>
              <a:rPr lang="en-US" sz="2000" b="1" dirty="0">
                <a:solidFill>
                  <a:srgbClr val="FFFF00"/>
                </a:solidFill>
                <a:latin typeface="Times New Roman" pitchFamily="18" charset="0"/>
              </a:rPr>
              <a:t>BỀN </a:t>
            </a:r>
            <a:r>
              <a:rPr lang="en-US" sz="2000" b="1" dirty="0" smtClean="0">
                <a:solidFill>
                  <a:srgbClr val="FFFF00"/>
                </a:solidFill>
                <a:latin typeface="Times New Roman" pitchFamily="18" charset="0"/>
              </a:rPr>
              <a:t>VỮNG</a:t>
            </a:r>
            <a:r>
              <a:rPr lang="en-US" sz="1400" b="1" dirty="0" smtClean="0">
                <a:solidFill>
                  <a:srgbClr val="FFFF00"/>
                </a:solidFill>
                <a:effectLst>
                  <a:outerShdw blurRad="38100" dist="38100" dir="2700000" algn="tl">
                    <a:srgbClr val="000000">
                      <a:alpha val="43137"/>
                    </a:srgbClr>
                  </a:outerShdw>
                </a:effectLst>
                <a:latin typeface="Times New Roman" pitchFamily="18" charset="0"/>
              </a:rPr>
              <a:t/>
            </a:r>
            <a:br>
              <a:rPr lang="en-US" sz="1400" b="1" dirty="0" smtClean="0">
                <a:solidFill>
                  <a:srgbClr val="FFFF00"/>
                </a:solidFill>
                <a:effectLst>
                  <a:outerShdw blurRad="38100" dist="38100" dir="2700000" algn="tl">
                    <a:srgbClr val="000000">
                      <a:alpha val="43137"/>
                    </a:srgbClr>
                  </a:outerShdw>
                </a:effectLst>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1400" b="1" dirty="0" smtClean="0">
                <a:solidFill>
                  <a:srgbClr val="FFFF00"/>
                </a:solidFill>
                <a:latin typeface="Times New Roman" pitchFamily="18" charset="0"/>
              </a:rPr>
              <a:t/>
            </a:r>
            <a:br>
              <a:rPr lang="en-US" sz="1400" b="1" dirty="0" smtClean="0">
                <a:solidFill>
                  <a:srgbClr val="FFFF00"/>
                </a:solidFill>
                <a:latin typeface="Times New Roman" pitchFamily="18" charset="0"/>
              </a:rPr>
            </a:br>
            <a:r>
              <a:rPr lang="en-US" sz="3600" b="1" dirty="0" smtClean="0">
                <a:solidFill>
                  <a:srgbClr val="FFFF00"/>
                </a:solidFill>
                <a:latin typeface="Times New Roman" pitchFamily="18" charset="0"/>
              </a:rPr>
              <a:t>XÂY DỰNG CHÍNH SÁCH VÀ THỂ CHẾ</a:t>
            </a:r>
            <a:r>
              <a:rPr lang="en-US" sz="3600" b="1" dirty="0">
                <a:solidFill>
                  <a:srgbClr val="FFFF00"/>
                </a:solidFill>
                <a:latin typeface="Times New Roman" pitchFamily="18" charset="0"/>
              </a:rPr>
              <a:t/>
            </a:r>
            <a:br>
              <a:rPr lang="en-US" sz="3600" b="1" dirty="0">
                <a:solidFill>
                  <a:srgbClr val="FFFF00"/>
                </a:solidFill>
                <a:latin typeface="Times New Roman" pitchFamily="18" charset="0"/>
              </a:rPr>
            </a:br>
            <a:r>
              <a:rPr lang="en-US" sz="3600" b="1" dirty="0" smtClean="0">
                <a:solidFill>
                  <a:srgbClr val="FFFF00"/>
                </a:solidFill>
                <a:latin typeface="Times New Roman" pitchFamily="18" charset="0"/>
              </a:rPr>
              <a:t>ĐỂ PHÁT TRIỂN BỀN VỮNG</a:t>
            </a:r>
            <a:br>
              <a:rPr lang="en-US" sz="3600" b="1" dirty="0" smtClean="0">
                <a:solidFill>
                  <a:srgbClr val="FFFF00"/>
                </a:solidFill>
                <a:latin typeface="Times New Roman" pitchFamily="18" charset="0"/>
              </a:rPr>
            </a:br>
            <a:r>
              <a:rPr lang="en-US" sz="3600" b="1" dirty="0" smtClean="0">
                <a:solidFill>
                  <a:srgbClr val="FFFF00"/>
                </a:solidFill>
                <a:latin typeface="Times New Roman" pitchFamily="18" charset="0"/>
              </a:rPr>
              <a:t>NUÔI </a:t>
            </a:r>
            <a:r>
              <a:rPr lang="en-US" sz="3600" b="1" dirty="0">
                <a:solidFill>
                  <a:srgbClr val="FFFF00"/>
                </a:solidFill>
                <a:latin typeface="Times New Roman" pitchFamily="18" charset="0"/>
              </a:rPr>
              <a:t>BIỂN </a:t>
            </a:r>
            <a:r>
              <a:rPr lang="en-US" sz="3600" b="1" dirty="0" smtClean="0">
                <a:solidFill>
                  <a:srgbClr val="FFFF00"/>
                </a:solidFill>
                <a:latin typeface="Times New Roman" pitchFamily="18" charset="0"/>
              </a:rPr>
              <a:t>HẢI PHÒNG</a:t>
            </a:r>
            <a:r>
              <a:rPr lang="en-US" sz="3600" b="1" dirty="0" smtClean="0">
                <a:solidFill>
                  <a:srgbClr val="FFFF00"/>
                </a:solidFill>
                <a:latin typeface="Times New Roman" pitchFamily="18" charset="0"/>
              </a:rPr>
              <a:t/>
            </a:r>
            <a:br>
              <a:rPr lang="en-US" sz="3600" b="1" dirty="0" smtClean="0">
                <a:solidFill>
                  <a:srgbClr val="FFFF00"/>
                </a:solidFill>
                <a:latin typeface="Times New Roman" pitchFamily="18" charset="0"/>
              </a:rPr>
            </a:br>
            <a:r>
              <a:rPr lang="en-US" sz="4000" b="1" dirty="0" smtClean="0">
                <a:solidFill>
                  <a:srgbClr val="FFFF00"/>
                </a:solidFill>
                <a:latin typeface="Times New Roman" pitchFamily="18" charset="0"/>
              </a:rPr>
              <a:t/>
            </a:r>
            <a:br>
              <a:rPr lang="en-US" sz="4000" b="1" dirty="0" smtClean="0">
                <a:solidFill>
                  <a:srgbClr val="FFFF00"/>
                </a:solidFill>
                <a:latin typeface="Times New Roman" pitchFamily="18" charset="0"/>
              </a:rPr>
            </a:br>
            <a:endParaRPr lang="en-US" sz="4000" b="1" dirty="0" smtClean="0">
              <a:solidFill>
                <a:srgbClr val="FFFF00"/>
              </a:solidFill>
              <a:latin typeface="Times New Roman" pitchFamily="18" charset="0"/>
            </a:endParaRPr>
          </a:p>
        </p:txBody>
      </p:sp>
      <p:sp>
        <p:nvSpPr>
          <p:cNvPr id="2065" name="Text Box 17"/>
          <p:cNvSpPr txBox="1">
            <a:spLocks noChangeArrowheads="1"/>
          </p:cNvSpPr>
          <p:nvPr/>
        </p:nvSpPr>
        <p:spPr bwMode="auto">
          <a:xfrm>
            <a:off x="3032126" y="6589713"/>
            <a:ext cx="184731" cy="36933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endParaRPr lang="en-US" sz="1800" b="0">
              <a:cs typeface="+mn-cs"/>
            </a:endParaRPr>
          </a:p>
        </p:txBody>
      </p:sp>
      <p:sp>
        <p:nvSpPr>
          <p:cNvPr id="2066" name="Rectangle 18"/>
          <p:cNvSpPr>
            <a:spLocks noGrp="1" noChangeArrowheads="1"/>
          </p:cNvSpPr>
          <p:nvPr>
            <p:ph type="subTitle" idx="1"/>
          </p:nvPr>
        </p:nvSpPr>
        <p:spPr>
          <a:xfrm>
            <a:off x="0" y="4267200"/>
            <a:ext cx="9144000" cy="1828800"/>
          </a:xfrm>
        </p:spPr>
        <p:txBody>
          <a:bodyPr/>
          <a:lstStyle/>
          <a:p>
            <a:pPr eaLnBrk="1" hangingPunct="1">
              <a:lnSpc>
                <a:spcPct val="80000"/>
              </a:lnSpc>
              <a:spcBef>
                <a:spcPts val="600"/>
              </a:spcBef>
              <a:defRPr/>
            </a:pPr>
            <a:endParaRPr lang="en-US" sz="2400" b="1" dirty="0" smtClean="0">
              <a:effectLst/>
              <a:latin typeface="Times New Roman" pitchFamily="18" charset="0"/>
              <a:cs typeface="Times New Roman" pitchFamily="18" charset="0"/>
            </a:endParaRPr>
          </a:p>
          <a:p>
            <a:pPr eaLnBrk="1" hangingPunct="1">
              <a:lnSpc>
                <a:spcPct val="80000"/>
              </a:lnSpc>
              <a:spcBef>
                <a:spcPts val="600"/>
              </a:spcBef>
              <a:defRPr/>
            </a:pPr>
            <a:r>
              <a:rPr lang="en-US" sz="2400" b="1" dirty="0" smtClean="0">
                <a:effectLst/>
                <a:latin typeface="Times New Roman" pitchFamily="18" charset="0"/>
                <a:cs typeface="Times New Roman" pitchFamily="18" charset="0"/>
              </a:rPr>
              <a:t>PGS. TS. </a:t>
            </a:r>
            <a:r>
              <a:rPr lang="en-US" sz="2400" b="1" dirty="0" err="1" smtClean="0">
                <a:effectLst/>
                <a:latin typeface="Times New Roman" pitchFamily="18" charset="0"/>
                <a:cs typeface="Times New Roman" pitchFamily="18" charset="0"/>
              </a:rPr>
              <a:t>Nguyễn</a:t>
            </a:r>
            <a:r>
              <a:rPr lang="en-US" sz="2400" b="1" dirty="0" smtClean="0">
                <a:effectLst/>
                <a:latin typeface="Times New Roman" pitchFamily="18" charset="0"/>
                <a:cs typeface="Times New Roman" pitchFamily="18" charset="0"/>
              </a:rPr>
              <a:t> </a:t>
            </a:r>
            <a:r>
              <a:rPr lang="en-US" sz="2400" b="1" dirty="0" err="1" smtClean="0">
                <a:effectLst/>
                <a:latin typeface="Times New Roman" pitchFamily="18" charset="0"/>
                <a:cs typeface="Times New Roman" pitchFamily="18" charset="0"/>
              </a:rPr>
              <a:t>Hữu</a:t>
            </a:r>
            <a:r>
              <a:rPr lang="en-US" sz="2400" b="1" dirty="0" smtClean="0">
                <a:effectLst/>
                <a:latin typeface="Times New Roman" pitchFamily="18" charset="0"/>
                <a:cs typeface="Times New Roman" pitchFamily="18" charset="0"/>
              </a:rPr>
              <a:t> </a:t>
            </a:r>
            <a:r>
              <a:rPr lang="en-US" sz="2400" b="1" dirty="0" err="1" smtClean="0">
                <a:effectLst/>
                <a:latin typeface="Times New Roman" pitchFamily="18" charset="0"/>
                <a:cs typeface="Times New Roman" pitchFamily="18" charset="0"/>
              </a:rPr>
              <a:t>Dũng</a:t>
            </a:r>
            <a:endParaRPr lang="en-US" sz="2400" b="1" dirty="0" smtClean="0">
              <a:effectLst/>
              <a:latin typeface="Times New Roman" pitchFamily="18" charset="0"/>
              <a:cs typeface="Times New Roman" pitchFamily="18" charset="0"/>
            </a:endParaRPr>
          </a:p>
          <a:p>
            <a:pPr marL="0" lvl="1" indent="0" algn="ctr" eaLnBrk="1" hangingPunct="1">
              <a:lnSpc>
                <a:spcPct val="80000"/>
              </a:lnSpc>
              <a:spcBef>
                <a:spcPts val="600"/>
              </a:spcBef>
              <a:buNone/>
              <a:defRPr/>
            </a:pPr>
            <a:r>
              <a:rPr lang="en-US" sz="2000" b="1" dirty="0" err="1" smtClean="0">
                <a:solidFill>
                  <a:schemeClr val="bg1">
                    <a:lumMod val="20000"/>
                    <a:lumOff val="80000"/>
                  </a:schemeClr>
                </a:solidFill>
                <a:latin typeface="Times New Roman" pitchFamily="18" charset="0"/>
                <a:cs typeface="Times New Roman" pitchFamily="18" charset="0"/>
              </a:rPr>
              <a:t>Chủ</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tịch</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Hiệp</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hội</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Nuôi</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biển</a:t>
            </a:r>
            <a:r>
              <a:rPr lang="en-US" sz="2000" b="1" dirty="0" smtClean="0">
                <a:solidFill>
                  <a:schemeClr val="bg1">
                    <a:lumMod val="20000"/>
                    <a:lumOff val="80000"/>
                  </a:schemeClr>
                </a:solidFill>
                <a:latin typeface="Times New Roman" pitchFamily="18" charset="0"/>
                <a:cs typeface="Times New Roman" pitchFamily="18" charset="0"/>
              </a:rPr>
              <a:t> </a:t>
            </a:r>
            <a:r>
              <a:rPr lang="en-US" sz="2000" b="1" dirty="0" err="1" smtClean="0">
                <a:solidFill>
                  <a:schemeClr val="bg1">
                    <a:lumMod val="20000"/>
                    <a:lumOff val="80000"/>
                  </a:schemeClr>
                </a:solidFill>
                <a:latin typeface="Times New Roman" pitchFamily="18" charset="0"/>
                <a:cs typeface="Times New Roman" pitchFamily="18" charset="0"/>
              </a:rPr>
              <a:t>Việt</a:t>
            </a:r>
            <a:r>
              <a:rPr lang="en-US" sz="2000" b="1" dirty="0" smtClean="0">
                <a:solidFill>
                  <a:schemeClr val="bg1">
                    <a:lumMod val="20000"/>
                    <a:lumOff val="80000"/>
                  </a:schemeClr>
                </a:solidFill>
                <a:latin typeface="Times New Roman" pitchFamily="18" charset="0"/>
                <a:cs typeface="Times New Roman" pitchFamily="18" charset="0"/>
              </a:rPr>
              <a:t> Nam</a:t>
            </a:r>
            <a:endParaRPr lang="en-US" sz="2000" b="1" dirty="0">
              <a:solidFill>
                <a:schemeClr val="bg1">
                  <a:lumMod val="20000"/>
                  <a:lumOff val="80000"/>
                </a:schemeClr>
              </a:solidFill>
              <a:latin typeface="Times New Roman" pitchFamily="18" charset="0"/>
              <a:cs typeface="Times New Roman" pitchFamily="18" charset="0"/>
            </a:endParaRPr>
          </a:p>
          <a:p>
            <a:pPr marL="0" lvl="1" indent="0" algn="ctr" eaLnBrk="1" hangingPunct="1">
              <a:lnSpc>
                <a:spcPct val="80000"/>
              </a:lnSpc>
              <a:spcBef>
                <a:spcPts val="600"/>
              </a:spcBef>
              <a:buNone/>
              <a:defRPr/>
            </a:pPr>
            <a:endParaRPr lang="en-US" sz="2000" b="1" dirty="0" smtClean="0">
              <a:solidFill>
                <a:srgbClr val="FFFF00"/>
              </a:solidFill>
              <a:latin typeface="Times New Roman" pitchFamily="18" charset="0"/>
              <a:cs typeface="Times New Roman" pitchFamily="18" charset="0"/>
            </a:endParaRPr>
          </a:p>
          <a:p>
            <a:pPr marL="0" lvl="1" indent="0" algn="ctr" eaLnBrk="1" hangingPunct="1">
              <a:lnSpc>
                <a:spcPct val="80000"/>
              </a:lnSpc>
              <a:spcBef>
                <a:spcPts val="600"/>
              </a:spcBef>
              <a:buNone/>
              <a:defRPr/>
            </a:pPr>
            <a:r>
              <a:rPr lang="en-US" sz="2000" b="1" dirty="0" err="1" smtClean="0">
                <a:solidFill>
                  <a:srgbClr val="FFFF00"/>
                </a:solidFill>
                <a:latin typeface="Times New Roman" pitchFamily="18" charset="0"/>
                <a:cs typeface="Times New Roman" pitchFamily="18" charset="0"/>
              </a:rPr>
              <a:t>Hải</a:t>
            </a:r>
            <a:r>
              <a:rPr lang="en-US" sz="2000" b="1" dirty="0" smtClean="0">
                <a:solidFill>
                  <a:srgbClr val="FFFF00"/>
                </a:solidFill>
                <a:latin typeface="Times New Roman" pitchFamily="18" charset="0"/>
                <a:cs typeface="Times New Roman" pitchFamily="18" charset="0"/>
              </a:rPr>
              <a:t> </a:t>
            </a:r>
            <a:r>
              <a:rPr lang="en-US" sz="2000" b="1" dirty="0" err="1" smtClean="0">
                <a:solidFill>
                  <a:srgbClr val="FFFF00"/>
                </a:solidFill>
                <a:latin typeface="Times New Roman" pitchFamily="18" charset="0"/>
                <a:cs typeface="Times New Roman" pitchFamily="18" charset="0"/>
              </a:rPr>
              <a:t>Phòng</a:t>
            </a:r>
            <a:r>
              <a:rPr lang="en-US" sz="2000" b="1" dirty="0" smtClean="0">
                <a:solidFill>
                  <a:srgbClr val="FFFF00"/>
                </a:solidFill>
                <a:latin typeface="Times New Roman" pitchFamily="18" charset="0"/>
                <a:cs typeface="Times New Roman" pitchFamily="18" charset="0"/>
              </a:rPr>
              <a:t> - </a:t>
            </a:r>
            <a:r>
              <a:rPr lang="en-US" sz="2000" b="1" dirty="0" err="1" smtClean="0">
                <a:solidFill>
                  <a:srgbClr val="FFFF00"/>
                </a:solidFill>
                <a:latin typeface="Times New Roman" pitchFamily="18" charset="0"/>
                <a:cs typeface="Times New Roman" pitchFamily="18" charset="0"/>
              </a:rPr>
              <a:t>Ngày</a:t>
            </a:r>
            <a:r>
              <a:rPr lang="en-US" sz="2000" b="1" dirty="0" smtClean="0">
                <a:solidFill>
                  <a:srgbClr val="FFFF00"/>
                </a:solidFill>
                <a:latin typeface="Times New Roman" pitchFamily="18" charset="0"/>
                <a:cs typeface="Times New Roman" pitchFamily="18" charset="0"/>
              </a:rPr>
              <a:t> </a:t>
            </a:r>
            <a:r>
              <a:rPr lang="en-US" sz="2000" b="1" dirty="0" smtClean="0">
                <a:solidFill>
                  <a:srgbClr val="FFFF00"/>
                </a:solidFill>
                <a:latin typeface="Times New Roman" pitchFamily="18" charset="0"/>
                <a:cs typeface="Times New Roman" pitchFamily="18" charset="0"/>
              </a:rPr>
              <a:t>24 </a:t>
            </a:r>
            <a:r>
              <a:rPr lang="en-US" sz="2000" b="1" dirty="0" err="1" smtClean="0">
                <a:solidFill>
                  <a:srgbClr val="FFFF00"/>
                </a:solidFill>
                <a:latin typeface="Times New Roman" pitchFamily="18" charset="0"/>
                <a:cs typeface="Times New Roman" pitchFamily="18" charset="0"/>
              </a:rPr>
              <a:t>Tháng</a:t>
            </a:r>
            <a:r>
              <a:rPr lang="en-US" sz="2000" b="1" dirty="0" smtClean="0">
                <a:solidFill>
                  <a:srgbClr val="FFFF00"/>
                </a:solidFill>
                <a:latin typeface="Times New Roman" pitchFamily="18" charset="0"/>
                <a:cs typeface="Times New Roman" pitchFamily="18" charset="0"/>
              </a:rPr>
              <a:t> </a:t>
            </a:r>
            <a:r>
              <a:rPr lang="en-US" sz="2000" b="1" dirty="0" smtClean="0">
                <a:solidFill>
                  <a:srgbClr val="FFFF00"/>
                </a:solidFill>
                <a:latin typeface="Times New Roman" pitchFamily="18" charset="0"/>
                <a:cs typeface="Times New Roman" pitchFamily="18" charset="0"/>
              </a:rPr>
              <a:t>9 </a:t>
            </a:r>
            <a:r>
              <a:rPr lang="en-US" sz="2000" b="1" dirty="0" err="1" smtClean="0">
                <a:solidFill>
                  <a:srgbClr val="FFFF00"/>
                </a:solidFill>
                <a:latin typeface="Times New Roman" pitchFamily="18" charset="0"/>
                <a:cs typeface="Times New Roman" pitchFamily="18" charset="0"/>
              </a:rPr>
              <a:t>năm</a:t>
            </a:r>
            <a:r>
              <a:rPr lang="en-US" sz="2000" b="1" dirty="0" smtClean="0">
                <a:solidFill>
                  <a:srgbClr val="FFFF00"/>
                </a:solidFill>
                <a:latin typeface="Times New Roman" pitchFamily="18" charset="0"/>
                <a:cs typeface="Times New Roman" pitchFamily="18" charset="0"/>
              </a:rPr>
              <a:t> 2021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23743"/>
            <a:ext cx="9144000" cy="677008"/>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2" name="Rectangle 1"/>
          <p:cNvSpPr/>
          <p:nvPr/>
        </p:nvSpPr>
        <p:spPr>
          <a:xfrm>
            <a:off x="-131445" y="964897"/>
            <a:ext cx="9144000" cy="415498"/>
          </a:xfrm>
          <a:prstGeom prst="rect">
            <a:avLst/>
          </a:prstGeom>
        </p:spPr>
        <p:txBody>
          <a:bodyPr wrap="square">
            <a:spAutoFit/>
          </a:bodyPr>
          <a:lstStyle/>
          <a:p>
            <a:pPr algn="ctr"/>
            <a:endParaRPr lang="en-US" sz="2100" dirty="0">
              <a:latin typeface="Lato Light" panose="020F0502020204030203" pitchFamily="34" charset="0"/>
              <a:ea typeface="Lato Light" panose="020F0502020204030203" pitchFamily="34" charset="0"/>
              <a:cs typeface="Lato Light" panose="020F0502020204030203" pitchFamily="34" charset="0"/>
            </a:endParaRPr>
          </a:p>
        </p:txBody>
      </p:sp>
      <p:grpSp>
        <p:nvGrpSpPr>
          <p:cNvPr id="17" name="Group 16"/>
          <p:cNvGrpSpPr/>
          <p:nvPr/>
        </p:nvGrpSpPr>
        <p:grpSpPr>
          <a:xfrm>
            <a:off x="271463" y="4329113"/>
            <a:ext cx="8775382" cy="1409010"/>
            <a:chOff x="361950" y="4629150"/>
            <a:chExt cx="11700509" cy="1878680"/>
          </a:xfrm>
        </p:grpSpPr>
        <p:sp>
          <p:nvSpPr>
            <p:cNvPr id="5" name="Rectangle 4"/>
            <p:cNvSpPr/>
            <p:nvPr/>
          </p:nvSpPr>
          <p:spPr>
            <a:xfrm>
              <a:off x="361950" y="4972050"/>
              <a:ext cx="45719" cy="98327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7" name="Rectangle 6"/>
            <p:cNvSpPr/>
            <p:nvPr/>
          </p:nvSpPr>
          <p:spPr>
            <a:xfrm>
              <a:off x="453388" y="5463686"/>
              <a:ext cx="45719" cy="98327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0" name="Rectangle 9"/>
            <p:cNvSpPr/>
            <p:nvPr/>
          </p:nvSpPr>
          <p:spPr>
            <a:xfrm>
              <a:off x="12016740" y="5115638"/>
              <a:ext cx="45719" cy="104414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1" name="Rectangle 10"/>
            <p:cNvSpPr/>
            <p:nvPr/>
          </p:nvSpPr>
          <p:spPr>
            <a:xfrm>
              <a:off x="11894818" y="5463686"/>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2" name="Rectangle 11"/>
            <p:cNvSpPr/>
            <p:nvPr/>
          </p:nvSpPr>
          <p:spPr>
            <a:xfrm>
              <a:off x="11643356" y="4629150"/>
              <a:ext cx="45719" cy="1356607"/>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3" name="Rectangle 12"/>
            <p:cNvSpPr/>
            <p:nvPr/>
          </p:nvSpPr>
          <p:spPr>
            <a:xfrm>
              <a:off x="571501" y="5811734"/>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6" name="Rectangle 15"/>
            <p:cNvSpPr/>
            <p:nvPr/>
          </p:nvSpPr>
          <p:spPr>
            <a:xfrm>
              <a:off x="11513810" y="5750863"/>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473397" y="5371312"/>
            <a:ext cx="518240" cy="5182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91" y="4851664"/>
            <a:ext cx="418232" cy="418232"/>
          </a:xfrm>
          <a:prstGeom prst="rect">
            <a:avLst/>
          </a:prstGeom>
        </p:spPr>
      </p:pic>
      <p:graphicFrame>
        <p:nvGraphicFramePr>
          <p:cNvPr id="19" name="Chart 18"/>
          <p:cNvGraphicFramePr/>
          <p:nvPr>
            <p:extLst>
              <p:ext uri="{D42A27DB-BD31-4B8C-83A1-F6EECF244321}">
                <p14:modId xmlns:p14="http://schemas.microsoft.com/office/powerpoint/2010/main" val="2404882189"/>
              </p:ext>
            </p:extLst>
          </p:nvPr>
        </p:nvGraphicFramePr>
        <p:xfrm>
          <a:off x="0" y="1357312"/>
          <a:ext cx="9144000" cy="550068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0" y="287890"/>
            <a:ext cx="9046845" cy="461665"/>
          </a:xfrm>
          <a:prstGeom prst="rect">
            <a:avLst/>
          </a:prstGeom>
          <a:noFill/>
        </p:spPr>
        <p:txBody>
          <a:bodyPr wrap="square" rtlCol="0">
            <a:spAutoFit/>
          </a:bodyPr>
          <a:lstStyle/>
          <a:p>
            <a:pPr algn="ctr">
              <a:lnSpc>
                <a:spcPct val="60000"/>
              </a:lnSpc>
            </a:pPr>
            <a:r>
              <a:rPr lang="en-US" sz="4000" dirty="0" err="1">
                <a:solidFill>
                  <a:srgbClr val="FFFF00"/>
                </a:solidFill>
                <a:latin typeface="Times New Roman" pitchFamily="18" charset="0"/>
              </a:rPr>
              <a:t>Xuất</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khẩu</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thủy</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sản</a:t>
            </a:r>
            <a:r>
              <a:rPr lang="en-US" sz="4000" dirty="0">
                <a:solidFill>
                  <a:srgbClr val="FFFF00"/>
                </a:solidFill>
                <a:latin typeface="Times New Roman" pitchFamily="18" charset="0"/>
              </a:rPr>
              <a:t> </a:t>
            </a:r>
            <a:r>
              <a:rPr lang="en-US" sz="4000" dirty="0" err="1" smtClean="0">
                <a:solidFill>
                  <a:srgbClr val="FFFF00"/>
                </a:solidFill>
                <a:latin typeface="Times New Roman" pitchFamily="18" charset="0"/>
              </a:rPr>
              <a:t>Việt</a:t>
            </a:r>
            <a:r>
              <a:rPr lang="en-US" sz="4000" dirty="0" smtClean="0">
                <a:solidFill>
                  <a:srgbClr val="FFFF00"/>
                </a:solidFill>
                <a:latin typeface="Times New Roman" pitchFamily="18" charset="0"/>
              </a:rPr>
              <a:t> Nam 1993-2018</a:t>
            </a:r>
            <a:r>
              <a:rPr lang="en-US" sz="4000" dirty="0" smtClean="0">
                <a:solidFill>
                  <a:schemeClr val="accent2"/>
                </a:solidFill>
                <a:latin typeface="Times New Roman" pitchFamily="18" charset="0"/>
                <a:cs typeface="Times New Roman" pitchFamily="18" charset="0"/>
              </a:rPr>
              <a:t>  </a:t>
            </a:r>
            <a:r>
              <a:rPr lang="en-US" sz="4000" dirty="0" smtClean="0">
                <a:solidFill>
                  <a:schemeClr val="accent2"/>
                </a:solidFill>
                <a:latin typeface="Times New Roman" pitchFamily="18" charset="0"/>
                <a:ea typeface="SimSun" pitchFamily="2" charset="-122"/>
                <a:cs typeface="Times New Roman" pitchFamily="18" charset="0"/>
              </a:rPr>
              <a:t> </a:t>
            </a:r>
            <a:endParaRPr lang="en-US" sz="4000"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4175120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11</a:t>
            </a:fld>
            <a:endParaRPr lang="en-US"/>
          </a:p>
        </p:txBody>
      </p:sp>
      <p:sp>
        <p:nvSpPr>
          <p:cNvPr id="1344514" name="Rectangle 2"/>
          <p:cNvSpPr>
            <a:spLocks noGrp="1" noChangeArrowheads="1"/>
          </p:cNvSpPr>
          <p:nvPr>
            <p:ph type="title"/>
          </p:nvPr>
        </p:nvSpPr>
        <p:spPr>
          <a:xfrm>
            <a:off x="0" y="228600"/>
            <a:ext cx="9144000" cy="685800"/>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Nuôi</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biển</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Việt</a:t>
            </a:r>
            <a:r>
              <a:rPr lang="en-US" sz="4000" b="1" dirty="0" smtClean="0">
                <a:solidFill>
                  <a:srgbClr val="FFFF00"/>
                </a:solidFill>
                <a:effectLst/>
                <a:latin typeface="Times New Roman" panose="02020603050405020304" pitchFamily="18" charset="0"/>
                <a:cs typeface="Times New Roman" panose="02020603050405020304" pitchFamily="18" charset="0"/>
              </a:rPr>
              <a:t> Nam: </a:t>
            </a:r>
            <a:r>
              <a:rPr lang="en-US" sz="4000" b="1" dirty="0" err="1" smtClean="0">
                <a:solidFill>
                  <a:srgbClr val="FFFF00"/>
                </a:solidFill>
                <a:effectLst/>
                <a:latin typeface="Times New Roman" panose="02020603050405020304" pitchFamily="18" charset="0"/>
                <a:cs typeface="Times New Roman" panose="02020603050405020304" pitchFamily="18" charset="0"/>
              </a:rPr>
              <a:t>Thách</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thức</a:t>
            </a:r>
            <a:r>
              <a:rPr lang="en-US" sz="4000" b="1" dirty="0">
                <a:solidFill>
                  <a:srgbClr val="FFFF00"/>
                </a:solidFill>
                <a:effectLst/>
                <a:latin typeface="Times New Roman" panose="02020603050405020304" pitchFamily="18" charset="0"/>
                <a:cs typeface="Times New Roman" panose="02020603050405020304" pitchFamily="18" charset="0"/>
              </a:rPr>
              <a:t> </a:t>
            </a: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152400" y="889844"/>
            <a:ext cx="8839200" cy="6063198"/>
          </a:xfrm>
          <a:prstGeom prst="rect">
            <a:avLst/>
          </a:prstGeom>
        </p:spPr>
        <p:txBody>
          <a:bodyPr wrap="square">
            <a:spAutoFit/>
          </a:bodyPr>
          <a:lstStyle/>
          <a:p>
            <a:pPr marL="457200" indent="-457200">
              <a:spcBef>
                <a:spcPts val="600"/>
              </a:spcBef>
              <a:buFont typeface="+mj-lt"/>
              <a:buAutoNum type="arabicPeriod"/>
            </a:pPr>
            <a:r>
              <a:rPr lang="en-US" sz="2400" dirty="0" err="1">
                <a:latin typeface="Times New Roman" pitchFamily="18" charset="0"/>
                <a:cs typeface="Times New Roman" pitchFamily="18" charset="0"/>
              </a:rPr>
              <a:t>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hoạch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ư</a:t>
            </a:r>
            <a:r>
              <a:rPr lang="en-US" sz="2400" dirty="0">
                <a:latin typeface="Times New Roman" pitchFamily="18" charset="0"/>
                <a:cs typeface="Times New Roman" pitchFamily="18" charset="0"/>
              </a:rPr>
              <a:t>u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nhằm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t</a:t>
            </a:r>
            <a:r>
              <a:rPr lang="vi-VN" sz="2400" dirty="0">
                <a:latin typeface="Times New Roman" pitchFamily="18" charset="0"/>
                <a:cs typeface="Times New Roman" pitchFamily="18" charset="0"/>
              </a:rPr>
              <a:t>ư</a:t>
            </a:r>
            <a:endParaRPr lang="en-US" sz="2400" dirty="0">
              <a:latin typeface="Times New Roman" pitchFamily="18" charset="0"/>
              <a:cs typeface="Times New Roman" pitchFamily="18" charset="0"/>
            </a:endParaRPr>
          </a:p>
          <a:p>
            <a:pPr marL="457200" indent="-457200">
              <a:spcBef>
                <a:spcPts val="600"/>
              </a:spcBef>
              <a:buFont typeface="+mj-lt"/>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n</a:t>
            </a:r>
            <a:r>
              <a:rPr lang="vi-VN" sz="2400" dirty="0">
                <a:latin typeface="Times New Roman" pitchFamily="18" charset="0"/>
                <a:cs typeface="Times New Roman" pitchFamily="18" charset="0"/>
              </a:rPr>
              <a:t>ư</a:t>
            </a:r>
            <a:r>
              <a:rPr lang="en-US" sz="2400" dirty="0" err="1">
                <a:latin typeface="Times New Roman" pitchFamily="18" charset="0"/>
                <a:cs typeface="Times New Roman" pitchFamily="18" charset="0"/>
              </a:rPr>
              <a:t>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c</a:t>
            </a:r>
            <a:r>
              <a:rPr lang="vi-VN" sz="2400" dirty="0">
                <a:latin typeface="Times New Roman" pitchFamily="18" charset="0"/>
                <a:cs typeface="Times New Roman" pitchFamily="18" charset="0"/>
              </a:rPr>
              <a:t>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a:t>
            </a:r>
          </a:p>
          <a:p>
            <a:pPr marL="457200" indent="-457200">
              <a:spcBef>
                <a:spcPts val="600"/>
              </a:spcBef>
              <a:buFont typeface="+mj-lt"/>
              <a:buAutoNum type="arabicPeriod"/>
            </a:pPr>
            <a:r>
              <a:rPr lang="en-US" sz="2400" dirty="0" err="1" smtClean="0">
                <a:latin typeface="Times New Roman" pitchFamily="18" charset="0"/>
                <a:cs typeface="Times New Roman" pitchFamily="18" charset="0"/>
              </a:rPr>
              <a:t>Hầu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ven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doanh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p>
          <a:p>
            <a:pPr marL="457200" indent="-457200">
              <a:spcBef>
                <a:spcPts val="600"/>
              </a:spcBef>
              <a:buFont typeface="+mj-lt"/>
              <a:buAutoNum type="arabicPeriod"/>
            </a:pP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soát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an </a:t>
            </a:r>
            <a:r>
              <a:rPr lang="en-US" sz="2400" dirty="0" err="1">
                <a:latin typeface="Times New Roman" pitchFamily="18" charset="0"/>
                <a:cs typeface="Times New Roman" pitchFamily="18" charset="0"/>
              </a:rPr>
              <a:t>ninh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bờ</a:t>
            </a:r>
            <a:endParaRPr lang="en-US" sz="2400" dirty="0">
              <a:latin typeface="Times New Roman" pitchFamily="18" charset="0"/>
              <a:cs typeface="Times New Roman" pitchFamily="18" charset="0"/>
            </a:endParaRPr>
          </a:p>
          <a:p>
            <a:pPr marL="457200" indent="-457200">
              <a:spcBef>
                <a:spcPts val="600"/>
              </a:spcBef>
              <a:buFont typeface="+mj-lt"/>
              <a:buAutoNum type="arabicPeriod"/>
            </a:pPr>
            <a:r>
              <a:rPr lang="en-US" sz="2400" dirty="0" err="1">
                <a:latin typeface="Times New Roman" pitchFamily="18" charset="0"/>
                <a:cs typeface="Times New Roman" pitchFamily="18" charset="0"/>
              </a:rPr>
              <a:t>Rủi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a:t>
            </a:r>
            <a:r>
              <a:rPr lang="en-US" sz="2400" dirty="0">
                <a:latin typeface="Times New Roman" pitchFamily="18" charset="0"/>
                <a:cs typeface="Times New Roman" pitchFamily="18" charset="0"/>
              </a:rPr>
              <a:t> do ô </a:t>
            </a:r>
            <a:r>
              <a:rPr lang="en-US" sz="2400" dirty="0" err="1" smtClean="0">
                <a:latin typeface="Times New Roman" pitchFamily="18" charset="0"/>
                <a:cs typeface="Times New Roman" pitchFamily="18" charset="0"/>
              </a:rPr>
              <a:t>nhiễm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nghiêm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lý</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lỏng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lẻo</a:t>
            </a:r>
            <a:r>
              <a:rPr lang="en-US" sz="2400" dirty="0">
                <a:latin typeface="Times New Roman" pitchFamily="18" charset="0"/>
                <a:cs typeface="Times New Roman" pitchFamily="18" charset="0"/>
              </a:rPr>
              <a:t>.</a:t>
            </a:r>
          </a:p>
          <a:p>
            <a:pPr marL="457200" indent="-457200">
              <a:spcBef>
                <a:spcPts val="600"/>
              </a:spcBef>
              <a:buFont typeface="+mj-lt"/>
              <a:buAutoNum type="arabicPeriod"/>
            </a:pP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v.v</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a:t>
            </a:r>
          </a:p>
          <a:p>
            <a:pPr marL="457200" indent="-457200">
              <a:spcBef>
                <a:spcPts val="600"/>
              </a:spcBef>
              <a:buFont typeface="+mj-lt"/>
              <a:buAutoNum type="arabicPeriod"/>
            </a:pP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thị </a:t>
            </a:r>
            <a:r>
              <a:rPr lang="en-US" sz="2400" dirty="0" err="1">
                <a:latin typeface="Times New Roman" pitchFamily="18" charset="0"/>
                <a:cs typeface="Times New Roman" pitchFamily="18" charset="0"/>
              </a:rPr>
              <a:t>tr</a:t>
            </a:r>
            <a:r>
              <a:rPr lang="vi-VN" sz="2400" dirty="0">
                <a:latin typeface="Times New Roman" pitchFamily="18" charset="0"/>
                <a:cs typeface="Times New Roman" pitchFamily="18" charset="0"/>
              </a:rPr>
              <a:t>ư</a:t>
            </a:r>
            <a:r>
              <a:rPr lang="en-US" sz="2400" dirty="0" err="1">
                <a:latin typeface="Times New Roman" pitchFamily="18" charset="0"/>
                <a:cs typeface="Times New Roman" pitchFamily="18" charset="0"/>
              </a:rPr>
              <a:t>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ng</a:t>
            </a:r>
            <a:r>
              <a:rPr lang="vi-VN" sz="2400" dirty="0">
                <a:latin typeface="Times New Roman" pitchFamily="18" charset="0"/>
                <a:cs typeface="Times New Roman" pitchFamily="18" charset="0"/>
              </a:rPr>
              <a:t>ư</a:t>
            </a:r>
            <a:r>
              <a:rPr lang="en-US" sz="2400" dirty="0" err="1">
                <a:latin typeface="Times New Roman" pitchFamily="18" charset="0"/>
                <a:cs typeface="Times New Roman" pitchFamily="18" charset="0"/>
              </a:rPr>
              <a: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lẻ</a:t>
            </a:r>
            <a:endParaRPr lang="pt-BR" sz="2400" dirty="0"/>
          </a:p>
          <a:p>
            <a:pPr marL="457200" lvl="0" indent="-457200">
              <a:buFont typeface="+mj-lt"/>
              <a:buAutoNum type="arabicPeriod"/>
            </a:pPr>
            <a:endParaRPr lang="en-US" sz="2200" b="0" dirty="0">
              <a:solidFill>
                <a:schemeClr val="tx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1922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12</a:t>
            </a:fld>
            <a:endParaRPr lang="en-US"/>
          </a:p>
        </p:txBody>
      </p:sp>
      <p:sp>
        <p:nvSpPr>
          <p:cNvPr id="1344514" name="Rectangle 2"/>
          <p:cNvSpPr>
            <a:spLocks noGrp="1" noChangeArrowheads="1"/>
          </p:cNvSpPr>
          <p:nvPr>
            <p:ph type="title"/>
          </p:nvPr>
        </p:nvSpPr>
        <p:spPr>
          <a:xfrm>
            <a:off x="0" y="228600"/>
            <a:ext cx="9144000" cy="685800"/>
          </a:xfrm>
        </p:spPr>
        <p:txBody>
          <a:bodyPr/>
          <a:lstStyle/>
          <a:p>
            <a:r>
              <a:rPr lang="en-US" sz="4000" b="1" dirty="0" smtClean="0">
                <a:solidFill>
                  <a:srgbClr val="FFFF00"/>
                </a:solidFill>
                <a:effectLst/>
                <a:latin typeface="Times New Roman" panose="02020603050405020304" pitchFamily="18" charset="0"/>
                <a:cs typeface="Times New Roman" panose="02020603050405020304" pitchFamily="18" charset="0"/>
              </a:rPr>
              <a:t>THỂ CHẾ PHÁT TRIỂN NUÔI BIỂN</a:t>
            </a:r>
            <a:endParaRPr lang="en-US" sz="40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0" y="1447800"/>
            <a:ext cx="8991600" cy="4555093"/>
          </a:xfrm>
          <a:prstGeom prst="rect">
            <a:avLst/>
          </a:prstGeom>
        </p:spPr>
        <p:txBody>
          <a:bodyPr wrap="square">
            <a:spAutoFit/>
          </a:bodyPr>
          <a:lstStyle/>
          <a:p>
            <a:pPr indent="-457200">
              <a:spcBef>
                <a:spcPts val="1200"/>
              </a:spcBef>
              <a:buFontTx/>
              <a:buAutoNum type="arabicPeriod"/>
            </a:pP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Chủ</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p>
          <a:p>
            <a:pPr>
              <a:spcBef>
                <a:spcPts val="1200"/>
              </a:spcBef>
            </a:pPr>
            <a:r>
              <a:rPr lang="en-US" sz="4000" dirty="0" smtClean="0">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CỘNG ĐỒNG DOANH NGHIỆP</a:t>
            </a:r>
            <a:r>
              <a:rPr lang="en-US" sz="4000" dirty="0" smtClean="0">
                <a:latin typeface="Times New Roman" pitchFamily="18" charset="0"/>
                <a:cs typeface="Times New Roman" pitchFamily="18" charset="0"/>
              </a:rPr>
              <a:t> </a:t>
            </a:r>
          </a:p>
          <a:p>
            <a:pPr marL="285750" indent="-742950">
              <a:spcBef>
                <a:spcPts val="1200"/>
              </a:spcBef>
              <a:buAutoNum type="arabicPeriod" startAt="2"/>
            </a:pP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lực</a:t>
            </a:r>
            <a:r>
              <a:rPr lang="en-US" sz="4000" dirty="0" smtClean="0">
                <a:latin typeface="Times New Roman" pitchFamily="18" charset="0"/>
                <a:cs typeface="Times New Roman" pitchFamily="18" charset="0"/>
              </a:rPr>
              <a:t>: </a:t>
            </a:r>
          </a:p>
          <a:p>
            <a:pPr>
              <a:spcBef>
                <a:spcPts val="1200"/>
              </a:spcBef>
            </a:pPr>
            <a:r>
              <a:rPr lang="en-US" sz="4000" dirty="0" smtClean="0">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CÔNG NGHỆ TIÊN TIẾN</a:t>
            </a:r>
          </a:p>
          <a:p>
            <a:pPr marL="285750" indent="-742950">
              <a:spcBef>
                <a:spcPts val="1200"/>
              </a:spcBef>
              <a:buAutoNum type="arabicPeriod" startAt="3"/>
            </a:pPr>
            <a:r>
              <a:rPr lang="en-US" sz="4000" dirty="0" err="1" smtClean="0">
                <a:latin typeface="Times New Roman" pitchFamily="18" charset="0"/>
                <a:cs typeface="Times New Roman" pitchFamily="18" charset="0"/>
              </a:rPr>
              <a:t>Phương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thức</a:t>
            </a:r>
            <a:r>
              <a:rPr lang="en-US" sz="4000" dirty="0" smtClean="0">
                <a:latin typeface="Times New Roman" pitchFamily="18" charset="0"/>
                <a:cs typeface="Times New Roman" pitchFamily="18" charset="0"/>
              </a:rPr>
              <a:t>: </a:t>
            </a:r>
          </a:p>
          <a:p>
            <a:pPr>
              <a:spcBef>
                <a:spcPts val="1200"/>
              </a:spcBef>
            </a:pPr>
            <a:r>
              <a:rPr lang="en-US" sz="4000" dirty="0" smtClean="0">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TÍCH HỢP ĐA NGÀNH</a:t>
            </a:r>
            <a:r>
              <a:rPr lang="en-US" sz="4000" i="1" dirty="0" smtClean="0">
                <a:solidFill>
                  <a:srgbClr val="FFFF00"/>
                </a:solidFill>
                <a:latin typeface="Times New Roman" pitchFamily="18" charset="0"/>
                <a:cs typeface="Times New Roman" pitchFamily="18" charset="0"/>
              </a:rPr>
              <a:t> </a:t>
            </a:r>
            <a:endParaRPr lang="en-US" sz="4000" b="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24996305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13</a:t>
            </a:fld>
            <a:endParaRPr lang="en-US"/>
          </a:p>
        </p:txBody>
      </p:sp>
      <p:sp>
        <p:nvSpPr>
          <p:cNvPr id="1344514" name="Rectangle 2"/>
          <p:cNvSpPr>
            <a:spLocks noGrp="1" noChangeArrowheads="1"/>
          </p:cNvSpPr>
          <p:nvPr>
            <p:ph type="title"/>
          </p:nvPr>
        </p:nvSpPr>
        <p:spPr>
          <a:xfrm>
            <a:off x="0" y="228600"/>
            <a:ext cx="9144000" cy="685800"/>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Chủ</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thể</a:t>
            </a:r>
            <a:r>
              <a:rPr lang="en-US" sz="4000" b="1" dirty="0" smtClean="0">
                <a:solidFill>
                  <a:srgbClr val="FFFF00"/>
                </a:solidFill>
                <a:effectLst/>
                <a:latin typeface="Times New Roman" panose="02020603050405020304" pitchFamily="18" charset="0"/>
                <a:cs typeface="Times New Roman" panose="02020603050405020304" pitchFamily="18" charset="0"/>
              </a:rPr>
              <a:t>: DOANH NGHIỆP</a:t>
            </a:r>
            <a:endParaRPr lang="en-US" sz="40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152400" y="1066800"/>
            <a:ext cx="8839200" cy="6078587"/>
          </a:xfrm>
          <a:prstGeom prst="rect">
            <a:avLst/>
          </a:prstGeom>
        </p:spPr>
        <p:txBody>
          <a:bodyPr wrap="square">
            <a:spAutoFit/>
          </a:bodyPr>
          <a:lstStyle/>
          <a:p>
            <a:pPr indent="-457200">
              <a:spcBef>
                <a:spcPts val="1200"/>
              </a:spcBef>
              <a:buFontTx/>
              <a:buAutoNum type="arabicPeriod"/>
            </a:pPr>
            <a:r>
              <a:rPr lang="en-US" sz="2400" dirty="0" err="1" smtClean="0">
                <a:solidFill>
                  <a:srgbClr val="FFFF00"/>
                </a:solidFill>
                <a:latin typeface="Times New Roman" pitchFamily="18" charset="0"/>
                <a:cs typeface="Times New Roman" pitchFamily="18" charset="0"/>
              </a:rPr>
              <a:t>Biến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ngư</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dân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thành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doanh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chọn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HTX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p>
          <a:p>
            <a:pPr indent="-457200">
              <a:spcBef>
                <a:spcPts val="1200"/>
              </a:spcBef>
              <a:buFontTx/>
              <a:buAutoNum type="arabicPeriod"/>
            </a:pPr>
            <a:r>
              <a:rPr lang="en-US" sz="2400" dirty="0" err="1" smtClean="0">
                <a:solidFill>
                  <a:srgbClr val="FFFF00"/>
                </a:solidFill>
                <a:latin typeface="Times New Roman" pitchFamily="18" charset="0"/>
                <a:cs typeface="Times New Roman" pitchFamily="18" charset="0"/>
              </a:rPr>
              <a:t>Hỗ</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trợ</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các</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doanh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nghiệp</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chế</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biến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hải</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sản</a:t>
            </a:r>
            <a:r>
              <a:rPr lang="en-US" sz="2400" dirty="0" smtClean="0">
                <a:solidFill>
                  <a:srgbClr val="FFFF00"/>
                </a:solidFill>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endParaRPr lang="en-US" sz="2400" dirty="0" smtClean="0">
              <a:latin typeface="Times New Roman" pitchFamily="18" charset="0"/>
              <a:cs typeface="Times New Roman" pitchFamily="18" charset="0"/>
            </a:endParaRPr>
          </a:p>
          <a:p>
            <a:pPr indent="-457200">
              <a:spcBef>
                <a:spcPts val="1200"/>
              </a:spcBef>
              <a:buFontTx/>
              <a:buAutoNum type="arabicPeriod"/>
            </a:pPr>
            <a:r>
              <a:rPr lang="en-US" sz="2400" dirty="0" err="1" smtClean="0">
                <a:solidFill>
                  <a:srgbClr val="FFFF00"/>
                </a:solidFill>
                <a:latin typeface="Times New Roman" pitchFamily="18" charset="0"/>
                <a:cs typeface="Times New Roman" pitchFamily="18" charset="0"/>
              </a:rPr>
              <a:t>Chuyển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các</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tổ</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chức</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nghiên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cứu</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và</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phát</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triển</a:t>
            </a:r>
            <a:r>
              <a:rPr lang="en-US" sz="2400" dirty="0" smtClean="0">
                <a:solidFill>
                  <a:srgbClr val="FFFF00"/>
                </a:solidFill>
                <a:latin typeface="Times New Roman" pitchFamily="18" charset="0"/>
                <a:cs typeface="Times New Roman" pitchFamily="18" charset="0"/>
              </a:rPr>
              <a:t> KHCN </a:t>
            </a:r>
            <a:r>
              <a:rPr lang="en-US" sz="2400" dirty="0" err="1" smtClean="0">
                <a:solidFill>
                  <a:srgbClr val="FFFF00"/>
                </a:solidFill>
                <a:latin typeface="Times New Roman" pitchFamily="18" charset="0"/>
                <a:cs typeface="Times New Roman" pitchFamily="18" charset="0"/>
              </a:rPr>
              <a:t>thành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các</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doanh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nghiệp</a:t>
            </a:r>
            <a:r>
              <a:rPr lang="en-US" sz="2400" dirty="0" smtClean="0">
                <a:solidFill>
                  <a:srgbClr val="FFFF00"/>
                </a:solidFill>
                <a:latin typeface="Times New Roman" pitchFamily="18" charset="0"/>
                <a:cs typeface="Times New Roman" pitchFamily="18" charset="0"/>
              </a:rPr>
              <a:t> KHCN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p>
          <a:p>
            <a:pPr indent="-457200">
              <a:spcBef>
                <a:spcPts val="1200"/>
              </a:spcBef>
              <a:buFontTx/>
              <a:buAutoNum type="arabicPeriod"/>
            </a:pPr>
            <a:r>
              <a:rPr lang="en-US" sz="2400" dirty="0" err="1" smtClean="0">
                <a:solidFill>
                  <a:srgbClr val="FFFF00"/>
                </a:solidFill>
                <a:latin typeface="Times New Roman" pitchFamily="18" charset="0"/>
                <a:cs typeface="Times New Roman" pitchFamily="18" charset="0"/>
              </a:rPr>
              <a:t>Doanh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nghiệp</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chuyên</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trách</a:t>
            </a:r>
            <a:r>
              <a:rPr lang="en-US" sz="2400" dirty="0" smtClean="0">
                <a:solidFill>
                  <a:srgbClr val="FFFF00"/>
                </a:solidFill>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p>
          <a:p>
            <a:pPr marL="182880" indent="-457200">
              <a:spcBef>
                <a:spcPts val="1200"/>
              </a:spcBef>
              <a:buAutoNum type="arabicPeriod" startAt="2"/>
            </a:pPr>
            <a:endParaRPr lang="en-US" sz="2800" dirty="0" smtClean="0">
              <a:latin typeface="Times New Roman" pitchFamily="18" charset="0"/>
              <a:cs typeface="Times New Roman" pitchFamily="18" charset="0"/>
            </a:endParaRPr>
          </a:p>
          <a:p>
            <a:pPr indent="-274320">
              <a:spcBef>
                <a:spcPts val="600"/>
              </a:spcBef>
            </a:pPr>
            <a:endParaRPr lang="en-US" sz="2400" b="0" dirty="0">
              <a:solidFill>
                <a:schemeClr val="tx1">
                  <a:lumMod val="9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057675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14</a:t>
            </a:fld>
            <a:endParaRPr lang="en-US"/>
          </a:p>
        </p:txBody>
      </p:sp>
      <p:sp>
        <p:nvSpPr>
          <p:cNvPr id="1344514" name="Rectangle 2"/>
          <p:cNvSpPr>
            <a:spLocks noGrp="1" noChangeArrowheads="1"/>
          </p:cNvSpPr>
          <p:nvPr>
            <p:ph type="title"/>
          </p:nvPr>
        </p:nvSpPr>
        <p:spPr>
          <a:xfrm>
            <a:off x="0" y="228600"/>
            <a:ext cx="9144000" cy="685800"/>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Động</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lực</a:t>
            </a:r>
            <a:r>
              <a:rPr lang="en-US" sz="4000" b="1" dirty="0" smtClean="0">
                <a:solidFill>
                  <a:srgbClr val="FFFF00"/>
                </a:solidFill>
                <a:effectLst/>
                <a:latin typeface="Times New Roman" panose="02020603050405020304" pitchFamily="18" charset="0"/>
                <a:cs typeface="Times New Roman" panose="02020603050405020304" pitchFamily="18" charset="0"/>
              </a:rPr>
              <a:t>: CÔNG NGHỆ TIÊN TIẾN</a:t>
            </a:r>
            <a:endParaRPr lang="en-US" sz="40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152400" y="1066800"/>
            <a:ext cx="8839200" cy="6324808"/>
          </a:xfrm>
          <a:prstGeom prst="rect">
            <a:avLst/>
          </a:prstGeom>
        </p:spPr>
        <p:txBody>
          <a:bodyPr wrap="square">
            <a:spAutoFit/>
          </a:bodyPr>
          <a:lstStyle/>
          <a:p>
            <a:pPr indent="-457200">
              <a:spcBef>
                <a:spcPts val="600"/>
              </a:spcBef>
              <a:buFontTx/>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cao</a:t>
            </a:r>
            <a:endParaRPr lang="en-US" sz="2400" dirty="0" smtClean="0">
              <a:latin typeface="Times New Roman" pitchFamily="18" charset="0"/>
              <a:cs typeface="Times New Roman" pitchFamily="18" charset="0"/>
            </a:endParaRPr>
          </a:p>
          <a:p>
            <a:pPr indent="-457200">
              <a:spcBef>
                <a:spcPts val="600"/>
              </a:spcBef>
              <a:buFontTx/>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ổn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nghiêt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12-14)   </a:t>
            </a:r>
          </a:p>
          <a:p>
            <a:pPr indent="-457200">
              <a:spcBef>
                <a:spcPts val="600"/>
              </a:spcBef>
              <a:buFontTx/>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a:t>
            </a:r>
            <a:endParaRPr lang="en-US" sz="2400" dirty="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thải</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IoT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AI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bệnh</a:t>
            </a:r>
            <a:r>
              <a:rPr lang="en-US" sz="2400" dirty="0" smtClean="0">
                <a:latin typeface="Times New Roman" pitchFamily="18" charset="0"/>
                <a:cs typeface="Times New Roman" pitchFamily="18" charset="0"/>
              </a:rPr>
              <a:t>, </a:t>
            </a:r>
          </a:p>
          <a:p>
            <a:pPr lvl="0" indent="-457200">
              <a:spcBef>
                <a:spcPts val="600"/>
              </a:spcBef>
              <a:buAutoNum type="arabicPeriod"/>
            </a:pP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real-time </a:t>
            </a:r>
            <a:r>
              <a:rPr lang="en-US" sz="2400" dirty="0" err="1" smtClean="0">
                <a:latin typeface="Times New Roman" pitchFamily="18" charset="0"/>
                <a:cs typeface="Times New Roman" pitchFamily="18" charset="0"/>
              </a:rPr>
              <a:t>kiểm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soát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i="1" dirty="0" smtClean="0">
                <a:latin typeface="Times New Roman" pitchFamily="18" charset="0"/>
                <a:cs typeface="Times New Roman" pitchFamily="18" charset="0"/>
              </a:rPr>
              <a:t>	</a:t>
            </a:r>
          </a:p>
          <a:p>
            <a:pPr marL="182880" indent="-457200">
              <a:spcBef>
                <a:spcPts val="1200"/>
              </a:spcBef>
              <a:buAutoNum type="arabicPeriod" startAt="2"/>
            </a:pPr>
            <a:endParaRPr lang="en-US" sz="2400" dirty="0" smtClean="0">
              <a:latin typeface="Times New Roman" pitchFamily="18" charset="0"/>
              <a:cs typeface="Times New Roman" pitchFamily="18" charset="0"/>
            </a:endParaRPr>
          </a:p>
          <a:p>
            <a:pPr indent="-274320">
              <a:spcBef>
                <a:spcPts val="600"/>
              </a:spcBef>
            </a:pPr>
            <a:endParaRPr lang="en-US" sz="2400" b="0" dirty="0">
              <a:solidFill>
                <a:schemeClr val="tx1">
                  <a:lumMod val="9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5044346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15</a:t>
            </a:fld>
            <a:endParaRPr lang="en-US"/>
          </a:p>
        </p:txBody>
      </p:sp>
      <p:sp>
        <p:nvSpPr>
          <p:cNvPr id="1344514" name="Rectangle 2"/>
          <p:cNvSpPr>
            <a:spLocks noGrp="1" noChangeArrowheads="1"/>
          </p:cNvSpPr>
          <p:nvPr>
            <p:ph type="title"/>
          </p:nvPr>
        </p:nvSpPr>
        <p:spPr>
          <a:xfrm>
            <a:off x="0" y="537"/>
            <a:ext cx="9144000" cy="761463"/>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Phương</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thức</a:t>
            </a:r>
            <a:r>
              <a:rPr lang="en-US" sz="4000" b="1" dirty="0" smtClean="0">
                <a:solidFill>
                  <a:srgbClr val="FFFF00"/>
                </a:solidFill>
                <a:effectLst/>
                <a:latin typeface="Times New Roman" panose="02020603050405020304" pitchFamily="18" charset="0"/>
                <a:cs typeface="Times New Roman" panose="02020603050405020304" pitchFamily="18" charset="0"/>
              </a:rPr>
              <a:t>: TÍCH HỢP ĐA NGÀNH</a:t>
            </a:r>
            <a:endParaRPr lang="en-US" sz="40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152400" y="1066800"/>
            <a:ext cx="8839200" cy="6617196"/>
          </a:xfrm>
          <a:prstGeom prst="rect">
            <a:avLst/>
          </a:prstGeom>
        </p:spPr>
        <p:txBody>
          <a:bodyPr wrap="square">
            <a:spAutoFit/>
          </a:bodyPr>
          <a:lstStyle/>
          <a:p>
            <a:pPr indent="-457200">
              <a:spcBef>
                <a:spcPts val="600"/>
              </a:spcBef>
              <a:buFontTx/>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nuôi</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hải</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IMTA (</a:t>
            </a:r>
            <a:r>
              <a:rPr lang="en-US" sz="2400" dirty="0" err="1" smtClean="0">
                <a:latin typeface="Times New Roman" pitchFamily="18" charset="0"/>
                <a:cs typeface="Times New Roman" pitchFamily="18" charset="0"/>
              </a:rPr>
              <a:t>cá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nhuyễn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a:t>
            </a:r>
          </a:p>
          <a:p>
            <a:pPr indent="-457200">
              <a:spcBef>
                <a:spcPts val="600"/>
              </a:spcBef>
              <a:buFontTx/>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dầu</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khoan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thanhg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khơi</a:t>
            </a:r>
            <a:r>
              <a:rPr lang="en-US" sz="2400" dirty="0" smtClean="0">
                <a:latin typeface="Times New Roman" pitchFamily="18" charset="0"/>
                <a:cs typeface="Times New Roman" pitchFamily="18" charset="0"/>
              </a:rPr>
              <a:t>   </a:t>
            </a:r>
          </a:p>
          <a:p>
            <a:pPr indent="-457200">
              <a:spcBef>
                <a:spcPts val="600"/>
              </a:spcBef>
              <a:buFontTx/>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du </a:t>
            </a:r>
            <a:r>
              <a:rPr lang="en-US" sz="2400" dirty="0" err="1" smtClean="0">
                <a:solidFill>
                  <a:srgbClr val="FFFF00"/>
                </a:solidFill>
                <a:latin typeface="Times New Roman" pitchFamily="18" charset="0"/>
                <a:cs typeface="Times New Roman" pitchFamily="18" charset="0"/>
              </a:rPr>
              <a:t>lịch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du </a:t>
            </a:r>
            <a:r>
              <a:rPr lang="en-US" sz="2400" dirty="0" err="1" smtClean="0">
                <a:latin typeface="Times New Roman" pitchFamily="18" charset="0"/>
                <a:cs typeface="Times New Roman" pitchFamily="18" charset="0"/>
              </a:rPr>
              <a:t>lịch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bờ</a:t>
            </a:r>
            <a:endParaRPr lang="en-US" sz="2400" dirty="0">
              <a:latin typeface="Times New Roman" pitchFamily="18" charset="0"/>
              <a:cs typeface="Times New Roman" pitchFamily="18" charset="0"/>
            </a:endParaRPr>
          </a:p>
          <a:p>
            <a:pPr lvl="0" indent="-457200">
              <a:spcBef>
                <a:spcPts val="600"/>
              </a:spcBef>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đóng</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phun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dùng</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năng</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lượng</a:t>
            </a:r>
            <a:r>
              <a:rPr lang="en-US" sz="2400" dirty="0" smtClean="0">
                <a:latin typeface="Times New Roman" pitchFamily="18" charset="0"/>
                <a:cs typeface="Times New Roman" pitchFamily="18" charset="0"/>
              </a:rPr>
              <a:t>:</a:t>
            </a:r>
            <a:r>
              <a:rPr lang="en-US" sz="2400"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IMTA; </a:t>
            </a:r>
            <a:r>
              <a:rPr lang="en-US" sz="2400" dirty="0" err="1" smtClean="0">
                <a:latin typeface="Times New Roman" pitchFamily="18" charset="0"/>
                <a:cs typeface="Times New Roman" pitchFamily="18" charset="0"/>
              </a:rPr>
              <a:t>nghiên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cứu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khối</a:t>
            </a:r>
            <a:r>
              <a:rPr lang="en-US" sz="2400" dirty="0" smtClean="0">
                <a:latin typeface="Times New Roman" pitchFamily="18" charset="0"/>
                <a:cs typeface="Times New Roman" pitchFamily="18" charset="0"/>
              </a:rPr>
              <a:t> vi </a:t>
            </a:r>
            <a:r>
              <a:rPr lang="en-US" sz="2400" dirty="0" err="1" smtClean="0">
                <a:latin typeface="Times New Roman" pitchFamily="18" charset="0"/>
                <a:cs typeface="Times New Roman" pitchFamily="18" charset="0"/>
              </a:rPr>
              <a:t>tảo</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solidFill>
                  <a:srgbClr val="FFFF00"/>
                </a:solidFill>
                <a:latin typeface="Times New Roman" pitchFamily="18" charset="0"/>
                <a:cs typeface="Times New Roman" pitchFamily="18" charset="0"/>
              </a:rPr>
              <a:t>Ngành</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quốc</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phòng</a:t>
            </a:r>
            <a:r>
              <a:rPr lang="en-US" sz="2400" dirty="0" smtClean="0">
                <a:solidFill>
                  <a:srgbClr val="FFFF00"/>
                </a:solidFill>
                <a:latin typeface="Times New Roman" pitchFamily="18" charset="0"/>
                <a:cs typeface="Times New Roman" pitchFamily="18" charset="0"/>
              </a:rPr>
              <a:t> – an </a:t>
            </a:r>
            <a:r>
              <a:rPr lang="en-US" sz="2400" dirty="0" err="1" smtClean="0">
                <a:solidFill>
                  <a:srgbClr val="FFFF00"/>
                </a:solidFill>
                <a:latin typeface="Times New Roman" pitchFamily="18" charset="0"/>
                <a:cs typeface="Times New Roman" pitchFamily="18" charset="0"/>
              </a:rPr>
              <a:t>ninh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cứu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chuỗi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khơi</a:t>
            </a:r>
            <a:endParaRPr lang="en-US" sz="2400" dirty="0" smtClean="0">
              <a:latin typeface="Times New Roman" pitchFamily="18" charset="0"/>
              <a:cs typeface="Times New Roman" pitchFamily="18" charset="0"/>
            </a:endParaRPr>
          </a:p>
          <a:p>
            <a:pPr marL="182880" indent="-457200">
              <a:spcBef>
                <a:spcPts val="1200"/>
              </a:spcBef>
              <a:buAutoNum type="arabicPeriod" startAt="2"/>
            </a:pPr>
            <a:endParaRPr lang="en-US" sz="2400" dirty="0" smtClean="0">
              <a:latin typeface="Times New Roman" pitchFamily="18" charset="0"/>
              <a:cs typeface="Times New Roman" pitchFamily="18" charset="0"/>
            </a:endParaRPr>
          </a:p>
          <a:p>
            <a:pPr indent="-274320">
              <a:spcBef>
                <a:spcPts val="600"/>
              </a:spcBef>
            </a:pPr>
            <a:endParaRPr lang="en-US" sz="2400" b="0" dirty="0">
              <a:solidFill>
                <a:schemeClr val="tx1">
                  <a:lumMod val="9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611969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16</a:t>
            </a:fld>
            <a:endParaRPr lang="en-US" dirty="0"/>
          </a:p>
        </p:txBody>
      </p:sp>
      <p:sp>
        <p:nvSpPr>
          <p:cNvPr id="96260" name="Rectangle 2"/>
          <p:cNvSpPr>
            <a:spLocks noGrp="1" noChangeArrowheads="1"/>
          </p:cNvSpPr>
          <p:nvPr>
            <p:ph type="body" sz="half" idx="1"/>
          </p:nvPr>
        </p:nvSpPr>
        <p:spPr>
          <a:xfrm>
            <a:off x="0" y="76200"/>
            <a:ext cx="9067800" cy="838200"/>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Hệ</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thống</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đa</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loài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tích</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hợp</a:t>
            </a:r>
            <a:r>
              <a:rPr lang="en-US" sz="3600" b="1" dirty="0" smtClean="0">
                <a:solidFill>
                  <a:srgbClr val="FFFF00"/>
                </a:solidFill>
                <a:latin typeface="Times New Roman" pitchFamily="18" charset="0"/>
              </a:rPr>
              <a:t> IMTA</a:t>
            </a:r>
          </a:p>
          <a:p>
            <a:pPr marL="571500" indent="-571500" algn="ctr" eaLnBrk="1" hangingPunct="1">
              <a:lnSpc>
                <a:spcPct val="110000"/>
              </a:lnSpc>
              <a:buFont typeface="Wingdings" pitchFamily="2" charset="2"/>
              <a:buNone/>
            </a:pPr>
            <a:endParaRPr lang="en-US" sz="3600" b="1" i="1" dirty="0" smtClean="0">
              <a:latin typeface="Times New Roman" pitchFamily="18" charset="0"/>
            </a:endParaRPr>
          </a:p>
        </p:txBody>
      </p:sp>
      <p:pic>
        <p:nvPicPr>
          <p:cNvPr id="4100" name="Picture 4"/>
          <p:cNvPicPr>
            <a:picLocks noChangeAspect="1" noChangeArrowheads="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Tree>
    <p:extLst>
      <p:ext uri="{BB962C8B-B14F-4D97-AF65-F5344CB8AC3E}">
        <p14:creationId xmlns:p14="http://schemas.microsoft.com/office/powerpoint/2010/main" val="1720301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17</a:t>
            </a:fld>
            <a:endParaRPr lang="en-US" dirty="0"/>
          </a:p>
        </p:txBody>
      </p:sp>
      <p:sp>
        <p:nvSpPr>
          <p:cNvPr id="96260" name="Rectangle 2"/>
          <p:cNvSpPr>
            <a:spLocks noGrp="1" noChangeArrowheads="1"/>
          </p:cNvSpPr>
          <p:nvPr>
            <p:ph type="body" sz="half" idx="1"/>
          </p:nvPr>
        </p:nvSpPr>
        <p:spPr>
          <a:xfrm>
            <a:off x="228600" y="76200"/>
            <a:ext cx="8610600" cy="838200"/>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Tích</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hợp</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trại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điện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gió</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với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endParaRPr lang="en-US" sz="3600" b="1" dirty="0" smtClean="0">
              <a:solidFill>
                <a:srgbClr val="FFFF00"/>
              </a:solidFill>
              <a:latin typeface="Times New Roman" pitchFamily="18" charset="0"/>
            </a:endParaRPr>
          </a:p>
          <a:p>
            <a:pPr marL="571500" indent="-571500" algn="ctr" eaLnBrk="1" hangingPunct="1">
              <a:lnSpc>
                <a:spcPct val="110000"/>
              </a:lnSpc>
              <a:buFont typeface="Wingdings" pitchFamily="2" charset="2"/>
              <a:buNone/>
            </a:pPr>
            <a:endParaRPr lang="en-US" sz="3600" b="1" i="1" dirty="0" smtClean="0">
              <a:latin typeface="Times New Roman" pitchFamily="18" charset="0"/>
            </a:endParaRPr>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914400"/>
            <a:ext cx="91376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156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18</a:t>
            </a:fld>
            <a:endParaRPr lang="en-US" dirty="0"/>
          </a:p>
        </p:txBody>
      </p:sp>
      <p:sp>
        <p:nvSpPr>
          <p:cNvPr id="96260" name="Rectangle 2"/>
          <p:cNvSpPr>
            <a:spLocks noGrp="1" noChangeArrowheads="1"/>
          </p:cNvSpPr>
          <p:nvPr>
            <p:ph type="body" sz="half" idx="1"/>
          </p:nvPr>
        </p:nvSpPr>
        <p:spPr>
          <a:xfrm>
            <a:off x="6350" y="0"/>
            <a:ext cx="9137650" cy="914400"/>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Tích</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hợp</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với</a:t>
            </a:r>
            <a:r>
              <a:rPr lang="en-US" sz="3600" b="1" dirty="0" smtClean="0">
                <a:solidFill>
                  <a:srgbClr val="FFFF00"/>
                </a:solidFill>
                <a:latin typeface="Times New Roman" pitchFamily="18" charset="0"/>
              </a:rPr>
              <a:t> du </a:t>
            </a:r>
            <a:r>
              <a:rPr lang="en-US" sz="3600" b="1" dirty="0" err="1" smtClean="0">
                <a:solidFill>
                  <a:srgbClr val="FFFF00"/>
                </a:solidFill>
                <a:latin typeface="Times New Roman" pitchFamily="18" charset="0"/>
              </a:rPr>
              <a:t>lịch</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endParaRPr lang="en-US" sz="3600" b="1" i="1" dirty="0" smtClean="0">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 y="914400"/>
            <a:ext cx="9099847" cy="5943600"/>
          </a:xfrm>
          <a:prstGeom prst="rect">
            <a:avLst/>
          </a:prstGeom>
        </p:spPr>
      </p:pic>
    </p:spTree>
    <p:extLst>
      <p:ext uri="{BB962C8B-B14F-4D97-AF65-F5344CB8AC3E}">
        <p14:creationId xmlns:p14="http://schemas.microsoft.com/office/powerpoint/2010/main" val="752874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0" y="228600"/>
            <a:ext cx="9144000" cy="685800"/>
          </a:xfrm>
        </p:spPr>
        <p:txBody>
          <a:bodyPr/>
          <a:lstStyle/>
          <a:p>
            <a:r>
              <a:rPr lang="en-US" sz="3800" b="1" dirty="0" err="1" smtClean="0">
                <a:solidFill>
                  <a:srgbClr val="FFFF00"/>
                </a:solidFill>
                <a:effectLst/>
                <a:latin typeface="Times New Roman" panose="02020603050405020304" pitchFamily="18" charset="0"/>
                <a:cs typeface="Times New Roman" panose="02020603050405020304" pitchFamily="18" charset="0"/>
              </a:rPr>
              <a:t>Chính</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sách</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Phát</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triển</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Nuôi</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biển</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Bền</a:t>
            </a:r>
            <a:r>
              <a:rPr lang="en-US" sz="3800" b="1" dirty="0" smtClean="0">
                <a:solidFill>
                  <a:srgbClr val="FFFF00"/>
                </a:solidFill>
                <a:effectLst/>
                <a:latin typeface="Times New Roman" panose="02020603050405020304" pitchFamily="18" charset="0"/>
                <a:cs typeface="Times New Roman" panose="02020603050405020304" pitchFamily="18" charset="0"/>
              </a:rPr>
              <a:t> </a:t>
            </a:r>
            <a:r>
              <a:rPr lang="en-US" sz="3800" b="1" dirty="0" err="1" smtClean="0">
                <a:solidFill>
                  <a:srgbClr val="FFFF00"/>
                </a:solidFill>
                <a:effectLst/>
                <a:latin typeface="Times New Roman" panose="02020603050405020304" pitchFamily="18" charset="0"/>
                <a:cs typeface="Times New Roman" panose="02020603050405020304" pitchFamily="18" charset="0"/>
              </a:rPr>
              <a:t>vững</a:t>
            </a:r>
            <a:endParaRPr lang="en-US" sz="38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152400" y="1295400"/>
            <a:ext cx="8991600" cy="4924425"/>
          </a:xfrm>
          <a:prstGeom prst="rect">
            <a:avLst/>
          </a:prstGeom>
        </p:spPr>
        <p:txBody>
          <a:bodyPr wrap="square">
            <a:spAutoFit/>
          </a:bodyPr>
          <a:lstStyle/>
          <a:p>
            <a:pPr lvl="0">
              <a:spcBef>
                <a:spcPts val="600"/>
              </a:spcBef>
            </a:pPr>
            <a:r>
              <a:rPr lang="en-US" sz="2400" dirty="0" smtClean="0">
                <a:solidFill>
                  <a:srgbClr val="FFFF00"/>
                </a:solidFill>
                <a:latin typeface="Times New Roman" pitchFamily="18" charset="0"/>
                <a:cs typeface="Times New Roman" pitchFamily="18" charset="0"/>
              </a:rPr>
              <a:t>NỘI DUNG</a:t>
            </a:r>
            <a:r>
              <a:rPr lang="en-US" sz="2400" dirty="0" smtClean="0">
                <a:latin typeface="Times New Roman" pitchFamily="18" charset="0"/>
                <a:cs typeface="Times New Roman" pitchFamily="18" charset="0"/>
              </a:rPr>
              <a:t>: </a:t>
            </a:r>
          </a:p>
          <a:p>
            <a:pPr lvl="0">
              <a:spcBef>
                <a:spcPts val="600"/>
              </a:spcBef>
            </a:pP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vững</a:t>
            </a:r>
            <a:endParaRPr lang="en-US" sz="2400" dirty="0" smtClean="0">
              <a:latin typeface="Times New Roman" pitchFamily="18" charset="0"/>
              <a:cs typeface="Times New Roman" pitchFamily="18" charset="0"/>
            </a:endParaRPr>
          </a:p>
          <a:p>
            <a:pPr lvl="0">
              <a:spcBef>
                <a:spcPts val="600"/>
              </a:spcBef>
            </a:pPr>
            <a:r>
              <a:rPr lang="en-US" sz="2400" dirty="0" err="1" smtClean="0">
                <a:solidFill>
                  <a:srgbClr val="FFFF00"/>
                </a:solidFill>
                <a:latin typeface="Times New Roman" pitchFamily="18" charset="0"/>
                <a:cs typeface="Times New Roman" pitchFamily="18" charset="0"/>
              </a:rPr>
              <a:t>Bao</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gồm</a:t>
            </a:r>
            <a:r>
              <a:rPr lang="en-US" sz="2400" dirty="0" smtClean="0">
                <a:latin typeface="Times New Roman" pitchFamily="18" charset="0"/>
                <a:cs typeface="Times New Roman" pitchFamily="18" charset="0"/>
              </a:rPr>
              <a:t>: </a:t>
            </a:r>
          </a:p>
          <a:p>
            <a:pPr lvl="0" indent="-457200">
              <a:spcBef>
                <a:spcPts val="600"/>
              </a:spcBef>
              <a:buFont typeface="+mj-lt"/>
              <a:buAutoNum type="arabicPeriod"/>
            </a:pPr>
            <a:r>
              <a:rPr lang="en-US" sz="2400" dirty="0" err="1" smtClean="0">
                <a:latin typeface="Times New Roman" pitchFamily="18" charset="0"/>
                <a:cs typeface="Times New Roman" pitchFamily="18" charset="0"/>
              </a:rPr>
              <a:t>Giao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p>
          <a:p>
            <a:pPr lvl="0" indent="-457200">
              <a:spcBef>
                <a:spcPts val="600"/>
              </a:spcBef>
              <a:buFont typeface="+mj-lt"/>
              <a:buAutoNum type="arabicPeriod"/>
            </a:pP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doanh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vững</a:t>
            </a:r>
            <a:r>
              <a:rPr lang="en-US" sz="2400" dirty="0" smtClean="0">
                <a:latin typeface="Times New Roman" pitchFamily="18" charset="0"/>
                <a:cs typeface="Times New Roman" pitchFamily="18" charset="0"/>
              </a:rPr>
              <a:t>, </a:t>
            </a:r>
          </a:p>
          <a:p>
            <a:pPr indent="-457200">
              <a:spcBef>
                <a:spcPts val="600"/>
              </a:spcBef>
              <a:buFont typeface="+mj-lt"/>
              <a:buAutoNum type="arabicPeriod"/>
            </a:pP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tầng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yếu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smtClean="0">
              <a:latin typeface="Times New Roman" pitchFamily="18" charset="0"/>
              <a:cs typeface="Times New Roman" pitchFamily="18" charset="0"/>
            </a:endParaRPr>
          </a:p>
          <a:p>
            <a:pPr indent="-457200">
              <a:spcBef>
                <a:spcPts val="600"/>
              </a:spcBef>
              <a:buFont typeface="+mj-lt"/>
              <a:buAutoNum type="arabicPeriod"/>
            </a:pP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logisstic</a:t>
            </a:r>
            <a:endParaRPr lang="en-US" sz="2400" dirty="0">
              <a:latin typeface="Times New Roman" pitchFamily="18" charset="0"/>
              <a:cs typeface="Times New Roman" pitchFamily="18" charset="0"/>
            </a:endParaRPr>
          </a:p>
          <a:p>
            <a:pPr indent="-457200">
              <a:spcBef>
                <a:spcPts val="600"/>
              </a:spcBef>
              <a:buFont typeface="+mj-lt"/>
              <a:buAutoNum type="arabicPeriod"/>
            </a:pP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endParaRPr lang="en-US" sz="2400" dirty="0">
              <a:latin typeface="Times New Roman" pitchFamily="18" charset="0"/>
              <a:cs typeface="Times New Roman" pitchFamily="18" charset="0"/>
            </a:endParaRPr>
          </a:p>
          <a:p>
            <a:pPr indent="-457200">
              <a:spcBef>
                <a:spcPts val="600"/>
              </a:spcBef>
              <a:buFont typeface="+mj-lt"/>
              <a:buAutoNum type="arabicPeriod"/>
            </a:pP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endParaRPr lang="en-US" sz="2400" dirty="0">
              <a:latin typeface="Times New Roman" pitchFamily="18" charset="0"/>
              <a:cs typeface="Times New Roman" pitchFamily="18" charset="0"/>
            </a:endParaRPr>
          </a:p>
          <a:p>
            <a:pPr lvl="0" indent="-457200">
              <a:spcBef>
                <a:spcPts val="600"/>
              </a:spcBef>
              <a:buFont typeface="+mj-lt"/>
              <a:buAutoNum type="arabicPeriod"/>
            </a:pP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p>
          <a:p>
            <a:pPr lvl="0" indent="-457200">
              <a:spcBef>
                <a:spcPts val="600"/>
              </a:spcBef>
              <a:buFont typeface="+mj-lt"/>
              <a:buAutoNum type="arabicPeriod"/>
            </a:pP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i="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53102691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1A45184-0EB9-4175-A134-604C87FA7269}" type="slidenum">
              <a:rPr lang="en-US"/>
              <a:pPr>
                <a:defRPr/>
              </a:pPr>
              <a:t>2</a:t>
            </a:fld>
            <a:endParaRPr lang="en-US"/>
          </a:p>
        </p:txBody>
      </p:sp>
      <p:sp>
        <p:nvSpPr>
          <p:cNvPr id="1344514" name="Rectangle 2"/>
          <p:cNvSpPr>
            <a:spLocks noGrp="1" noChangeArrowheads="1"/>
          </p:cNvSpPr>
          <p:nvPr>
            <p:ph type="title"/>
          </p:nvPr>
        </p:nvSpPr>
        <p:spPr>
          <a:xfrm>
            <a:off x="0" y="228600"/>
            <a:ext cx="9144000" cy="685800"/>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Tiềm</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năng</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quốc</a:t>
            </a:r>
            <a:r>
              <a:rPr lang="en-US" sz="4000" b="1" dirty="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gia</a:t>
            </a:r>
            <a:r>
              <a:rPr lang="en-US" sz="4000" b="1" dirty="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nuôi</a:t>
            </a:r>
            <a:r>
              <a:rPr lang="en-US" sz="4000" b="1" dirty="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biển</a:t>
            </a:r>
            <a:r>
              <a:rPr lang="en-US" sz="4000" b="1" dirty="0" smtClean="0">
                <a:solidFill>
                  <a:srgbClr val="FFFF00"/>
                </a:solidFill>
                <a:effectLst/>
                <a:latin typeface="Times New Roman" panose="02020603050405020304" pitchFamily="18" charset="0"/>
                <a:cs typeface="Times New Roman" panose="02020603050405020304" pitchFamily="18" charset="0"/>
              </a:rPr>
              <a:t> </a:t>
            </a:r>
            <a:endParaRPr lang="en-US" sz="40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grpSp>
        <p:nvGrpSpPr>
          <p:cNvPr id="22" name="Group 30"/>
          <p:cNvGrpSpPr>
            <a:grpSpLocks/>
          </p:cNvGrpSpPr>
          <p:nvPr/>
        </p:nvGrpSpPr>
        <p:grpSpPr bwMode="auto">
          <a:xfrm>
            <a:off x="528356" y="457199"/>
            <a:ext cx="10050743" cy="29097687"/>
            <a:chOff x="0" y="0"/>
            <a:chExt cx="11900" cy="16840"/>
          </a:xfrm>
        </p:grpSpPr>
        <p:sp>
          <p:nvSpPr>
            <p:cNvPr id="23" name="Rectangle 44"/>
            <p:cNvSpPr>
              <a:spLocks/>
            </p:cNvSpPr>
            <p:nvPr/>
          </p:nvSpPr>
          <p:spPr bwMode="auto">
            <a:xfrm>
              <a:off x="1140" y="13900"/>
              <a:ext cx="9620" cy="459"/>
            </a:xfrm>
            <a:prstGeom prst="rect">
              <a:avLst/>
            </a:prstGeom>
            <a:solidFill>
              <a:srgbClr val="0895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2"/>
            <p:cNvSpPr>
              <a:spLocks noChangeArrowheads="1"/>
            </p:cNvSpPr>
            <p:nvPr/>
          </p:nvSpPr>
          <p:spPr bwMode="auto">
            <a:xfrm>
              <a:off x="8740" y="13980"/>
              <a:ext cx="156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25" name="Rectangle 40"/>
            <p:cNvSpPr>
              <a:spLocks noChangeArrowheads="1"/>
            </p:cNvSpPr>
            <p:nvPr/>
          </p:nvSpPr>
          <p:spPr bwMode="auto">
            <a:xfrm>
              <a:off x="1620" y="13980"/>
              <a:ext cx="5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26" name="Rectangle 38"/>
            <p:cNvSpPr>
              <a:spLocks noChangeArrowheads="1"/>
            </p:cNvSpPr>
            <p:nvPr/>
          </p:nvSpPr>
          <p:spPr bwMode="auto">
            <a:xfrm>
              <a:off x="7840" y="9200"/>
              <a:ext cx="2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27" name="Rectangle 36"/>
            <p:cNvSpPr>
              <a:spLocks noChangeArrowheads="1"/>
            </p:cNvSpPr>
            <p:nvPr/>
          </p:nvSpPr>
          <p:spPr bwMode="auto">
            <a:xfrm>
              <a:off x="1580" y="9180"/>
              <a:ext cx="15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28" name="Rectangle 34"/>
            <p:cNvSpPr>
              <a:spLocks noChangeArrowheads="1"/>
            </p:cNvSpPr>
            <p:nvPr/>
          </p:nvSpPr>
          <p:spPr bwMode="auto">
            <a:xfrm>
              <a:off x="1513" y="10560"/>
              <a:ext cx="3020" cy="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sp>
          <p:nvSpPr>
            <p:cNvPr id="29" name="Rectangle 33"/>
            <p:cNvSpPr>
              <a:spLocks/>
            </p:cNvSpPr>
            <p:nvPr/>
          </p:nvSpPr>
          <p:spPr bwMode="auto">
            <a:xfrm>
              <a:off x="1569" y="10549"/>
              <a:ext cx="2900" cy="2200"/>
            </a:xfrm>
            <a:prstGeom prst="rect">
              <a:avLst/>
            </a:prstGeom>
            <a:noFill/>
            <a:ln w="12713">
              <a:solidFill>
                <a:srgbClr val="02091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5682" y="10822"/>
              <a:ext cx="1720" cy="20"/>
            </a:xfrm>
            <a:custGeom>
              <a:avLst/>
              <a:gdLst>
                <a:gd name="T0" fmla="*/ 0 w 1720"/>
                <a:gd name="T1" fmla="*/ 0 h 20"/>
                <a:gd name="T2" fmla="*/ 0 w 1720"/>
                <a:gd name="T3" fmla="*/ 0 h 20"/>
                <a:gd name="T4" fmla="*/ 0 w 1720"/>
                <a:gd name="T5" fmla="*/ 20 h 20"/>
                <a:gd name="T6" fmla="*/ 860 w 1720"/>
                <a:gd name="T7" fmla="*/ 20 h 20"/>
                <a:gd name="T8" fmla="*/ 1720 w 1720"/>
                <a:gd name="T9" fmla="*/ 20 h 20"/>
                <a:gd name="T10" fmla="*/ 1720 w 1720"/>
                <a:gd name="T11" fmla="*/ 0 h 20"/>
                <a:gd name="T12" fmla="*/ 860 w 1720"/>
                <a:gd name="T13" fmla="*/ 0 h 20"/>
                <a:gd name="T14" fmla="*/ 0 w 1720"/>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0" h="20">
                  <a:moveTo>
                    <a:pt x="0" y="0"/>
                  </a:moveTo>
                  <a:lnTo>
                    <a:pt x="0" y="0"/>
                  </a:lnTo>
                  <a:lnTo>
                    <a:pt x="0" y="20"/>
                  </a:lnTo>
                  <a:lnTo>
                    <a:pt x="860" y="20"/>
                  </a:lnTo>
                  <a:lnTo>
                    <a:pt x="1720" y="20"/>
                  </a:lnTo>
                  <a:lnTo>
                    <a:pt x="1720" y="0"/>
                  </a:lnTo>
                  <a:lnTo>
                    <a:pt x="860" y="0"/>
                  </a:lnTo>
                  <a:lnTo>
                    <a:pt x="0" y="0"/>
                  </a:lnTo>
                </a:path>
              </a:pathLst>
            </a:custGeom>
            <a:solidFill>
              <a:srgbClr val="38270B"/>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p:cNvSpPr>
              <a:spLocks/>
            </p:cNvSpPr>
            <p:nvPr/>
          </p:nvSpPr>
          <p:spPr bwMode="auto">
            <a:xfrm>
              <a:off x="1150" y="8950"/>
              <a:ext cx="9600" cy="5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131"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7240"/>
            <a:ext cx="2765069" cy="513105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429000" y="2164081"/>
            <a:ext cx="5309755" cy="353943"/>
          </a:xfrm>
          <a:prstGeom prst="rect">
            <a:avLst/>
          </a:prstGeom>
          <a:noFill/>
        </p:spPr>
        <p:txBody>
          <a:bodyPr wrap="square" rtlCol="0">
            <a:spAutoFit/>
          </a:bodyPr>
          <a:lstStyle/>
          <a:p>
            <a:endParaRPr lang="en-US" dirty="0"/>
          </a:p>
        </p:txBody>
      </p:sp>
      <p:sp>
        <p:nvSpPr>
          <p:cNvPr id="55" name="Rectangle 56"/>
          <p:cNvSpPr>
            <a:spLocks noChangeArrowheads="1"/>
          </p:cNvSpPr>
          <p:nvPr/>
        </p:nvSpPr>
        <p:spPr bwMode="auto">
          <a:xfrm>
            <a:off x="2590800" y="593079"/>
            <a:ext cx="6553199"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203200" algn="l"/>
              </a:tabLst>
              <a:defRPr>
                <a:solidFill>
                  <a:schemeClr val="tx1"/>
                </a:solidFill>
                <a:latin typeface="Arial" panose="020B0604020202020204" pitchFamily="34" charset="0"/>
              </a:defRPr>
            </a:lvl1pPr>
            <a:lvl2pPr eaLnBrk="0" hangingPunct="0">
              <a:tabLst>
                <a:tab pos="203200" algn="l"/>
              </a:tabLst>
              <a:defRPr>
                <a:solidFill>
                  <a:schemeClr val="tx1"/>
                </a:solidFill>
                <a:latin typeface="Arial" panose="020B0604020202020204" pitchFamily="34" charset="0"/>
              </a:defRPr>
            </a:lvl2pPr>
            <a:lvl3pPr eaLnBrk="0" hangingPunct="0">
              <a:tabLst>
                <a:tab pos="203200" algn="l"/>
              </a:tabLst>
              <a:defRPr>
                <a:solidFill>
                  <a:schemeClr val="tx1"/>
                </a:solidFill>
                <a:latin typeface="Arial" panose="020B0604020202020204" pitchFamily="34" charset="0"/>
              </a:defRPr>
            </a:lvl3pPr>
            <a:lvl4pPr eaLnBrk="0" hangingPunct="0">
              <a:tabLst>
                <a:tab pos="203200" algn="l"/>
              </a:tabLst>
              <a:defRPr>
                <a:solidFill>
                  <a:schemeClr val="tx1"/>
                </a:solidFill>
                <a:latin typeface="Arial" panose="020B0604020202020204" pitchFamily="34" charset="0"/>
              </a:defRPr>
            </a:lvl4pPr>
            <a:lvl5pPr eaLnBrk="0" hangingPunct="0">
              <a:tabLst>
                <a:tab pos="203200" algn="l"/>
              </a:tabLst>
              <a:defRPr>
                <a:solidFill>
                  <a:schemeClr val="tx1"/>
                </a:solidFill>
                <a:latin typeface="Arial" panose="020B0604020202020204" pitchFamily="34" charset="0"/>
              </a:defRPr>
            </a:lvl5pPr>
            <a:lvl6pPr eaLnBrk="0" fontAlgn="base" hangingPunct="0">
              <a:spcBef>
                <a:spcPct val="0"/>
              </a:spcBef>
              <a:spcAft>
                <a:spcPct val="0"/>
              </a:spcAft>
              <a:tabLst>
                <a:tab pos="203200" algn="l"/>
              </a:tabLst>
              <a:defRPr>
                <a:solidFill>
                  <a:schemeClr val="tx1"/>
                </a:solidFill>
                <a:latin typeface="Arial" panose="020B0604020202020204" pitchFamily="34" charset="0"/>
              </a:defRPr>
            </a:lvl6pPr>
            <a:lvl7pPr eaLnBrk="0" fontAlgn="base" hangingPunct="0">
              <a:spcBef>
                <a:spcPct val="0"/>
              </a:spcBef>
              <a:spcAft>
                <a:spcPct val="0"/>
              </a:spcAft>
              <a:tabLst>
                <a:tab pos="203200" algn="l"/>
              </a:tabLst>
              <a:defRPr>
                <a:solidFill>
                  <a:schemeClr val="tx1"/>
                </a:solidFill>
                <a:latin typeface="Arial" panose="020B0604020202020204" pitchFamily="34" charset="0"/>
              </a:defRPr>
            </a:lvl7pPr>
            <a:lvl8pPr eaLnBrk="0" fontAlgn="base" hangingPunct="0">
              <a:spcBef>
                <a:spcPct val="0"/>
              </a:spcBef>
              <a:spcAft>
                <a:spcPct val="0"/>
              </a:spcAft>
              <a:tabLst>
                <a:tab pos="203200" algn="l"/>
              </a:tabLst>
              <a:defRPr>
                <a:solidFill>
                  <a:schemeClr val="tx1"/>
                </a:solidFill>
                <a:latin typeface="Arial" panose="020B0604020202020204" pitchFamily="34" charset="0"/>
              </a:defRPr>
            </a:lvl8pPr>
            <a:lvl9pPr eaLnBrk="0" fontAlgn="base" hangingPunct="0">
              <a:spcBef>
                <a:spcPct val="0"/>
              </a:spcBef>
              <a:spcAft>
                <a:spcPct val="0"/>
              </a:spcAft>
              <a:tabLst>
                <a:tab pos="203200" algn="l"/>
              </a:tabLst>
              <a:defRPr>
                <a:solidFill>
                  <a:schemeClr val="tx1"/>
                </a:solidFill>
                <a:latin typeface="Arial" panose="020B0604020202020204" pitchFamily="34" charset="0"/>
              </a:defRPr>
            </a:lvl9pPr>
          </a:lstStyle>
          <a:p>
            <a:pPr marL="342900" indent="-342900">
              <a:spcBef>
                <a:spcPts val="1200"/>
              </a:spcBef>
              <a:buFont typeface="Arial" panose="020B0604020202020204" pitchFamily="34" charset="0"/>
              <a:buChar char="•"/>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400" b="0" dirty="0">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tab pos="203200" algn="l"/>
              </a:tabLst>
            </a:pP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sâu</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(20-100m)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chảy</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(10-100 cm/s)</a:t>
            </a:r>
            <a:endParaRPr kumimoji="0" lang="en-US" sz="2400" b="0" i="0" u="none" strike="noStrike" cap="none" normalizeH="0" dirty="0" smtClean="0">
              <a:ln>
                <a:noFill/>
              </a:ln>
              <a:effectLst/>
              <a:latin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đủ</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(&lt;25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sở</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bờ</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đảo</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phí</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dirty="0" err="1"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tải</a:t>
            </a:r>
            <a:endPar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0,1%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EEZ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đó</a:t>
            </a:r>
            <a:endParaRPr kumimoji="0" lang="en-US" sz="2400" b="1" i="0" u="none" strike="noStrike" cap="none" normalizeH="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suất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đới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9.900-12.000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tấn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/km</a:t>
            </a:r>
            <a:r>
              <a:rPr lang="en-US" sz="2400" baseline="30000" dirty="0" smtClean="0">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endParaRPr lang="en-US" sz="2400" b="0" baseline="30000" dirty="0">
              <a:latin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873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0" y="228600"/>
            <a:ext cx="9144000" cy="914400"/>
          </a:xfrm>
        </p:spPr>
        <p:txBody>
          <a:bodyPr/>
          <a:lstStyle/>
          <a:p>
            <a:r>
              <a:rPr lang="en-US" sz="3600" b="1" dirty="0" smtClean="0">
                <a:solidFill>
                  <a:srgbClr val="FFFF00"/>
                </a:solidFill>
                <a:effectLst/>
                <a:latin typeface="Times New Roman" panose="02020603050405020304" pitchFamily="18" charset="0"/>
                <a:cs typeface="Times New Roman" panose="02020603050405020304" pitchFamily="18" charset="0"/>
              </a:rPr>
              <a:t>VIỆC </a:t>
            </a:r>
            <a:r>
              <a:rPr lang="en-US" sz="3600" b="1" dirty="0" smtClean="0">
                <a:solidFill>
                  <a:srgbClr val="FFFF00"/>
                </a:solidFill>
                <a:effectLst/>
                <a:latin typeface="Times New Roman" panose="02020603050405020304" pitchFamily="18" charset="0"/>
                <a:cs typeface="Times New Roman" panose="02020603050405020304" pitchFamily="18" charset="0"/>
              </a:rPr>
              <a:t>HẢI PHÒNG CẦN </a:t>
            </a:r>
            <a:r>
              <a:rPr lang="en-US" sz="3600" b="1" dirty="0" smtClean="0">
                <a:solidFill>
                  <a:srgbClr val="FFFF00"/>
                </a:solidFill>
                <a:effectLst/>
                <a:latin typeface="Times New Roman" panose="02020603050405020304" pitchFamily="18" charset="0"/>
                <a:cs typeface="Times New Roman" panose="02020603050405020304" pitchFamily="18" charset="0"/>
              </a:rPr>
              <a:t>LÀM </a:t>
            </a:r>
            <a:r>
              <a:rPr lang="en-US" sz="3600" b="1" dirty="0" smtClean="0">
                <a:solidFill>
                  <a:srgbClr val="FFFF00"/>
                </a:solidFill>
                <a:effectLst/>
                <a:latin typeface="Times New Roman" panose="02020603050405020304" pitchFamily="18" charset="0"/>
                <a:cs typeface="Times New Roman" panose="02020603050405020304" pitchFamily="18" charset="0"/>
              </a:rPr>
              <a:t/>
            </a:r>
            <a:br>
              <a:rPr lang="en-US" sz="3600" b="1" dirty="0" smtClean="0">
                <a:solidFill>
                  <a:srgbClr val="FFFF00"/>
                </a:solidFill>
                <a:effectLst/>
                <a:latin typeface="Times New Roman" panose="02020603050405020304" pitchFamily="18" charset="0"/>
                <a:cs typeface="Times New Roman" panose="02020603050405020304" pitchFamily="18" charset="0"/>
              </a:rPr>
            </a:br>
            <a:r>
              <a:rPr lang="en-US" sz="3600" b="1" dirty="0" smtClean="0">
                <a:solidFill>
                  <a:srgbClr val="FFFF00"/>
                </a:solidFill>
                <a:effectLst/>
                <a:latin typeface="Times New Roman" panose="02020603050405020304" pitchFamily="18" charset="0"/>
                <a:cs typeface="Times New Roman" panose="02020603050405020304" pitchFamily="18" charset="0"/>
              </a:rPr>
              <a:t>THỜI KỲ</a:t>
            </a:r>
            <a:r>
              <a:rPr lang="en-US" sz="3600" b="1" dirty="0" smtClean="0">
                <a:solidFill>
                  <a:srgbClr val="FFFF00"/>
                </a:solidFill>
                <a:effectLst/>
                <a:latin typeface="Times New Roman" panose="02020603050405020304" pitchFamily="18" charset="0"/>
                <a:cs typeface="Times New Roman" panose="02020603050405020304" pitchFamily="18" charset="0"/>
              </a:rPr>
              <a:t> </a:t>
            </a:r>
            <a:r>
              <a:rPr lang="en-US" sz="3600" b="1" dirty="0" smtClean="0">
                <a:solidFill>
                  <a:srgbClr val="FFFF00"/>
                </a:solidFill>
                <a:effectLst/>
                <a:latin typeface="Times New Roman" panose="02020603050405020304" pitchFamily="18" charset="0"/>
                <a:cs typeface="Times New Roman" panose="02020603050405020304" pitchFamily="18" charset="0"/>
              </a:rPr>
              <a:t>2021-2025</a:t>
            </a:r>
            <a:endParaRPr lang="en-US" sz="3600" b="1" dirty="0">
              <a:solidFill>
                <a:srgbClr val="FFFF00"/>
              </a:solidFill>
              <a:effectLst/>
              <a:latin typeface="Times New Roman" panose="02020603050405020304" pitchFamily="18" charset="0"/>
              <a:cs typeface="Times New Roman" panose="02020603050405020304" pitchFamily="18" charset="0"/>
            </a:endParaRP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sp>
        <p:nvSpPr>
          <p:cNvPr id="3" name="Rectangle 2"/>
          <p:cNvSpPr/>
          <p:nvPr/>
        </p:nvSpPr>
        <p:spPr>
          <a:xfrm>
            <a:off x="0" y="1524000"/>
            <a:ext cx="9067800" cy="4924425"/>
          </a:xfrm>
          <a:prstGeom prst="rect">
            <a:avLst/>
          </a:prstGeom>
        </p:spPr>
        <p:txBody>
          <a:bodyPr wrap="square">
            <a:spAutoFit/>
          </a:bodyPr>
          <a:lstStyle/>
          <a:p>
            <a:pPr indent="-457200">
              <a:spcBef>
                <a:spcPts val="600"/>
              </a:spcBef>
              <a:buFontTx/>
              <a:buAutoNum type="arabicPeriod"/>
            </a:pPr>
            <a:r>
              <a:rPr lang="en-US" sz="2400" dirty="0" err="1" smtClean="0">
                <a:latin typeface="Times New Roman" pitchFamily="18" charset="0"/>
                <a:cs typeface="Times New Roman" pitchFamily="18" charset="0"/>
              </a:rPr>
              <a:t>Tổ</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phố</a:t>
            </a:r>
            <a:endParaRPr lang="en-US" sz="2400" dirty="0">
              <a:latin typeface="Times New Roman" pitchFamily="18" charset="0"/>
              <a:cs typeface="Times New Roman" pitchFamily="18" charset="0"/>
            </a:endParaRPr>
          </a:p>
          <a:p>
            <a:pPr indent="-457200">
              <a:spcBef>
                <a:spcPts val="600"/>
              </a:spcBef>
              <a:buFontTx/>
              <a:buAutoNum type="arabicPeriod"/>
            </a:pP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2021-2030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Phòng</a:t>
            </a:r>
            <a:endParaRPr lang="en-US" sz="2400" dirty="0" smtClean="0">
              <a:latin typeface="Times New Roman" pitchFamily="18" charset="0"/>
              <a:cs typeface="Times New Roman" pitchFamily="18" charset="0"/>
            </a:endParaRPr>
          </a:p>
          <a:p>
            <a:pPr indent="-457200">
              <a:spcBef>
                <a:spcPts val="600"/>
              </a:spcBef>
              <a:buFontTx/>
              <a:buAutoNum type="arabicPeriod"/>
            </a:pPr>
            <a:r>
              <a:rPr lang="en-US" sz="2400" dirty="0" err="1" smtClean="0">
                <a:latin typeface="Times New Roman" pitchFamily="18" charset="0"/>
                <a:cs typeface="Times New Roman" pitchFamily="18" charset="0"/>
              </a:rPr>
              <a:t>Cụ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endParaRPr lang="en-US" sz="2400" dirty="0" smtClean="0">
              <a:latin typeface="Times New Roman" pitchFamily="18" charset="0"/>
              <a:cs typeface="Times New Roman" pitchFamily="18" charset="0"/>
            </a:endParaRPr>
          </a:p>
          <a:p>
            <a:pPr indent="-457200">
              <a:spcBef>
                <a:spcPts val="600"/>
              </a:spcBef>
              <a:buFontTx/>
              <a:buAutoNum type="arabicPeriod"/>
            </a:pP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bền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vững</a:t>
            </a:r>
            <a:endParaRPr lang="en-US" sz="2400" dirty="0" smtClean="0">
              <a:latin typeface="Times New Roman" pitchFamily="18" charset="0"/>
              <a:cs typeface="Times New Roman" pitchFamily="18" charset="0"/>
            </a:endParaRPr>
          </a:p>
          <a:p>
            <a:pPr indent="-457200">
              <a:spcBef>
                <a:spcPts val="600"/>
              </a:spcBef>
              <a:buFontTx/>
              <a:buAutoNum type="arabicPeriod"/>
            </a:pP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soát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smtClean="0">
              <a:latin typeface="Times New Roman" pitchFamily="18" charset="0"/>
              <a:cs typeface="Times New Roman" pitchFamily="18" charset="0"/>
            </a:endParaRPr>
          </a:p>
          <a:p>
            <a:pPr lvl="0" indent="-457200">
              <a:spcBef>
                <a:spcPts val="600"/>
              </a:spcBef>
              <a:buAutoNum type="arabicPeriod"/>
            </a:pPr>
            <a:r>
              <a:rPr lang="en-US" sz="2400" dirty="0" err="1" smtClean="0">
                <a:latin typeface="Times New Roman" pitchFamily="18" charset="0"/>
                <a:cs typeface="Times New Roman" pitchFamily="18" charset="0"/>
              </a:rPr>
              <a:t>Thiết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đảm</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ninh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p>
          <a:p>
            <a:pPr indent="-457200">
              <a:spcBef>
                <a:spcPts val="600"/>
              </a:spcBef>
              <a:buFontTx/>
              <a:buAutoNum type="arabicPeriod"/>
            </a:pPr>
            <a:r>
              <a:rPr lang="en-US" sz="2400" dirty="0" err="1">
                <a:latin typeface="Times New Roman" pitchFamily="18" charset="0"/>
                <a:cs typeface="Times New Roman" pitchFamily="18" charset="0"/>
              </a:rPr>
              <a:t>Xây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lực</a:t>
            </a:r>
            <a:r>
              <a:rPr lang="en-US" sz="2400" dirty="0">
                <a:latin typeface="Times New Roman" pitchFamily="18" charset="0"/>
                <a:cs typeface="Times New Roman" pitchFamily="18" charset="0"/>
              </a:rPr>
              <a:t> </a:t>
            </a:r>
          </a:p>
          <a:p>
            <a:pPr lvl="0" indent="-457200">
              <a:spcBef>
                <a:spcPts val="600"/>
              </a:spcBef>
              <a:buAutoNum type="arabicPeriod"/>
            </a:pP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biển</a:t>
            </a:r>
            <a:endParaRPr lang="en-US" sz="2400" dirty="0" smtClean="0">
              <a:latin typeface="Times New Roman" pitchFamily="18" charset="0"/>
              <a:cs typeface="Times New Roman" pitchFamily="18" charset="0"/>
            </a:endParaRPr>
          </a:p>
          <a:p>
            <a:pPr indent="-274320">
              <a:spcBef>
                <a:spcPts val="600"/>
              </a:spcBef>
            </a:pPr>
            <a:endParaRPr lang="en-US" sz="2400" b="0" dirty="0">
              <a:solidFill>
                <a:schemeClr val="tx1">
                  <a:lumMod val="9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559434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21</a:t>
            </a:fld>
            <a:endParaRPr lang="en-US" dirty="0"/>
          </a:p>
        </p:txBody>
      </p:sp>
      <p:sp>
        <p:nvSpPr>
          <p:cNvPr id="96260" name="Rectangle 2"/>
          <p:cNvSpPr>
            <a:spLocks noGrp="1" noChangeArrowheads="1"/>
          </p:cNvSpPr>
          <p:nvPr>
            <p:ph type="body" sz="half" idx="1"/>
          </p:nvPr>
        </p:nvSpPr>
        <p:spPr>
          <a:xfrm>
            <a:off x="228600" y="76200"/>
            <a:ext cx="8610600" cy="838200"/>
          </a:xfrm>
          <a:noFill/>
        </p:spPr>
        <p:txBody>
          <a:bodyPr/>
          <a:lstStyle/>
          <a:p>
            <a:pPr marL="571500" indent="-571500" algn="ctr" eaLnBrk="1" hangingPunct="1">
              <a:lnSpc>
                <a:spcPct val="110000"/>
              </a:lnSpc>
              <a:buFont typeface="Wingdings" pitchFamily="2" charset="2"/>
              <a:buNone/>
            </a:pPr>
            <a:r>
              <a:rPr lang="en-US" sz="3600" b="1" i="1" dirty="0" err="1" smtClean="0">
                <a:solidFill>
                  <a:srgbClr val="FFFF00"/>
                </a:solidFill>
                <a:latin typeface="Times New Roman" pitchFamily="18" charset="0"/>
              </a:rPr>
              <a:t>Chân</a:t>
            </a:r>
            <a:r>
              <a:rPr lang="en-US" sz="3600" b="1" i="1" dirty="0" smtClean="0">
                <a:solidFill>
                  <a:srgbClr val="FFFF00"/>
                </a:solidFill>
                <a:latin typeface="Times New Roman" pitchFamily="18" charset="0"/>
              </a:rPr>
              <a:t> </a:t>
            </a:r>
            <a:r>
              <a:rPr lang="en-US" sz="3600" b="1" i="1" smtClean="0">
                <a:solidFill>
                  <a:srgbClr val="FFFF00"/>
                </a:solidFill>
                <a:latin typeface="Times New Roman" pitchFamily="18" charset="0"/>
              </a:rPr>
              <a:t>thành </a:t>
            </a:r>
            <a:r>
              <a:rPr lang="en-US" sz="3600" b="1" i="1" dirty="0" err="1" smtClean="0">
                <a:solidFill>
                  <a:srgbClr val="FFFF00"/>
                </a:solidFill>
                <a:latin typeface="Times New Roman" pitchFamily="18" charset="0"/>
              </a:rPr>
              <a:t>cảm</a:t>
            </a:r>
            <a:r>
              <a:rPr lang="en-US" sz="3600" b="1" i="1" dirty="0" smtClean="0">
                <a:solidFill>
                  <a:srgbClr val="FFFF00"/>
                </a:solidFill>
                <a:latin typeface="Times New Roman" pitchFamily="18" charset="0"/>
              </a:rPr>
              <a:t> </a:t>
            </a:r>
            <a:r>
              <a:rPr lang="en-US" sz="3600" b="1" i="1" dirty="0" err="1" smtClean="0">
                <a:solidFill>
                  <a:srgbClr val="FFFF00"/>
                </a:solidFill>
                <a:latin typeface="Times New Roman" pitchFamily="18" charset="0"/>
              </a:rPr>
              <a:t>ơn</a:t>
            </a:r>
            <a:r>
              <a:rPr lang="en-US" sz="3600" b="1" i="1" dirty="0" smtClean="0">
                <a:solidFill>
                  <a:srgbClr val="FFFF00"/>
                </a:solidFill>
                <a:latin typeface="Times New Roman" pitchFamily="18" charset="0"/>
              </a:rPr>
              <a:t>!</a:t>
            </a:r>
          </a:p>
          <a:p>
            <a:pPr marL="571500" indent="-571500" algn="ctr" eaLnBrk="1" hangingPunct="1">
              <a:lnSpc>
                <a:spcPct val="110000"/>
              </a:lnSpc>
              <a:buFont typeface="Wingdings" pitchFamily="2" charset="2"/>
              <a:buNone/>
            </a:pPr>
            <a:endParaRPr lang="en-US" sz="3600" b="1" i="1" dirty="0" smtClean="0">
              <a:latin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47996"/>
            <a:ext cx="9144000" cy="591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0" y="228600"/>
            <a:ext cx="9144000" cy="533400"/>
          </a:xfrm>
        </p:spPr>
        <p:txBody>
          <a:bodyPr/>
          <a:lstStyle/>
          <a:p>
            <a:r>
              <a:rPr lang="en-US" sz="4000" b="1" dirty="0" err="1" smtClean="0">
                <a:solidFill>
                  <a:srgbClr val="FFFF00"/>
                </a:solidFill>
                <a:effectLst/>
                <a:latin typeface="Times New Roman" panose="02020603050405020304" pitchFamily="18" charset="0"/>
                <a:cs typeface="Times New Roman" panose="02020603050405020304" pitchFamily="18" charset="0"/>
              </a:rPr>
              <a:t>Cả</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thế</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giới</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đang</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tiến</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ra</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nuôi</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smtClean="0">
                <a:solidFill>
                  <a:srgbClr val="FFFF00"/>
                </a:solidFill>
                <a:effectLst/>
                <a:latin typeface="Times New Roman" panose="02020603050405020304" pitchFamily="18" charset="0"/>
                <a:cs typeface="Times New Roman" panose="02020603050405020304" pitchFamily="18" charset="0"/>
              </a:rPr>
              <a:t>biển</a:t>
            </a:r>
            <a:r>
              <a:rPr lang="en-US" sz="4000" b="1" dirty="0" smtClean="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xa</a:t>
            </a:r>
            <a:r>
              <a:rPr lang="en-US" sz="4000" b="1" dirty="0">
                <a:solidFill>
                  <a:srgbClr val="FFFF00"/>
                </a:solidFill>
                <a:effectLst/>
                <a:latin typeface="Times New Roman" panose="02020603050405020304" pitchFamily="18" charset="0"/>
                <a:cs typeface="Times New Roman" panose="02020603050405020304" pitchFamily="18" charset="0"/>
              </a:rPr>
              <a:t> </a:t>
            </a:r>
            <a:r>
              <a:rPr lang="en-US" sz="4000" b="1" dirty="0" err="1">
                <a:solidFill>
                  <a:srgbClr val="FFFF00"/>
                </a:solidFill>
                <a:effectLst/>
                <a:latin typeface="Times New Roman" panose="02020603050405020304" pitchFamily="18" charset="0"/>
                <a:cs typeface="Times New Roman" panose="02020603050405020304" pitchFamily="18" charset="0"/>
              </a:rPr>
              <a:t>bờ</a:t>
            </a:r>
            <a:r>
              <a:rPr lang="en-US" sz="4000" b="1" dirty="0">
                <a:solidFill>
                  <a:srgbClr val="FFFF00"/>
                </a:solidFill>
                <a:effectLst/>
                <a:latin typeface="Times New Roman" panose="02020603050405020304" pitchFamily="18" charset="0"/>
                <a:cs typeface="Times New Roman" panose="02020603050405020304" pitchFamily="18" charset="0"/>
              </a:rPr>
              <a:t> </a:t>
            </a:r>
          </a:p>
        </p:txBody>
      </p:sp>
      <p:sp>
        <p:nvSpPr>
          <p:cNvPr id="37893" name="Text Box 4"/>
          <p:cNvSpPr txBox="1">
            <a:spLocks noChangeArrowheads="1"/>
          </p:cNvSpPr>
          <p:nvPr/>
        </p:nvSpPr>
        <p:spPr bwMode="auto">
          <a:xfrm>
            <a:off x="4343400" y="6248401"/>
            <a:ext cx="609600" cy="369332"/>
          </a:xfrm>
          <a:prstGeom prst="rect">
            <a:avLst/>
          </a:prstGeom>
          <a:noFill/>
          <a:ln w="9525">
            <a:noFill/>
            <a:miter lim="800000"/>
            <a:headEnd/>
            <a:tailEnd/>
          </a:ln>
        </p:spPr>
        <p:txBody>
          <a:bodyPr>
            <a:spAutoFit/>
          </a:bodyPr>
          <a:lstStyle/>
          <a:p>
            <a:endParaRPr lang="en-US" sz="1800">
              <a:solidFill>
                <a:schemeClr val="bg1"/>
              </a:solidFill>
            </a:endParaRPr>
          </a:p>
        </p:txBody>
      </p:sp>
      <p:pic>
        <p:nvPicPr>
          <p:cNvPr id="10" name="Picture 2" descr="http://tse1.mm.bing.net/th?&amp;id=OIP.M67c733e2f92a4eebf2af6517aed17bd7o0&amp;w=300&amp;h=227&amp;c=0&amp;pid=1.9&amp;rs=0&amp;p=0&amp;r=0">
            <a:hlinkClick r:id="rId3" tooltip="View image details"/>
          </p:cNvPr>
          <p:cNvPicPr>
            <a:picLocks noChangeAspect="1" noChangeArrowheads="1"/>
          </p:cNvPicPr>
          <p:nvPr/>
        </p:nvPicPr>
        <p:blipFill>
          <a:blip r:embed="rId4" cstate="print"/>
          <a:srcRect/>
          <a:stretch>
            <a:fillRect/>
          </a:stretch>
        </p:blipFill>
        <p:spPr bwMode="auto">
          <a:xfrm>
            <a:off x="4724400" y="962890"/>
            <a:ext cx="4419598" cy="3366222"/>
          </a:xfrm>
          <a:prstGeom prst="rect">
            <a:avLst/>
          </a:prstGeom>
          <a:noFill/>
        </p:spPr>
      </p:pic>
      <p:pic>
        <p:nvPicPr>
          <p:cNvPr id="8" name="Picture 2" descr="http://tse1.mm.bing.net/th?&amp;id=OIP.Mc880c63f35d413bdae8876d10dad5851o0&amp;w=299&amp;h=224&amp;c=0&amp;pid=1.9&amp;rs=0&amp;p=0&amp;r=0">
            <a:hlinkClick r:id="rId5" tooltip="View image details"/>
          </p:cNvPr>
          <p:cNvPicPr>
            <a:picLocks noChangeAspect="1" noChangeArrowheads="1"/>
          </p:cNvPicPr>
          <p:nvPr/>
        </p:nvPicPr>
        <p:blipFill>
          <a:blip r:embed="rId6" cstate="print"/>
          <a:srcRect/>
          <a:stretch>
            <a:fillRect/>
          </a:stretch>
        </p:blipFill>
        <p:spPr bwMode="auto">
          <a:xfrm>
            <a:off x="0" y="4299584"/>
            <a:ext cx="4724400" cy="2558415"/>
          </a:xfrm>
          <a:prstGeom prst="rect">
            <a:avLst/>
          </a:prstGeom>
          <a:noFill/>
        </p:spPr>
      </p:pic>
      <p:pic>
        <p:nvPicPr>
          <p:cNvPr id="15" name="Picture 4" descr="Image result for well boat for sea farm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299584"/>
            <a:ext cx="4419599" cy="2558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almonbusiness.com/wp-content/uploads/2017/08/Intercaledonia-1-1068x7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8" y="962890"/>
            <a:ext cx="4738687" cy="333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722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4</a:t>
            </a:fld>
            <a:endParaRPr lang="en-US" dirty="0"/>
          </a:p>
        </p:txBody>
      </p:sp>
      <p:sp>
        <p:nvSpPr>
          <p:cNvPr id="96260" name="Rectangle 2"/>
          <p:cNvSpPr>
            <a:spLocks noGrp="1" noChangeArrowheads="1"/>
          </p:cNvSpPr>
          <p:nvPr>
            <p:ph type="body" sz="half" idx="1"/>
          </p:nvPr>
        </p:nvSpPr>
        <p:spPr>
          <a:xfrm>
            <a:off x="0" y="76200"/>
            <a:ext cx="9144000" cy="838200"/>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Và</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trên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đại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dương</a:t>
            </a:r>
            <a:endParaRPr lang="en-US" sz="3600" b="1" dirty="0" smtClean="0">
              <a:solidFill>
                <a:srgbClr val="FFFF00"/>
              </a:solidFill>
              <a:latin typeface="Times New Roman" pitchFamily="18" charset="0"/>
            </a:endParaRPr>
          </a:p>
          <a:p>
            <a:pPr marL="571500" indent="-571500" algn="ctr" eaLnBrk="1" hangingPunct="1">
              <a:lnSpc>
                <a:spcPct val="110000"/>
              </a:lnSpc>
              <a:buFont typeface="Wingdings" pitchFamily="2" charset="2"/>
              <a:buNone/>
            </a:pPr>
            <a:endParaRPr lang="en-US" sz="3600" b="1" i="1" dirty="0" smtClean="0">
              <a:latin typeface="Times New Roman" pitchFamily="18" charset="0"/>
            </a:endParaRPr>
          </a:p>
        </p:txBody>
      </p:sp>
      <p:pic>
        <p:nvPicPr>
          <p:cNvPr id="69634" name="Picture 2" descr="http://tse1.mm.bing.net/th?&amp;id=OIP.M700cbad1deff6ece277c67e9182d5f90o0&amp;w=300&amp;h=195&amp;c=0&amp;pid=1.9&amp;rs=0&amp;p=0&amp;r=0">
            <a:hlinkClick r:id="rId3" tooltip="View image details"/>
          </p:cNvPr>
          <p:cNvPicPr>
            <a:picLocks noChangeAspect="1" noChangeArrowheads="1"/>
          </p:cNvPicPr>
          <p:nvPr/>
        </p:nvPicPr>
        <p:blipFill>
          <a:blip r:embed="rId4" cstate="print"/>
          <a:srcRect/>
          <a:stretch>
            <a:fillRect/>
          </a:stretch>
        </p:blipFill>
        <p:spPr bwMode="auto">
          <a:xfrm>
            <a:off x="0" y="838200"/>
            <a:ext cx="9144000" cy="3124200"/>
          </a:xfrm>
          <a:prstGeom prst="rect">
            <a:avLst/>
          </a:prstGeom>
          <a:noFill/>
        </p:spPr>
      </p:pic>
      <p:pic>
        <p:nvPicPr>
          <p:cNvPr id="5" name="Picture 2" descr="http://www.norwayexports.no/Global/Havfarm%20vs%20Hoyd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962400"/>
            <a:ext cx="9144000" cy="293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989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body" sz="half" idx="1"/>
          </p:nvPr>
        </p:nvSpPr>
        <p:spPr>
          <a:xfrm>
            <a:off x="5787340" y="665682"/>
            <a:ext cx="3051859" cy="2306117"/>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r>
              <a:rPr lang="en-US" sz="3600" b="1" dirty="0" smtClean="0">
                <a:solidFill>
                  <a:srgbClr val="FFFF00"/>
                </a:solidFill>
                <a:latin typeface="Times New Roman" pitchFamily="18" charset="0"/>
              </a:rPr>
              <a:t> </a:t>
            </a:r>
          </a:p>
          <a:p>
            <a:pPr marL="571500" indent="-571500" algn="ctr" eaLnBrk="1" hangingPunct="1">
              <a:lnSpc>
                <a:spcPct val="110000"/>
              </a:lnSpc>
              <a:buFont typeface="Wingdings" pitchFamily="2" charset="2"/>
              <a:buNone/>
            </a:pPr>
            <a:r>
              <a:rPr lang="en-US" sz="3600" b="1" dirty="0" smtClean="0">
                <a:solidFill>
                  <a:srgbClr val="FFFF00"/>
                </a:solidFill>
                <a:latin typeface="Times New Roman" pitchFamily="18" charset="0"/>
              </a:rPr>
              <a:t>TRÊN BỜ</a:t>
            </a:r>
          </a:p>
        </p:txBody>
      </p:sp>
      <p:pic>
        <p:nvPicPr>
          <p:cNvPr id="5122" name="Picture 2"/>
          <p:cNvPicPr>
            <a:picLocks noChangeAspect="1" noChangeArrowheads="1"/>
          </p:cNvPicPr>
          <p:nvPr/>
        </p:nvPicPr>
        <p:blipFill>
          <a:blip r:embed="rId3" cstate="print"/>
          <a:srcRect/>
          <a:stretch>
            <a:fillRect/>
          </a:stretch>
        </p:blipFill>
        <p:spPr bwMode="auto">
          <a:xfrm>
            <a:off x="-152401" y="0"/>
            <a:ext cx="5939741" cy="459211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526178" y="2743200"/>
            <a:ext cx="5617822" cy="4068684"/>
          </a:xfrm>
          <a:prstGeom prst="rect">
            <a:avLst/>
          </a:prstGeom>
          <a:noFill/>
          <a:ln w="9525">
            <a:noFill/>
            <a:miter lim="800000"/>
            <a:headEnd/>
            <a:tailEnd/>
          </a:ln>
        </p:spPr>
      </p:pic>
      <p:sp>
        <p:nvSpPr>
          <p:cNvPr id="2" name="Rectangle 1"/>
          <p:cNvSpPr/>
          <p:nvPr/>
        </p:nvSpPr>
        <p:spPr>
          <a:xfrm>
            <a:off x="1" y="4724400"/>
            <a:ext cx="3428999" cy="1717393"/>
          </a:xfrm>
          <a:prstGeom prst="rect">
            <a:avLst/>
          </a:prstGeom>
        </p:spPr>
        <p:txBody>
          <a:bodyPr wrap="square">
            <a:spAutoFit/>
          </a:bodyPr>
          <a:lstStyle/>
          <a:p>
            <a:pPr marL="274320" eaLnBrk="1" hangingPunct="1">
              <a:lnSpc>
                <a:spcPct val="110000"/>
              </a:lnSpc>
              <a:buFont typeface="Wingdings" pitchFamily="2" charset="2"/>
              <a:buNone/>
            </a:pPr>
            <a:r>
              <a:rPr lang="en-US" sz="3200" dirty="0" err="1" smtClean="0">
                <a:solidFill>
                  <a:srgbClr val="FFFF00"/>
                </a:solidFill>
                <a:latin typeface="Times New Roman" pitchFamily="18" charset="0"/>
              </a:rPr>
              <a:t>Hệ</a:t>
            </a:r>
            <a:r>
              <a:rPr lang="en-US" sz="3200" dirty="0" smtClean="0">
                <a:solidFill>
                  <a:srgbClr val="FFFF00"/>
                </a:solidFill>
                <a:latin typeface="Times New Roman" pitchFamily="18" charset="0"/>
              </a:rPr>
              <a:t> </a:t>
            </a:r>
            <a:r>
              <a:rPr lang="en-US" sz="3200" dirty="0" err="1">
                <a:solidFill>
                  <a:srgbClr val="FFFF00"/>
                </a:solidFill>
                <a:latin typeface="Times New Roman" pitchFamily="18" charset="0"/>
              </a:rPr>
              <a:t>thống</a:t>
            </a:r>
            <a:r>
              <a:rPr lang="en-US" sz="3200" dirty="0">
                <a:solidFill>
                  <a:srgbClr val="FFFF00"/>
                </a:solidFill>
                <a:latin typeface="Times New Roman" pitchFamily="18" charset="0"/>
              </a:rPr>
              <a:t> </a:t>
            </a:r>
            <a:r>
              <a:rPr lang="en-US" sz="3200" dirty="0" err="1" smtClean="0">
                <a:solidFill>
                  <a:srgbClr val="FFFF00"/>
                </a:solidFill>
                <a:latin typeface="Times New Roman" pitchFamily="18" charset="0"/>
              </a:rPr>
              <a:t>nuôi</a:t>
            </a:r>
            <a:r>
              <a:rPr lang="en-US" sz="3200" dirty="0">
                <a:solidFill>
                  <a:srgbClr val="FFFF00"/>
                </a:solidFill>
                <a:latin typeface="Times New Roman" pitchFamily="18" charset="0"/>
              </a:rPr>
              <a:t> </a:t>
            </a:r>
            <a:r>
              <a:rPr lang="en-US" sz="3200" dirty="0" err="1" smtClean="0">
                <a:solidFill>
                  <a:srgbClr val="FFFF00"/>
                </a:solidFill>
                <a:latin typeface="Times New Roman" pitchFamily="18" charset="0"/>
              </a:rPr>
              <a:t>tuần</a:t>
            </a:r>
            <a:r>
              <a:rPr lang="en-US" sz="3200" dirty="0" smtClean="0">
                <a:solidFill>
                  <a:srgbClr val="FFFF00"/>
                </a:solidFill>
                <a:latin typeface="Times New Roman" pitchFamily="18" charset="0"/>
              </a:rPr>
              <a:t> </a:t>
            </a:r>
            <a:r>
              <a:rPr lang="en-US" sz="3200" dirty="0" err="1">
                <a:solidFill>
                  <a:srgbClr val="FFFF00"/>
                </a:solidFill>
                <a:latin typeface="Times New Roman" pitchFamily="18" charset="0"/>
              </a:rPr>
              <a:t>hoàn</a:t>
            </a:r>
            <a:r>
              <a:rPr lang="en-US" sz="3200" dirty="0">
                <a:solidFill>
                  <a:srgbClr val="FFFF00"/>
                </a:solidFill>
                <a:latin typeface="Times New Roman" pitchFamily="18" charset="0"/>
              </a:rPr>
              <a:t> </a:t>
            </a:r>
            <a:endParaRPr lang="en-US" sz="3200" dirty="0" smtClean="0">
              <a:solidFill>
                <a:srgbClr val="FFFF00"/>
              </a:solidFill>
              <a:latin typeface="Times New Roman" pitchFamily="18" charset="0"/>
            </a:endParaRPr>
          </a:p>
          <a:p>
            <a:pPr marL="274320" eaLnBrk="1" hangingPunct="1">
              <a:lnSpc>
                <a:spcPct val="110000"/>
              </a:lnSpc>
              <a:buFont typeface="Wingdings" pitchFamily="2" charset="2"/>
              <a:buNone/>
            </a:pPr>
            <a:r>
              <a:rPr lang="en-US" sz="3200" dirty="0" smtClean="0">
                <a:solidFill>
                  <a:srgbClr val="FFFF00"/>
                </a:solidFill>
                <a:latin typeface="Times New Roman" pitchFamily="18" charset="0"/>
              </a:rPr>
              <a:t>RAS</a:t>
            </a:r>
            <a:endParaRPr lang="en-US" sz="3200" dirty="0">
              <a:solidFill>
                <a:srgbClr val="FFFF00"/>
              </a:solidFill>
              <a:latin typeface="Times New Roman" pitchFamily="18" charset="0"/>
            </a:endParaRPr>
          </a:p>
        </p:txBody>
      </p:sp>
    </p:spTree>
    <p:extLst>
      <p:ext uri="{BB962C8B-B14F-4D97-AF65-F5344CB8AC3E}">
        <p14:creationId xmlns:p14="http://schemas.microsoft.com/office/powerpoint/2010/main" val="2818979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6</a:t>
            </a:fld>
            <a:endParaRPr lang="en-US" dirty="0"/>
          </a:p>
        </p:txBody>
      </p:sp>
      <p:sp>
        <p:nvSpPr>
          <p:cNvPr id="96260" name="Rectangle 2"/>
          <p:cNvSpPr>
            <a:spLocks noGrp="1" noChangeArrowheads="1"/>
          </p:cNvSpPr>
          <p:nvPr>
            <p:ph type="body" sz="half" idx="1"/>
          </p:nvPr>
        </p:nvSpPr>
        <p:spPr>
          <a:xfrm>
            <a:off x="0" y="76200"/>
            <a:ext cx="9144000" cy="838200"/>
          </a:xfrm>
          <a:noFill/>
        </p:spPr>
        <p:txBody>
          <a:bodyPr/>
          <a:lstStyle/>
          <a:p>
            <a:pPr marL="571500" indent="-571500" algn="ctr" eaLnBrk="1" hangingPunct="1">
              <a:lnSpc>
                <a:spcPct val="110000"/>
              </a:lnSpc>
              <a:buFont typeface="Wingdings" pitchFamily="2" charset="2"/>
              <a:buNone/>
            </a:pPr>
            <a:r>
              <a:rPr lang="en-US" sz="3600" b="1" dirty="0" err="1" smtClean="0">
                <a:solidFill>
                  <a:srgbClr val="FFFF00"/>
                </a:solidFill>
                <a:latin typeface="Times New Roman" pitchFamily="18" charset="0"/>
              </a:rPr>
              <a:t>Hệ</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lồng</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treo</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nhuyễn</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thể</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biển</a:t>
            </a:r>
            <a:endParaRPr lang="en-US" sz="3600" b="1" dirty="0" smtClean="0">
              <a:solidFill>
                <a:srgbClr val="FFFF00"/>
              </a:solidFill>
              <a:latin typeface="Times New Roman" pitchFamily="18" charset="0"/>
            </a:endParaRPr>
          </a:p>
          <a:p>
            <a:pPr marL="571500" indent="-571500" algn="ctr" eaLnBrk="1" hangingPunct="1">
              <a:lnSpc>
                <a:spcPct val="110000"/>
              </a:lnSpc>
              <a:buFont typeface="Wingdings" pitchFamily="2" charset="2"/>
              <a:buNone/>
            </a:pPr>
            <a:endParaRPr lang="en-US" sz="3600" b="1" i="1" dirty="0" smtClean="0">
              <a:latin typeface="Times New Roman" pitchFamily="18" charset="0"/>
            </a:endParaRPr>
          </a:p>
        </p:txBody>
      </p:sp>
      <p:pic>
        <p:nvPicPr>
          <p:cNvPr id="9218" name="Picture 2" descr="Image result for feeding ship for sea fa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4400"/>
            <a:ext cx="9144000" cy="669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13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5B7FC4B-0A5D-420E-A9CB-FD93BAB89BB5}" type="slidenum">
              <a:rPr lang="en-US"/>
              <a:pPr>
                <a:defRPr/>
              </a:pPr>
              <a:t>7</a:t>
            </a:fld>
            <a:endParaRPr lang="en-US" dirty="0"/>
          </a:p>
        </p:txBody>
      </p:sp>
      <p:sp>
        <p:nvSpPr>
          <p:cNvPr id="96260" name="Rectangle 2"/>
          <p:cNvSpPr>
            <a:spLocks noGrp="1" noChangeArrowheads="1"/>
          </p:cNvSpPr>
          <p:nvPr>
            <p:ph type="body" sz="half" idx="1"/>
          </p:nvPr>
        </p:nvSpPr>
        <p:spPr>
          <a:xfrm>
            <a:off x="0" y="76200"/>
            <a:ext cx="9144000" cy="838200"/>
          </a:xfrm>
          <a:noFill/>
        </p:spPr>
        <p:txBody>
          <a:bodyPr/>
          <a:lstStyle/>
          <a:p>
            <a:pPr marL="571500" indent="-571500" algn="ctr" eaLnBrk="1" hangingPunct="1">
              <a:lnSpc>
                <a:spcPct val="110000"/>
              </a:lnSpc>
              <a:buNone/>
            </a:pPr>
            <a:r>
              <a:rPr lang="en-US" sz="3600" b="1" dirty="0" err="1" smtClean="0">
                <a:solidFill>
                  <a:srgbClr val="FFFF00"/>
                </a:solidFill>
                <a:latin typeface="Times New Roman" pitchFamily="18" charset="0"/>
              </a:rPr>
              <a:t>Công</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nghiệp</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hóa</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nghề</a:t>
            </a:r>
            <a:r>
              <a:rPr lang="en-US" sz="3600" b="1" dirty="0">
                <a:solidFill>
                  <a:srgbClr val="FFFF00"/>
                </a:solidFill>
                <a:latin typeface="Times New Roman" pitchFamily="18" charset="0"/>
              </a:rPr>
              <a:t> </a:t>
            </a:r>
            <a:r>
              <a:rPr lang="en-US" sz="3600" b="1" dirty="0" err="1" smtClean="0">
                <a:solidFill>
                  <a:srgbClr val="FFFF00"/>
                </a:solidFill>
                <a:latin typeface="Times New Roman" pitchFamily="18" charset="0"/>
              </a:rPr>
              <a:t>nuôi</a:t>
            </a: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vẹm</a:t>
            </a:r>
            <a:endParaRPr lang="en-US" sz="3600" b="1" dirty="0">
              <a:solidFill>
                <a:srgbClr val="FFFF00"/>
              </a:solidFill>
              <a:latin typeface="Times New Roman" pitchFamily="18" charset="0"/>
            </a:endParaRPr>
          </a:p>
          <a:p>
            <a:pPr marL="571500" indent="-571500" algn="ctr" eaLnBrk="1" hangingPunct="1">
              <a:lnSpc>
                <a:spcPct val="110000"/>
              </a:lnSpc>
              <a:buFont typeface="Wingdings" pitchFamily="2" charset="2"/>
              <a:buNone/>
            </a:pPr>
            <a:r>
              <a:rPr lang="en-US" sz="3600" b="1" dirty="0" smtClean="0">
                <a:solidFill>
                  <a:srgbClr val="FFFF00"/>
                </a:solidFill>
                <a:latin typeface="Times New Roman" pitchFamily="18" charset="0"/>
              </a:rPr>
              <a:t> </a:t>
            </a:r>
            <a:r>
              <a:rPr lang="en-US" sz="3600" b="1" dirty="0" err="1" smtClean="0">
                <a:solidFill>
                  <a:srgbClr val="FFFF00"/>
                </a:solidFill>
                <a:latin typeface="Times New Roman" pitchFamily="18" charset="0"/>
              </a:rPr>
              <a:t>vẹm</a:t>
            </a:r>
            <a:endParaRPr lang="en-US" sz="3600" b="1" i="1" dirty="0" smtClean="0">
              <a:latin typeface="Times New Roman" pitchFamily="18" charset="0"/>
            </a:endParaRPr>
          </a:p>
        </p:txBody>
      </p:sp>
      <p:pic>
        <p:nvPicPr>
          <p:cNvPr id="1030" name="Picture 6" descr="Image result for mussel farming in 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0" y="914401"/>
            <a:ext cx="8975361"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52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FBE9230A-50A6-48A5-B59D-6999742500EA}" type="slidenum">
              <a:rPr lang="en-US"/>
              <a:pPr>
                <a:defRPr/>
              </a:pPr>
              <a:t>8</a:t>
            </a:fld>
            <a:endParaRPr lang="en-US"/>
          </a:p>
        </p:txBody>
      </p:sp>
      <p:sp>
        <p:nvSpPr>
          <p:cNvPr id="1356802" name="Rectangle 2"/>
          <p:cNvSpPr>
            <a:spLocks noGrp="1" noChangeArrowheads="1"/>
          </p:cNvSpPr>
          <p:nvPr>
            <p:ph type="title"/>
          </p:nvPr>
        </p:nvSpPr>
        <p:spPr>
          <a:xfrm>
            <a:off x="-76200" y="152400"/>
            <a:ext cx="9144000" cy="762000"/>
          </a:xfrm>
        </p:spPr>
        <p:txBody>
          <a:bodyPr/>
          <a:lstStyle/>
          <a:p>
            <a:pPr eaLnBrk="1" hangingPunct="1">
              <a:lnSpc>
                <a:spcPct val="80000"/>
              </a:lnSpc>
            </a:pPr>
            <a:r>
              <a:rPr lang="en-US" sz="3800" b="1" dirty="0" err="1" smtClean="0">
                <a:solidFill>
                  <a:srgbClr val="FFFF00"/>
                </a:solidFill>
                <a:latin typeface="Times New Roman" pitchFamily="18" charset="0"/>
              </a:rPr>
              <a:t>Tham</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vọng</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nuôi</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biển</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của</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Trung</a:t>
            </a:r>
            <a:r>
              <a:rPr lang="en-US" sz="3800" b="1" dirty="0" smtClean="0">
                <a:solidFill>
                  <a:srgbClr val="FFFF00"/>
                </a:solidFill>
                <a:latin typeface="Times New Roman" pitchFamily="18" charset="0"/>
              </a:rPr>
              <a:t> </a:t>
            </a:r>
            <a:r>
              <a:rPr lang="en-US" sz="3800" b="1" dirty="0" err="1" smtClean="0">
                <a:solidFill>
                  <a:srgbClr val="FFFF00"/>
                </a:solidFill>
                <a:latin typeface="Times New Roman" pitchFamily="18" charset="0"/>
              </a:rPr>
              <a:t>Quốc</a:t>
            </a:r>
            <a:endParaRPr lang="en-US" sz="3800" dirty="0" smtClean="0">
              <a:solidFill>
                <a:srgbClr val="FFFF00"/>
              </a:solidFill>
              <a:latin typeface="Times New Roman" pitchFamily="18" charset="0"/>
              <a:cs typeface="Times New Roman" pitchFamily="18" charset="0"/>
            </a:endParaRPr>
          </a:p>
        </p:txBody>
      </p:sp>
      <p:sp>
        <p:nvSpPr>
          <p:cNvPr id="1356803" name="Rectangle 3"/>
          <p:cNvSpPr>
            <a:spLocks noGrp="1" noChangeArrowheads="1"/>
          </p:cNvSpPr>
          <p:nvPr>
            <p:ph type="body" sz="half" idx="1"/>
          </p:nvPr>
        </p:nvSpPr>
        <p:spPr>
          <a:xfrm>
            <a:off x="0" y="914400"/>
            <a:ext cx="9144000" cy="5562600"/>
          </a:xfrm>
        </p:spPr>
        <p:txBody>
          <a:bodyPr/>
          <a:lstStyle/>
          <a:p>
            <a:pPr lvl="0">
              <a:spcBef>
                <a:spcPts val="1200"/>
              </a:spcBef>
            </a:pPr>
            <a:r>
              <a:rPr lang="en-US" sz="2400" b="1" dirty="0" err="1" smtClean="0">
                <a:latin typeface="Times New Roman" panose="02020603050405020304" pitchFamily="18" charset="0"/>
                <a:cs typeface="Times New Roman" panose="02020603050405020304" pitchFamily="18" charset="0"/>
              </a:rPr>
              <a:t>Phát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quốc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NTTS </a:t>
            </a:r>
            <a:r>
              <a:rPr lang="en-US" sz="2400" b="1" dirty="0" err="1">
                <a:latin typeface="Times New Roman" panose="02020603050405020304" pitchFamily="18" charset="0"/>
                <a:cs typeface="Times New Roman" panose="02020603050405020304" pitchFamily="18" charset="0"/>
              </a:rPr>
              <a:t>vượt</a:t>
            </a:r>
            <a:r>
              <a:rPr lang="en-US" sz="2400" b="1" dirty="0">
                <a:latin typeface="Times New Roman" panose="02020603050405020304" pitchFamily="18" charset="0"/>
                <a:cs typeface="Times New Roman" panose="02020603050405020304" pitchFamily="18" charset="0"/>
              </a:rPr>
              <a:t> 50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tấn</a:t>
            </a:r>
            <a:r>
              <a:rPr lang="en-US" sz="2400" b="1" dirty="0">
                <a:latin typeface="Times New Roman" panose="02020603050405020304" pitchFamily="18" charset="0"/>
                <a:cs typeface="Times New Roman" panose="02020603050405020304" pitchFamily="18" charset="0"/>
              </a:rPr>
              <a:t> (2018), XK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r>
              <a:rPr lang="en-US" sz="2400" b="1" dirty="0">
                <a:latin typeface="Times New Roman" panose="02020603050405020304" pitchFamily="18" charset="0"/>
                <a:cs typeface="Times New Roman" panose="02020603050405020304" pitchFamily="18" charset="0"/>
              </a:rPr>
              <a:t> NTTS 23,3 </a:t>
            </a:r>
            <a:r>
              <a:rPr lang="en-US" sz="2400" b="1" dirty="0" err="1">
                <a:latin typeface="Times New Roman" panose="02020603050405020304" pitchFamily="18" charset="0"/>
                <a:cs typeface="Times New Roman" panose="02020603050405020304" pitchFamily="18" charset="0"/>
              </a:rPr>
              <a:t>tỷ</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đôla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lvl="0">
              <a:spcBef>
                <a:spcPts val="1200"/>
              </a:spcBef>
            </a:pP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hoạch</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đóng</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178 </a:t>
            </a:r>
            <a:r>
              <a:rPr lang="en-US" sz="2400" b="1" dirty="0" err="1">
                <a:latin typeface="Times New Roman" panose="02020603050405020304" pitchFamily="18" charset="0"/>
                <a:cs typeface="Times New Roman" panose="02020603050405020304" pitchFamily="18" charset="0"/>
              </a:rPr>
              <a:t>trại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khơi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lồng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thép</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cỡ</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lớn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chấp</a:t>
            </a:r>
            <a:r>
              <a:rPr lang="en-US" sz="2400" b="1" dirty="0" smtClean="0">
                <a:latin typeface="Times New Roman" pitchFamily="18" charset="0"/>
                <a:cs typeface="Times New Roman" pitchFamily="18" charset="0"/>
              </a:rPr>
              <a:t> .</a:t>
            </a:r>
          </a:p>
          <a:p>
            <a:r>
              <a:rPr lang="en-US" sz="2400" b="1" dirty="0" err="1" smtClean="0">
                <a:latin typeface="Times New Roman" panose="02020603050405020304" pitchFamily="18" charset="0"/>
                <a:cs typeface="Times New Roman" panose="02020603050405020304" pitchFamily="18" charset="0"/>
              </a:rPr>
              <a:t>Tại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Hải</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Nam,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tỷ</a:t>
            </a:r>
            <a:r>
              <a:rPr lang="en-US" sz="2400" b="1" dirty="0">
                <a:latin typeface="Times New Roman" panose="02020603050405020304" pitchFamily="18" charset="0"/>
                <a:cs typeface="Times New Roman" panose="02020603050405020304" pitchFamily="18" charset="0"/>
              </a:rPr>
              <a:t> USD </a:t>
            </a:r>
            <a:r>
              <a:rPr lang="en-US" sz="2400" b="1" dirty="0" err="1" smtClean="0">
                <a:latin typeface="Times New Roman" panose="02020603050405020304" pitchFamily="18" charset="0"/>
                <a:cs typeface="Times New Roman" panose="02020603050405020304" pitchFamily="18" charset="0"/>
              </a:rPr>
              <a:t>đóng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loại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lồng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thép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lớn</a:t>
            </a:r>
            <a:r>
              <a:rPr lang="en-US" sz="2400" b="1" dirty="0" smtClean="0">
                <a:latin typeface="Times New Roman" panose="02020603050405020304" pitchFamily="18" charset="0"/>
                <a:cs typeface="Times New Roman" panose="02020603050405020304" pitchFamily="18" charset="0"/>
              </a:rPr>
              <a:t> (d=120m</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h=69 </a:t>
            </a:r>
            <a:r>
              <a:rPr lang="en-US" sz="2400" b="1" dirty="0">
                <a:latin typeface="Times New Roman" panose="02020603050405020304" pitchFamily="18" charset="0"/>
                <a:cs typeface="Times New Roman" panose="02020603050405020304" pitchFamily="18" charset="0"/>
              </a:rPr>
              <a:t>m, </a:t>
            </a:r>
            <a:r>
              <a:rPr lang="en-US" sz="2400" b="1" dirty="0" smtClean="0">
                <a:latin typeface="Times New Roman" panose="02020603050405020304" pitchFamily="18" charset="0"/>
                <a:cs typeface="Times New Roman" panose="02020603050405020304" pitchFamily="18" charset="0"/>
              </a:rPr>
              <a:t>G=8000 </a:t>
            </a:r>
            <a:r>
              <a:rPr lang="en-US" sz="2400" b="1" dirty="0" err="1">
                <a:latin typeface="Times New Roman" panose="02020603050405020304" pitchFamily="18" charset="0"/>
                <a:cs typeface="Times New Roman" panose="02020603050405020304" pitchFamily="18" charset="0"/>
              </a:rPr>
              <a:t>tấn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smtClean="0">
                <a:latin typeface="Times New Roman" panose="02020603050405020304" pitchFamily="18" charset="0"/>
                <a:cs typeface="Times New Roman" panose="02020603050405020304" pitchFamily="18" charset="0"/>
              </a:rPr>
              <a:t>.</a:t>
            </a:r>
          </a:p>
          <a:p>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hồi</a:t>
            </a:r>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vượt</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Na </a:t>
            </a:r>
            <a:r>
              <a:rPr lang="en-US" sz="2400" b="1" dirty="0" err="1">
                <a:latin typeface="Times New Roman" panose="02020603050405020304" pitchFamily="18" charset="0"/>
                <a:cs typeface="Times New Roman" panose="02020603050405020304" pitchFamily="18" charset="0"/>
              </a:rPr>
              <a:t>Uy</a:t>
            </a:r>
            <a:r>
              <a:rPr lang="en-US" sz="2400" b="1" dirty="0">
                <a:latin typeface="Times New Roman" panose="02020603050405020304" pitchFamily="18" charset="0"/>
                <a:cs typeface="Times New Roman" panose="02020603050405020304" pitchFamily="18" charset="0"/>
              </a:rPr>
              <a:t> (1,2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tấn</a:t>
            </a:r>
            <a:r>
              <a:rPr lang="en-US" sz="2400" b="1" dirty="0" smtClean="0">
                <a:latin typeface="Times New Roman" panose="02020603050405020304" pitchFamily="18" charset="0"/>
                <a:cs typeface="Times New Roman" panose="02020603050405020304" pitchFamily="18" charset="0"/>
              </a:rPr>
              <a:t>)</a:t>
            </a:r>
          </a:p>
          <a:p>
            <a:r>
              <a:rPr lang="en-US" sz="2400" b="1" dirty="0" err="1" smtClean="0">
                <a:latin typeface="Times New Roman" panose="02020603050405020304" pitchFamily="18" charset="0"/>
                <a:cs typeface="Times New Roman" panose="02020603050405020304" pitchFamily="18" charset="0"/>
              </a:rPr>
              <a:t>Liên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nuôi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du </a:t>
            </a:r>
            <a:r>
              <a:rPr lang="en-US" sz="2400" b="1" dirty="0" err="1" smtClean="0">
                <a:latin typeface="Times New Roman" panose="02020603050405020304" pitchFamily="18" charset="0"/>
                <a:cs typeface="Times New Roman" panose="02020603050405020304" pitchFamily="18" charset="0"/>
              </a:rPr>
              <a:t>lịch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Rongcheng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giải</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đạt</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2,5 </a:t>
            </a:r>
            <a:r>
              <a:rPr lang="en-US" sz="2400" b="1" dirty="0" err="1">
                <a:latin typeface="Times New Roman" panose="02020603050405020304" pitchFamily="18" charset="0"/>
                <a:cs typeface="Times New Roman" panose="02020603050405020304" pitchFamily="18" charset="0"/>
              </a:rPr>
              <a:t>tỷ</a:t>
            </a:r>
            <a:r>
              <a:rPr lang="en-US" sz="2400" b="1" dirty="0">
                <a:latin typeface="Times New Roman" panose="02020603050405020304" pitchFamily="18" charset="0"/>
                <a:cs typeface="Times New Roman" panose="02020603050405020304" pitchFamily="18" charset="0"/>
              </a:rPr>
              <a:t> CNY (372,3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USD) </a:t>
            </a:r>
            <a:r>
              <a:rPr lang="en-US" sz="2400" b="1" dirty="0" err="1" smtClean="0">
                <a:latin typeface="Times New Roman" panose="02020603050405020304" pitchFamily="18" charset="0"/>
                <a:cs typeface="Times New Roman" panose="02020603050405020304" pitchFamily="18" charset="0"/>
              </a:rPr>
              <a:t>năm</a:t>
            </a:r>
            <a:r>
              <a:rPr lang="en-US" sz="2400" b="1" dirty="0" smtClean="0">
                <a:latin typeface="Times New Roman" panose="02020603050405020304" pitchFamily="18" charset="0"/>
                <a:cs typeface="Times New Roman" panose="02020603050405020304" pitchFamily="18" charset="0"/>
              </a:rPr>
              <a:t> 2018.</a:t>
            </a:r>
          </a:p>
          <a:p>
            <a:r>
              <a:rPr lang="en-US" sz="2400" b="1" dirty="0" err="1" smtClean="0">
                <a:latin typeface="Times New Roman" panose="02020603050405020304" pitchFamily="18" charset="0"/>
                <a:cs typeface="Times New Roman" panose="02020603050405020304" pitchFamily="18" charset="0"/>
              </a:rPr>
              <a:t>Nuôi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trên</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60.000 </a:t>
            </a:r>
            <a:r>
              <a:rPr lang="en-US" sz="2400" b="1" dirty="0" smtClean="0">
                <a:latin typeface="Times New Roman" panose="02020603050405020304" pitchFamily="18" charset="0"/>
                <a:cs typeface="Times New Roman" panose="02020603050405020304" pitchFamily="18" charset="0"/>
              </a:rPr>
              <a:t>ha </a:t>
            </a:r>
            <a:r>
              <a:rPr lang="en-US" sz="2400" b="1" dirty="0" err="1" smtClean="0">
                <a:latin typeface="Times New Roman" panose="02020603050405020304" pitchFamily="18" charset="0"/>
                <a:cs typeface="Times New Roman" panose="02020603050405020304" pitchFamily="18" charset="0"/>
              </a:rPr>
              <a:t>cỏ</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lập</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tuabin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2021.</a:t>
            </a:r>
          </a:p>
          <a:p>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1985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mở</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phần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Con </a:t>
            </a:r>
            <a:r>
              <a:rPr lang="en-US" sz="2400" b="1" dirty="0" err="1" smtClean="0">
                <a:latin typeface="Times New Roman" panose="02020603050405020304" pitchFamily="18" charset="0"/>
                <a:cs typeface="Times New Roman" panose="02020603050405020304" pitchFamily="18" charset="0"/>
              </a:rPr>
              <a:t>đường</a:t>
            </a:r>
            <a:r>
              <a:rPr lang="en-US" sz="2400" b="1" dirty="0" smtClean="0">
                <a:latin typeface="Times New Roman" panose="02020603050405020304" pitchFamily="18" charset="0"/>
                <a:cs typeface="Times New Roman" panose="02020603050405020304" pitchFamily="18" charset="0"/>
              </a:rPr>
              <a:t> (BRI)</a:t>
            </a:r>
          </a:p>
          <a:p>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a:p>
            <a:endParaRPr lang="en-US" sz="2400" b="1" dirty="0" smtClean="0">
              <a:latin typeface="Times New Roman" panose="02020603050405020304" pitchFamily="18" charset="0"/>
              <a:cs typeface="Times New Roman" panose="02020603050405020304" pitchFamily="18" charset="0"/>
            </a:endParaRPr>
          </a:p>
        </p:txBody>
      </p:sp>
      <p:sp>
        <p:nvSpPr>
          <p:cNvPr id="1356804" name="Rectangle 4"/>
          <p:cNvSpPr>
            <a:spLocks noChangeArrowheads="1"/>
          </p:cNvSpPr>
          <p:nvPr/>
        </p:nvSpPr>
        <p:spPr bwMode="auto">
          <a:xfrm>
            <a:off x="228600" y="304800"/>
            <a:ext cx="8534400" cy="1066800"/>
          </a:xfrm>
          <a:prstGeom prst="rect">
            <a:avLst/>
          </a:prstGeom>
          <a:noFill/>
          <a:ln w="9525">
            <a:noFill/>
            <a:miter lim="800000"/>
            <a:headEnd/>
            <a:tailEnd/>
          </a:ln>
          <a:effectLst/>
        </p:spPr>
        <p:txBody>
          <a:bodyPr/>
          <a:lstStyle/>
          <a:p>
            <a:pPr marL="571500" indent="-571500">
              <a:spcBef>
                <a:spcPct val="20000"/>
              </a:spcBef>
              <a:spcAft>
                <a:spcPct val="20000"/>
              </a:spcAft>
              <a:buClr>
                <a:schemeClr val="tx2"/>
              </a:buClr>
              <a:defRPr/>
            </a:pPr>
            <a:endParaRPr lang="es-ES" sz="2600">
              <a:solidFill>
                <a:schemeClr val="bg1"/>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30483172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23743"/>
            <a:ext cx="9144000" cy="677008"/>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2" name="Rectangle 1"/>
          <p:cNvSpPr/>
          <p:nvPr/>
        </p:nvSpPr>
        <p:spPr>
          <a:xfrm>
            <a:off x="-114300" y="1071562"/>
            <a:ext cx="9144000" cy="415498"/>
          </a:xfrm>
          <a:prstGeom prst="rect">
            <a:avLst/>
          </a:prstGeom>
        </p:spPr>
        <p:txBody>
          <a:bodyPr wrap="square">
            <a:spAutoFit/>
          </a:bodyPr>
          <a:lstStyle/>
          <a:p>
            <a:pPr algn="ctr"/>
            <a:r>
              <a:rPr lang="en-US" sz="2100" dirty="0" err="1">
                <a:latin typeface="Lato Light" panose="020F0502020204030203" pitchFamily="34" charset="0"/>
                <a:ea typeface="Lato Light" panose="020F0502020204030203" pitchFamily="34" charset="0"/>
                <a:cs typeface="Lato Light" panose="020F0502020204030203" pitchFamily="34" charset="0"/>
              </a:rPr>
              <a:t>Nuôi</a:t>
            </a:r>
            <a:r>
              <a:rPr lang="en-US" sz="2100" dirty="0">
                <a:latin typeface="Lato Light" panose="020F0502020204030203" pitchFamily="34" charset="0"/>
                <a:ea typeface="Lato Light" panose="020F0502020204030203" pitchFamily="34" charset="0"/>
                <a:cs typeface="Lato Light" panose="020F0502020204030203" pitchFamily="34" charset="0"/>
              </a:rPr>
              <a:t> </a:t>
            </a:r>
            <a:r>
              <a:rPr lang="en-US" sz="2100" dirty="0" err="1">
                <a:latin typeface="Lato Light" panose="020F0502020204030203" pitchFamily="34" charset="0"/>
                <a:ea typeface="Lato Light" panose="020F0502020204030203" pitchFamily="34" charset="0"/>
                <a:cs typeface="Lato Light" panose="020F0502020204030203" pitchFamily="34" charset="0"/>
              </a:rPr>
              <a:t>trồng</a:t>
            </a:r>
            <a:r>
              <a:rPr lang="en-US" sz="2100" dirty="0">
                <a:latin typeface="Lato Light" panose="020F0502020204030203" pitchFamily="34" charset="0"/>
                <a:ea typeface="Lato Light" panose="020F0502020204030203" pitchFamily="34" charset="0"/>
                <a:cs typeface="Lato Light" panose="020F0502020204030203" pitchFamily="34" charset="0"/>
              </a:rPr>
              <a:t> </a:t>
            </a:r>
            <a:r>
              <a:rPr lang="en-US" sz="2100" dirty="0" err="1">
                <a:latin typeface="Lato Light" panose="020F0502020204030203" pitchFamily="34" charset="0"/>
                <a:ea typeface="Lato Light" panose="020F0502020204030203" pitchFamily="34" charset="0"/>
                <a:cs typeface="Lato Light" panose="020F0502020204030203" pitchFamily="34" charset="0"/>
              </a:rPr>
              <a:t>Thủy</a:t>
            </a:r>
            <a:r>
              <a:rPr lang="en-US" sz="2100" dirty="0">
                <a:latin typeface="Lato Light" panose="020F0502020204030203" pitchFamily="34" charset="0"/>
                <a:ea typeface="Lato Light" panose="020F0502020204030203" pitchFamily="34" charset="0"/>
                <a:cs typeface="Lato Light" panose="020F0502020204030203" pitchFamily="34" charset="0"/>
              </a:rPr>
              <a:t> </a:t>
            </a:r>
            <a:r>
              <a:rPr lang="en-US" sz="2100" dirty="0" err="1">
                <a:latin typeface="Lato Light" panose="020F0502020204030203" pitchFamily="34" charset="0"/>
                <a:ea typeface="Lato Light" panose="020F0502020204030203" pitchFamily="34" charset="0"/>
                <a:cs typeface="Lato Light" panose="020F0502020204030203" pitchFamily="34" charset="0"/>
              </a:rPr>
              <a:t>sản</a:t>
            </a:r>
            <a:r>
              <a:rPr lang="en-US" sz="2100" dirty="0">
                <a:latin typeface="Lato Light" panose="020F0502020204030203" pitchFamily="34" charset="0"/>
                <a:ea typeface="Lato Light" panose="020F0502020204030203" pitchFamily="34" charset="0"/>
                <a:cs typeface="Lato Light" panose="020F0502020204030203" pitchFamily="34" charset="0"/>
              </a:rPr>
              <a:t> </a:t>
            </a:r>
            <a:r>
              <a:rPr lang="en-US" sz="2100" dirty="0" err="1">
                <a:latin typeface="Lato Light" panose="020F0502020204030203" pitchFamily="34" charset="0"/>
                <a:ea typeface="Lato Light" panose="020F0502020204030203" pitchFamily="34" charset="0"/>
                <a:cs typeface="Lato Light" panose="020F0502020204030203" pitchFamily="34" charset="0"/>
              </a:rPr>
              <a:t>Việt</a:t>
            </a:r>
            <a:r>
              <a:rPr lang="en-US" sz="2100" dirty="0">
                <a:latin typeface="Lato Light" panose="020F0502020204030203" pitchFamily="34" charset="0"/>
                <a:ea typeface="Lato Light" panose="020F0502020204030203" pitchFamily="34" charset="0"/>
                <a:cs typeface="Lato Light" panose="020F0502020204030203" pitchFamily="34" charset="0"/>
              </a:rPr>
              <a:t> Nam</a:t>
            </a:r>
            <a:r>
              <a:rPr lang="en-US" sz="1500" dirty="0">
                <a:latin typeface="Lato Light" panose="020F0502020204030203" pitchFamily="34" charset="0"/>
                <a:ea typeface="Lato Light" panose="020F0502020204030203" pitchFamily="34" charset="0"/>
                <a:cs typeface="Lato Light" panose="020F0502020204030203" pitchFamily="34" charset="0"/>
              </a:rPr>
              <a:t> </a:t>
            </a:r>
            <a:r>
              <a:rPr lang="en-US" sz="2100" dirty="0">
                <a:latin typeface="Lato Light" panose="020F0502020204030203" pitchFamily="34" charset="0"/>
                <a:ea typeface="Lato Light" panose="020F0502020204030203" pitchFamily="34" charset="0"/>
                <a:cs typeface="Lato Light" panose="020F0502020204030203" pitchFamily="34" charset="0"/>
              </a:rPr>
              <a:t>1995-2016</a:t>
            </a:r>
          </a:p>
        </p:txBody>
      </p:sp>
      <p:grpSp>
        <p:nvGrpSpPr>
          <p:cNvPr id="17" name="Group 16"/>
          <p:cNvGrpSpPr/>
          <p:nvPr/>
        </p:nvGrpSpPr>
        <p:grpSpPr>
          <a:xfrm>
            <a:off x="271463" y="4329113"/>
            <a:ext cx="8775382" cy="1409010"/>
            <a:chOff x="361950" y="4629150"/>
            <a:chExt cx="11700509" cy="1878680"/>
          </a:xfrm>
        </p:grpSpPr>
        <p:sp>
          <p:nvSpPr>
            <p:cNvPr id="5" name="Rectangle 4"/>
            <p:cNvSpPr/>
            <p:nvPr/>
          </p:nvSpPr>
          <p:spPr>
            <a:xfrm>
              <a:off x="361950" y="4972050"/>
              <a:ext cx="45719" cy="98327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7" name="Rectangle 6"/>
            <p:cNvSpPr/>
            <p:nvPr/>
          </p:nvSpPr>
          <p:spPr>
            <a:xfrm>
              <a:off x="453388" y="5463686"/>
              <a:ext cx="45719" cy="98327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0" name="Rectangle 9"/>
            <p:cNvSpPr/>
            <p:nvPr/>
          </p:nvSpPr>
          <p:spPr>
            <a:xfrm>
              <a:off x="12016740" y="5115638"/>
              <a:ext cx="45719" cy="1044143"/>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1" name="Rectangle 10"/>
            <p:cNvSpPr/>
            <p:nvPr/>
          </p:nvSpPr>
          <p:spPr>
            <a:xfrm>
              <a:off x="11894818" y="5463686"/>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2" name="Rectangle 11"/>
            <p:cNvSpPr/>
            <p:nvPr/>
          </p:nvSpPr>
          <p:spPr>
            <a:xfrm>
              <a:off x="11643356" y="4629150"/>
              <a:ext cx="45719" cy="1356607"/>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3" name="Rectangle 12"/>
            <p:cNvSpPr/>
            <p:nvPr/>
          </p:nvSpPr>
          <p:spPr>
            <a:xfrm>
              <a:off x="571501" y="5811734"/>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sp>
          <p:nvSpPr>
            <p:cNvPr id="16" name="Rectangle 15"/>
            <p:cNvSpPr/>
            <p:nvPr/>
          </p:nvSpPr>
          <p:spPr>
            <a:xfrm>
              <a:off x="11513810" y="5750863"/>
              <a:ext cx="45720" cy="696096"/>
            </a:xfrm>
            <a:prstGeom prst="rect">
              <a:avLst/>
            </a:prstGeom>
            <a:solidFill>
              <a:srgbClr val="1C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28626" y="5482510"/>
            <a:ext cx="518240" cy="5182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132" y="4806346"/>
            <a:ext cx="418232" cy="418232"/>
          </a:xfrm>
          <a:prstGeom prst="rect">
            <a:avLst/>
          </a:prstGeom>
        </p:spPr>
      </p:pic>
      <p:graphicFrame>
        <p:nvGraphicFramePr>
          <p:cNvPr id="15" name="Object 4"/>
          <p:cNvGraphicFramePr>
            <a:graphicFrameLocks noChangeAspect="1"/>
          </p:cNvGraphicFramePr>
          <p:nvPr>
            <p:extLst>
              <p:ext uri="{D42A27DB-BD31-4B8C-83A1-F6EECF244321}">
                <p14:modId xmlns:p14="http://schemas.microsoft.com/office/powerpoint/2010/main" val="3618480819"/>
              </p:ext>
            </p:extLst>
          </p:nvPr>
        </p:nvGraphicFramePr>
        <p:xfrm>
          <a:off x="53334" y="762000"/>
          <a:ext cx="9124003" cy="600075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0" y="304800"/>
            <a:ext cx="9144000" cy="707886"/>
          </a:xfrm>
          <a:prstGeom prst="rect">
            <a:avLst/>
          </a:prstGeom>
          <a:noFill/>
        </p:spPr>
        <p:txBody>
          <a:bodyPr wrap="square" rtlCol="0">
            <a:spAutoFit/>
          </a:bodyPr>
          <a:lstStyle/>
          <a:p>
            <a:pPr algn="ctr">
              <a:spcBef>
                <a:spcPct val="0"/>
              </a:spcBef>
            </a:pPr>
            <a:r>
              <a:rPr lang="en-US" sz="4000" dirty="0" err="1">
                <a:solidFill>
                  <a:srgbClr val="FFFF00"/>
                </a:solidFill>
                <a:latin typeface="Times New Roman" pitchFamily="18" charset="0"/>
              </a:rPr>
              <a:t>Nuôi</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trồng</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thủy</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sản</a:t>
            </a:r>
            <a:r>
              <a:rPr lang="en-US" sz="4000" dirty="0">
                <a:solidFill>
                  <a:srgbClr val="FFFF00"/>
                </a:solidFill>
                <a:latin typeface="Times New Roman" pitchFamily="18" charset="0"/>
              </a:rPr>
              <a:t> </a:t>
            </a:r>
            <a:r>
              <a:rPr lang="en-US" sz="4000" dirty="0" err="1">
                <a:solidFill>
                  <a:srgbClr val="FFFF00"/>
                </a:solidFill>
                <a:latin typeface="Times New Roman" pitchFamily="18" charset="0"/>
              </a:rPr>
              <a:t>Việt</a:t>
            </a:r>
            <a:r>
              <a:rPr lang="en-US" sz="4000" dirty="0">
                <a:solidFill>
                  <a:srgbClr val="FFFF00"/>
                </a:solidFill>
                <a:latin typeface="Times New Roman" pitchFamily="18" charset="0"/>
              </a:rPr>
              <a:t> Nam 1995-2016</a:t>
            </a:r>
            <a:endParaRPr lang="en-US" sz="4000" dirty="0">
              <a:solidFill>
                <a:srgbClr val="FFFF00"/>
              </a:solidFill>
              <a:latin typeface="Arial Black" pitchFamily="34" charset="0"/>
              <a:ea typeface="SimSun" pitchFamily="2" charset="-122"/>
            </a:endParaRPr>
          </a:p>
        </p:txBody>
      </p:sp>
    </p:spTree>
    <p:extLst>
      <p:ext uri="{BB962C8B-B14F-4D97-AF65-F5344CB8AC3E}">
        <p14:creationId xmlns:p14="http://schemas.microsoft.com/office/powerpoint/2010/main" val="26837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theme/theme1.xml><?xml version="1.0" encoding="utf-8"?>
<a:theme xmlns:a="http://schemas.openxmlformats.org/drawingml/2006/main" name="Mountain Top">
  <a:themeElements>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7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700" b="1"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77231</TotalTime>
  <Words>2623</Words>
  <Application>Microsoft Office PowerPoint</Application>
  <PresentationFormat>On-screen Show (4:3)</PresentationFormat>
  <Paragraphs>205</Paragraphs>
  <Slides>21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SimSun</vt:lpstr>
      <vt:lpstr>Arial</vt:lpstr>
      <vt:lpstr>Arial Black</vt:lpstr>
      <vt:lpstr>Lato Light</vt:lpstr>
      <vt:lpstr>Times New Roman</vt:lpstr>
      <vt:lpstr>Wingdings</vt:lpstr>
      <vt:lpstr>Mountain Top</vt:lpstr>
      <vt:lpstr>      HỘI THẢO TRỰC TUYẾN ỨNG DỤNG CÁC GIẢI PHÁP CÔNG NGHỆ TRONG NTTS BỀN VỮNG      XÂY DỰNG CHÍNH SÁCH VÀ THỂ CHẾ ĐỂ PHÁT TRIỂN BỀN VỮNG NUÔI BIỂN HẢI PHÒNG  </vt:lpstr>
      <vt:lpstr>Tiềm năng quốc gia nuôi biển </vt:lpstr>
      <vt:lpstr>Cả thế giới đang tiến ra nuôi biển xa bờ </vt:lpstr>
      <vt:lpstr>PowerPoint Presentation</vt:lpstr>
      <vt:lpstr>PowerPoint Presentation</vt:lpstr>
      <vt:lpstr>PowerPoint Presentation</vt:lpstr>
      <vt:lpstr>PowerPoint Presentation</vt:lpstr>
      <vt:lpstr>Tham vọng nuôi biển của Trung Quốc</vt:lpstr>
      <vt:lpstr>PowerPoint Presentation</vt:lpstr>
      <vt:lpstr>PowerPoint Presentation</vt:lpstr>
      <vt:lpstr>Nuôi biển Việt Nam: Thách thức </vt:lpstr>
      <vt:lpstr>THỂ CHẾ PHÁT TRIỂN NUÔI BIỂN</vt:lpstr>
      <vt:lpstr>Chủ thể: DOANH NGHIỆP</vt:lpstr>
      <vt:lpstr>Động lực: CÔNG NGHỆ TIÊN TIẾN</vt:lpstr>
      <vt:lpstr>Phương thức: TÍCH HỢP ĐA NGÀNH</vt:lpstr>
      <vt:lpstr>PowerPoint Presentation</vt:lpstr>
      <vt:lpstr>PowerPoint Presentation</vt:lpstr>
      <vt:lpstr>PowerPoint Presentation</vt:lpstr>
      <vt:lpstr>Chính sách Phát triển Nuôi biển Bền vững</vt:lpstr>
      <vt:lpstr>VIỆC HẢI PHÒNG CẦN LÀM  THỜI KỲ 2021-2025</vt:lpstr>
      <vt:lpstr>PowerPoint Presentation</vt:lpstr>
    </vt:vector>
  </TitlesOfParts>
  <Company>Global Aquaculture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 Wolfe</dc:creator>
  <cp:lastModifiedBy>Admin</cp:lastModifiedBy>
  <cp:revision>1455</cp:revision>
  <dcterms:created xsi:type="dcterms:W3CDTF">2005-09-13T14:42:10Z</dcterms:created>
  <dcterms:modified xsi:type="dcterms:W3CDTF">2021-09-17T02:04:00Z</dcterms:modified>
</cp:coreProperties>
</file>